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9"/>
  </p:notesMasterIdLst>
  <p:handoutMasterIdLst>
    <p:handoutMasterId r:id="rId30"/>
  </p:handoutMasterIdLst>
  <p:sldIdLst>
    <p:sldId id="265" r:id="rId2"/>
    <p:sldId id="267" r:id="rId3"/>
    <p:sldId id="266" r:id="rId4"/>
    <p:sldId id="279" r:id="rId5"/>
    <p:sldId id="288" r:id="rId6"/>
    <p:sldId id="289" r:id="rId7"/>
    <p:sldId id="287" r:id="rId8"/>
    <p:sldId id="256" r:id="rId9"/>
    <p:sldId id="283" r:id="rId10"/>
    <p:sldId id="284" r:id="rId11"/>
    <p:sldId id="285" r:id="rId12"/>
    <p:sldId id="257" r:id="rId13"/>
    <p:sldId id="258" r:id="rId14"/>
    <p:sldId id="261" r:id="rId15"/>
    <p:sldId id="259" r:id="rId16"/>
    <p:sldId id="260" r:id="rId17"/>
    <p:sldId id="263" r:id="rId18"/>
    <p:sldId id="262" r:id="rId19"/>
    <p:sldId id="269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80" r:id="rId2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FF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296" y="-2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90A345-1800-444D-AF74-BD32255EA234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E02E7B-36B0-43F1-A1E8-3AF15E3E36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097734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D3F1E9-BEA4-404F-BAEE-629F18B0BD7F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3BA5EF-8D68-4A9F-B103-6AC3BDDCEB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98582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8A04E42-949A-4248-903F-C5411526F012}" type="slidenum">
              <a:rPr lang="en-US" smtClean="0"/>
              <a:pPr/>
              <a:t>6</a:t>
            </a:fld>
            <a:endParaRPr lang="en-US" smtClean="0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96086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11021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36587143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06825" cy="42751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5025" y="1981200"/>
            <a:ext cx="3806825" cy="42751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52581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30880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46118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04174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12273481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25626612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69527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10338" y="449263"/>
            <a:ext cx="1941512" cy="580707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5800" y="449263"/>
            <a:ext cx="5672138" cy="580707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48410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Nadpis a graf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graf 2"/>
          <p:cNvSpPr>
            <a:spLocks noGrp="1"/>
          </p:cNvSpPr>
          <p:nvPr>
            <p:ph type="chart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</a:defRPr>
            </a:lvl1pPr>
          </a:lstStyle>
          <a:p>
            <a:pPr defTabSz="4492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cs-CZ" sz="2400">
              <a:solidFill>
                <a:srgbClr val="FFFFFF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</a:defRPr>
            </a:lvl1pPr>
          </a:lstStyle>
          <a:p>
            <a:pPr defTabSz="4492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cs-CZ" sz="2400">
              <a:solidFill>
                <a:srgbClr val="FFFFFF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</a:defRPr>
            </a:lvl1pPr>
          </a:lstStyle>
          <a:p>
            <a:pPr defTabSz="4492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fld id="{74327702-00BB-4D6A-A680-8AFC633FC07B}" type="slidenum">
              <a:rPr lang="cs-CZ" sz="2400">
                <a:solidFill>
                  <a:srgbClr val="FFFFFF"/>
                </a:solidFill>
              </a:rPr>
              <a:pPr defTabSz="449263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t>‹#›</a:t>
            </a:fld>
            <a:endParaRPr lang="cs-CZ" sz="24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34526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4639"/>
            <a:ext cx="8229600" cy="585152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F18EDC-FBBB-4D0A-9265-4536A6C395B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71920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49263"/>
            <a:ext cx="7766050" cy="145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2160" tIns="46080" rIns="92160" bIns="4608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titulního textu</a:t>
            </a:r>
          </a:p>
        </p:txBody>
      </p:sp>
      <p:sp>
        <p:nvSpPr>
          <p:cNvPr id="10243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66050" cy="427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2160" tIns="46080" rIns="92160" bIns="4608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textu osnovy</a:t>
            </a:r>
          </a:p>
          <a:p>
            <a:pPr lvl="1"/>
            <a:r>
              <a:rPr lang="en-GB" smtClean="0"/>
              <a:t>Druhá úroveň</a:t>
            </a:r>
          </a:p>
          <a:p>
            <a:pPr lvl="2"/>
            <a:r>
              <a:rPr lang="en-GB" smtClean="0"/>
              <a:t>Třetí úroveň</a:t>
            </a:r>
          </a:p>
          <a:p>
            <a:pPr lvl="3"/>
            <a:r>
              <a:rPr lang="en-GB" smtClean="0"/>
              <a:t>Čtvrtá úroveň osnovy</a:t>
            </a:r>
          </a:p>
          <a:p>
            <a:pPr lvl="4"/>
            <a:r>
              <a:rPr lang="en-GB" smtClean="0"/>
              <a:t>Pátá úroveň osnovy</a:t>
            </a:r>
          </a:p>
          <a:p>
            <a:pPr lvl="4"/>
            <a:r>
              <a:rPr lang="en-GB" smtClean="0"/>
              <a:t>Šestá úroveň</a:t>
            </a:r>
          </a:p>
          <a:p>
            <a:pPr lvl="4"/>
            <a:r>
              <a:rPr lang="en-GB" smtClean="0"/>
              <a:t>Sedmá úroveň</a:t>
            </a:r>
          </a:p>
          <a:p>
            <a:pPr lvl="4"/>
            <a:r>
              <a:rPr lang="en-GB" smtClean="0"/>
              <a:t>Osmá úroveň textu</a:t>
            </a:r>
          </a:p>
          <a:p>
            <a:pPr lvl="4"/>
            <a:r>
              <a:rPr lang="en-GB" smtClean="0"/>
              <a:t>Devátá úroveň</a:t>
            </a:r>
          </a:p>
        </p:txBody>
      </p:sp>
    </p:spTree>
    <p:extLst>
      <p:ext uri="{BB962C8B-B14F-4D97-AF65-F5344CB8AC3E}">
        <p14:creationId xmlns:p14="http://schemas.microsoft.com/office/powerpoint/2010/main" val="426162356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algn="ctr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StarBats" charset="2"/>
        <a:defRPr sz="4400">
          <a:solidFill>
            <a:srgbClr val="000000"/>
          </a:solidFill>
          <a:latin typeface="+mj-lt"/>
          <a:ea typeface="Lucida Sans Unicode" pitchFamily="34" charset="0"/>
          <a:cs typeface="+mj-cs"/>
        </a:defRPr>
      </a:lvl1pPr>
      <a:lvl2pPr algn="ctr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StarBats" charset="2"/>
        <a:defRPr sz="4400">
          <a:solidFill>
            <a:srgbClr val="000000"/>
          </a:solidFill>
          <a:latin typeface="Times New Roman" pitchFamily="18" charset="0"/>
          <a:ea typeface="Lucida Sans Unicode" pitchFamily="34" charset="0"/>
          <a:cs typeface="Lucida Sans Unicode" pitchFamily="34" charset="0"/>
        </a:defRPr>
      </a:lvl2pPr>
      <a:lvl3pPr algn="ctr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StarBats" charset="2"/>
        <a:defRPr sz="4400">
          <a:solidFill>
            <a:srgbClr val="000000"/>
          </a:solidFill>
          <a:latin typeface="Times New Roman" pitchFamily="18" charset="0"/>
          <a:ea typeface="Lucida Sans Unicode" pitchFamily="34" charset="0"/>
          <a:cs typeface="Lucida Sans Unicode" pitchFamily="34" charset="0"/>
        </a:defRPr>
      </a:lvl3pPr>
      <a:lvl4pPr algn="ctr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StarBats" charset="2"/>
        <a:defRPr sz="4400">
          <a:solidFill>
            <a:srgbClr val="000000"/>
          </a:solidFill>
          <a:latin typeface="Times New Roman" pitchFamily="18" charset="0"/>
          <a:ea typeface="Lucida Sans Unicode" pitchFamily="34" charset="0"/>
          <a:cs typeface="Lucida Sans Unicode" pitchFamily="34" charset="0"/>
        </a:defRPr>
      </a:lvl4pPr>
      <a:lvl5pPr algn="ctr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StarBats" charset="2"/>
        <a:defRPr sz="4400">
          <a:solidFill>
            <a:srgbClr val="000000"/>
          </a:solidFill>
          <a:latin typeface="Times New Roman" pitchFamily="18" charset="0"/>
          <a:ea typeface="Lucida Sans Unicode" pitchFamily="34" charset="0"/>
          <a:cs typeface="Lucida Sans Unicode" pitchFamily="34" charset="0"/>
        </a:defRPr>
      </a:lvl5pPr>
      <a:lvl6pPr marL="457200" algn="ctr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StarBats" charset="2"/>
        <a:defRPr sz="4400">
          <a:solidFill>
            <a:srgbClr val="000000"/>
          </a:solidFill>
          <a:latin typeface="Times New Roman" pitchFamily="18" charset="0"/>
          <a:cs typeface="Lucida Sans Unicode" pitchFamily="34" charset="0"/>
        </a:defRPr>
      </a:lvl6pPr>
      <a:lvl7pPr marL="914400" algn="ctr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StarBats" charset="2"/>
        <a:defRPr sz="4400">
          <a:solidFill>
            <a:srgbClr val="000000"/>
          </a:solidFill>
          <a:latin typeface="Times New Roman" pitchFamily="18" charset="0"/>
          <a:cs typeface="Lucida Sans Unicode" pitchFamily="34" charset="0"/>
        </a:defRPr>
      </a:lvl7pPr>
      <a:lvl8pPr marL="1371600" algn="ctr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StarBats" charset="2"/>
        <a:defRPr sz="4400">
          <a:solidFill>
            <a:srgbClr val="000000"/>
          </a:solidFill>
          <a:latin typeface="Times New Roman" pitchFamily="18" charset="0"/>
          <a:cs typeface="Lucida Sans Unicode" pitchFamily="34" charset="0"/>
        </a:defRPr>
      </a:lvl8pPr>
      <a:lvl9pPr marL="1828800" algn="ctr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StarBats" charset="2"/>
        <a:defRPr sz="4400">
          <a:solidFill>
            <a:srgbClr val="000000"/>
          </a:solidFill>
          <a:latin typeface="Times New Roman" pitchFamily="18" charset="0"/>
          <a:cs typeface="Lucida Sans Unicode" pitchFamily="34" charset="0"/>
        </a:defRPr>
      </a:lvl9pPr>
    </p:titleStyle>
    <p:bodyStyle>
      <a:lvl1pPr marL="336550" indent="-336550" algn="l" defTabSz="449263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Clr>
          <a:srgbClr val="00CC66"/>
        </a:buClr>
        <a:buSzPct val="100000"/>
        <a:buFont typeface="StarBats" charset="2"/>
        <a:buChar char=""/>
        <a:defRPr sz="3200">
          <a:solidFill>
            <a:srgbClr val="00CC66"/>
          </a:solidFill>
          <a:latin typeface="+mn-lt"/>
          <a:ea typeface="Lucida Sans Unicode" pitchFamily="34" charset="0"/>
          <a:cs typeface="+mn-cs"/>
        </a:defRPr>
      </a:lvl1pPr>
      <a:lvl2pPr marL="736600" indent="-279400" algn="l" defTabSz="449263" rtl="0" eaLnBrk="0" fontAlgn="base" hangingPunct="0">
        <a:lnSpc>
          <a:spcPct val="90000"/>
        </a:lnSpc>
        <a:spcBef>
          <a:spcPts val="650"/>
        </a:spcBef>
        <a:spcAft>
          <a:spcPct val="0"/>
        </a:spcAft>
        <a:buClr>
          <a:srgbClr val="00CC66"/>
        </a:buClr>
        <a:buSzPct val="100000"/>
        <a:buFont typeface="StarBats" charset="2"/>
        <a:buChar char=""/>
        <a:defRPr sz="2800">
          <a:solidFill>
            <a:srgbClr val="00CC66"/>
          </a:solidFill>
          <a:latin typeface="+mn-lt"/>
          <a:ea typeface="Lucida Sans Unicode" pitchFamily="34" charset="0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63"/>
        </a:spcBef>
        <a:spcAft>
          <a:spcPct val="0"/>
        </a:spcAft>
        <a:buClr>
          <a:srgbClr val="00CC66"/>
        </a:buClr>
        <a:buSzPct val="100000"/>
        <a:buFont typeface="StarBats" charset="2"/>
        <a:buChar char=""/>
        <a:defRPr sz="2400">
          <a:solidFill>
            <a:srgbClr val="00CC66"/>
          </a:solidFill>
          <a:latin typeface="+mn-lt"/>
          <a:ea typeface="Lucida Sans Unicode" pitchFamily="34" charset="0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463"/>
        </a:spcBef>
        <a:spcAft>
          <a:spcPct val="0"/>
        </a:spcAft>
        <a:buClr>
          <a:srgbClr val="00CC66"/>
        </a:buClr>
        <a:buSzPct val="100000"/>
        <a:buFont typeface="StarBats" charset="2"/>
        <a:buChar char=""/>
        <a:defRPr sz="2000">
          <a:solidFill>
            <a:srgbClr val="00CC66"/>
          </a:solidFill>
          <a:latin typeface="+mn-lt"/>
          <a:ea typeface="Lucida Sans Unicode" pitchFamily="34" charset="0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463"/>
        </a:spcBef>
        <a:spcAft>
          <a:spcPct val="0"/>
        </a:spcAft>
        <a:buClr>
          <a:srgbClr val="00CC66"/>
        </a:buClr>
        <a:buSzPct val="100000"/>
        <a:buFont typeface="Times New Roman" pitchFamily="18" charset="0"/>
        <a:buChar char="?"/>
        <a:defRPr sz="2000">
          <a:solidFill>
            <a:srgbClr val="00CC66"/>
          </a:solidFill>
          <a:latin typeface="+mn-lt"/>
          <a:ea typeface="Lucida Sans Unicode" pitchFamily="34" charset="0"/>
          <a:cs typeface="+mn-cs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ts val="463"/>
        </a:spcBef>
        <a:spcAft>
          <a:spcPct val="0"/>
        </a:spcAft>
        <a:buClr>
          <a:srgbClr val="00CC66"/>
        </a:buClr>
        <a:buSzPct val="100000"/>
        <a:buFont typeface="Times New Roman" pitchFamily="18" charset="0"/>
        <a:buChar char="?"/>
        <a:defRPr sz="2000">
          <a:solidFill>
            <a:srgbClr val="00CC66"/>
          </a:solidFill>
          <a:latin typeface="+mn-lt"/>
          <a:cs typeface="+mn-cs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ts val="463"/>
        </a:spcBef>
        <a:spcAft>
          <a:spcPct val="0"/>
        </a:spcAft>
        <a:buClr>
          <a:srgbClr val="00CC66"/>
        </a:buClr>
        <a:buSzPct val="100000"/>
        <a:buFont typeface="Times New Roman" pitchFamily="18" charset="0"/>
        <a:buChar char="?"/>
        <a:defRPr sz="2000">
          <a:solidFill>
            <a:srgbClr val="00CC66"/>
          </a:solidFill>
          <a:latin typeface="+mn-lt"/>
          <a:cs typeface="+mn-cs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ts val="463"/>
        </a:spcBef>
        <a:spcAft>
          <a:spcPct val="0"/>
        </a:spcAft>
        <a:buClr>
          <a:srgbClr val="00CC66"/>
        </a:buClr>
        <a:buSzPct val="100000"/>
        <a:buFont typeface="Times New Roman" pitchFamily="18" charset="0"/>
        <a:buChar char="?"/>
        <a:defRPr sz="2000">
          <a:solidFill>
            <a:srgbClr val="00CC66"/>
          </a:solidFill>
          <a:latin typeface="+mn-lt"/>
          <a:cs typeface="+mn-cs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ts val="463"/>
        </a:spcBef>
        <a:spcAft>
          <a:spcPct val="0"/>
        </a:spcAft>
        <a:buClr>
          <a:srgbClr val="00CC66"/>
        </a:buClr>
        <a:buSzPct val="100000"/>
        <a:buFont typeface="Times New Roman" pitchFamily="18" charset="0"/>
        <a:buChar char="?"/>
        <a:defRPr sz="2000">
          <a:solidFill>
            <a:srgbClr val="00CC66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.emf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emf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emf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emf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emf"/><Relationship Id="rId5" Type="http://schemas.openxmlformats.org/officeDocument/2006/relationships/image" Target="../media/image19.png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.emf"/><Relationship Id="rId4" Type="http://schemas.openxmlformats.org/officeDocument/2006/relationships/image" Target="../media/image30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FF00"/>
                </a:solidFill>
              </a:rPr>
              <a:t>METABOLISMUS TUKOVÉ TKÁNĚ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pPr algn="ctr">
              <a:buFont typeface="StarBats" charset="2"/>
              <a:buNone/>
            </a:pPr>
            <a:r>
              <a:rPr lang="cs-CZ" sz="2800" dirty="0" smtClean="0"/>
              <a:t>	</a:t>
            </a:r>
            <a:r>
              <a:rPr lang="cs-CZ" sz="3600" dirty="0" smtClean="0"/>
              <a:t>	</a:t>
            </a:r>
            <a:endParaRPr lang="cs-CZ" sz="3600" dirty="0" smtClean="0">
              <a:solidFill>
                <a:srgbClr val="FFFF66"/>
              </a:solidFill>
            </a:endParaRPr>
          </a:p>
          <a:p>
            <a:pPr algn="ctr">
              <a:buFont typeface="StarBats" charset="2"/>
              <a:buNone/>
            </a:pPr>
            <a:r>
              <a:rPr lang="cs-CZ" sz="3600" dirty="0" smtClean="0">
                <a:solidFill>
                  <a:srgbClr val="FFFF00"/>
                </a:solidFill>
              </a:rPr>
              <a:t>2. LF UK</a:t>
            </a:r>
          </a:p>
          <a:p>
            <a:pPr algn="ctr">
              <a:buFont typeface="StarBats" charset="2"/>
              <a:buNone/>
            </a:pPr>
            <a:endParaRPr lang="cs-CZ" sz="3600" dirty="0" smtClean="0">
              <a:solidFill>
                <a:srgbClr val="FFFF00"/>
              </a:solidFill>
            </a:endParaRPr>
          </a:p>
          <a:p>
            <a:pPr algn="ctr">
              <a:buFont typeface="StarBats" charset="2"/>
              <a:buNone/>
            </a:pPr>
            <a:r>
              <a:rPr lang="cs-CZ" sz="3600" b="1" dirty="0" smtClean="0">
                <a:solidFill>
                  <a:srgbClr val="FFFF00"/>
                </a:solidFill>
              </a:rPr>
              <a:t>Prof. Rudolf Poledne, CSc</a:t>
            </a:r>
            <a:r>
              <a:rPr lang="cs-CZ" sz="3600" dirty="0" smtClean="0">
                <a:solidFill>
                  <a:srgbClr val="FFC000"/>
                </a:solidFill>
              </a:rPr>
              <a:t>.</a:t>
            </a:r>
          </a:p>
          <a:p>
            <a:pPr lvl="4"/>
            <a:endParaRPr lang="cs-CZ" sz="3600" dirty="0" smtClean="0">
              <a:solidFill>
                <a:srgbClr val="FFFF66"/>
              </a:solidFill>
            </a:endParaRPr>
          </a:p>
        </p:txBody>
      </p:sp>
      <p:pic>
        <p:nvPicPr>
          <p:cNvPr id="4" name="Picture 4" descr="nové ike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812" y="5805489"/>
            <a:ext cx="791633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70932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052736"/>
            <a:ext cx="7772400" cy="1470025"/>
          </a:xfrm>
        </p:spPr>
        <p:txBody>
          <a:bodyPr/>
          <a:lstStyle/>
          <a:p>
            <a:r>
              <a:rPr lang="cs-CZ" dirty="0" smtClean="0"/>
              <a:t>	</a:t>
            </a:r>
            <a:r>
              <a:rPr lang="cs-CZ" b="1" dirty="0" smtClean="0">
                <a:solidFill>
                  <a:srgbClr val="FFFF00"/>
                </a:solidFill>
              </a:rPr>
              <a:t>TYPY TUKOVÉ TKÁNĚ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457200" indent="-457200" algn="just">
              <a:buFont typeface="Wingdings" pitchFamily="2" charset="2"/>
              <a:buChar char="Ø"/>
            </a:pPr>
            <a:r>
              <a:rPr lang="cs-CZ" b="1" dirty="0">
                <a:solidFill>
                  <a:srgbClr val="FFFF00"/>
                </a:solidFill>
              </a:rPr>
              <a:t>h</a:t>
            </a:r>
            <a:r>
              <a:rPr lang="cs-CZ" b="1" dirty="0" smtClean="0">
                <a:solidFill>
                  <a:srgbClr val="FFFF00"/>
                </a:solidFill>
              </a:rPr>
              <a:t>nědá </a:t>
            </a:r>
            <a:r>
              <a:rPr lang="cs-CZ" b="1" dirty="0" smtClean="0">
                <a:solidFill>
                  <a:srgbClr val="FFFF00"/>
                </a:solidFill>
              </a:rPr>
              <a:t>tuková tkáň</a:t>
            </a:r>
          </a:p>
          <a:p>
            <a:pPr marL="457200" indent="-457200" algn="just">
              <a:buFont typeface="Wingdings" pitchFamily="2" charset="2"/>
              <a:buChar char="Ø"/>
            </a:pPr>
            <a:r>
              <a:rPr lang="cs-CZ" b="1" dirty="0">
                <a:solidFill>
                  <a:srgbClr val="FFFF00"/>
                </a:solidFill>
              </a:rPr>
              <a:t>p</a:t>
            </a:r>
            <a:r>
              <a:rPr lang="cs-CZ" b="1" dirty="0" smtClean="0">
                <a:solidFill>
                  <a:srgbClr val="FFFF00"/>
                </a:solidFill>
              </a:rPr>
              <a:t>odkožní </a:t>
            </a:r>
            <a:r>
              <a:rPr lang="cs-CZ" b="1" dirty="0" smtClean="0">
                <a:solidFill>
                  <a:srgbClr val="FFFF00"/>
                </a:solidFill>
              </a:rPr>
              <a:t>tuková tkáň</a:t>
            </a:r>
          </a:p>
          <a:p>
            <a:pPr marL="457200" indent="-457200" algn="just">
              <a:buFont typeface="Wingdings" pitchFamily="2" charset="2"/>
              <a:buChar char="Ø"/>
            </a:pPr>
            <a:r>
              <a:rPr lang="cs-CZ" b="1" dirty="0">
                <a:solidFill>
                  <a:srgbClr val="FFFF00"/>
                </a:solidFill>
              </a:rPr>
              <a:t>v</a:t>
            </a:r>
            <a:r>
              <a:rPr lang="cs-CZ" b="1" dirty="0" smtClean="0">
                <a:solidFill>
                  <a:srgbClr val="FFFF00"/>
                </a:solidFill>
              </a:rPr>
              <a:t>iscerální </a:t>
            </a:r>
            <a:endParaRPr lang="cs-CZ" b="1" dirty="0">
              <a:solidFill>
                <a:srgbClr val="FFFF00"/>
              </a:solidFill>
            </a:endParaRPr>
          </a:p>
        </p:txBody>
      </p:sp>
      <p:pic>
        <p:nvPicPr>
          <p:cNvPr id="4" name="Picture 4" descr="nové ike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812" y="5805489"/>
            <a:ext cx="791633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226132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ctrTitle"/>
          </p:nvPr>
        </p:nvSpPr>
        <p:spPr>
          <a:xfrm>
            <a:off x="755576" y="260648"/>
            <a:ext cx="7772400" cy="1470025"/>
          </a:xfrm>
        </p:spPr>
        <p:txBody>
          <a:bodyPr/>
          <a:lstStyle/>
          <a:p>
            <a:r>
              <a:rPr lang="cs-CZ" b="1" dirty="0" smtClean="0">
                <a:solidFill>
                  <a:srgbClr val="FFFF00"/>
                </a:solidFill>
              </a:rPr>
              <a:t>FUNKCE TUKOVÉ TKÁNĚ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7" name="Podnadpis 6"/>
          <p:cNvSpPr>
            <a:spLocks noGrp="1"/>
          </p:cNvSpPr>
          <p:nvPr>
            <p:ph type="subTitle" idx="1"/>
          </p:nvPr>
        </p:nvSpPr>
        <p:spPr>
          <a:xfrm>
            <a:off x="1475656" y="2204864"/>
            <a:ext cx="6400800" cy="3816424"/>
          </a:xfrm>
        </p:spPr>
        <p:txBody>
          <a:bodyPr/>
          <a:lstStyle/>
          <a:p>
            <a:pPr marL="457200" indent="-457200" algn="l">
              <a:buFont typeface="Wingdings" pitchFamily="2" charset="2"/>
              <a:buChar char="Ø"/>
            </a:pPr>
            <a:r>
              <a:rPr lang="cs-CZ" b="1" dirty="0">
                <a:solidFill>
                  <a:srgbClr val="FFFF00"/>
                </a:solidFill>
              </a:rPr>
              <a:t>t</a:t>
            </a:r>
            <a:r>
              <a:rPr lang="cs-CZ" b="1" dirty="0" smtClean="0">
                <a:solidFill>
                  <a:srgbClr val="FFFF00"/>
                </a:solidFill>
              </a:rPr>
              <a:t>epelně </a:t>
            </a:r>
            <a:r>
              <a:rPr lang="cs-CZ" b="1" dirty="0" smtClean="0">
                <a:solidFill>
                  <a:srgbClr val="FFFF00"/>
                </a:solidFill>
              </a:rPr>
              <a:t>izolační</a:t>
            </a:r>
          </a:p>
          <a:p>
            <a:pPr marL="457200" indent="-457200" algn="l">
              <a:buFont typeface="Wingdings" pitchFamily="2" charset="2"/>
              <a:buChar char="Ø"/>
            </a:pPr>
            <a:r>
              <a:rPr lang="cs-CZ" b="1" dirty="0">
                <a:solidFill>
                  <a:srgbClr val="FFFF00"/>
                </a:solidFill>
              </a:rPr>
              <a:t>m</a:t>
            </a:r>
            <a:r>
              <a:rPr lang="cs-CZ" b="1" dirty="0" smtClean="0">
                <a:solidFill>
                  <a:srgbClr val="FFFF00"/>
                </a:solidFill>
              </a:rPr>
              <a:t>echanická </a:t>
            </a:r>
            <a:r>
              <a:rPr lang="cs-CZ" b="1" dirty="0" smtClean="0">
                <a:solidFill>
                  <a:srgbClr val="FFFF00"/>
                </a:solidFill>
              </a:rPr>
              <a:t>ochrana</a:t>
            </a:r>
          </a:p>
          <a:p>
            <a:pPr marL="457200" indent="-457200" algn="l">
              <a:buFont typeface="Wingdings" pitchFamily="2" charset="2"/>
              <a:buChar char="Ø"/>
            </a:pPr>
            <a:r>
              <a:rPr lang="cs-CZ" b="1" dirty="0">
                <a:solidFill>
                  <a:srgbClr val="FFFF00"/>
                </a:solidFill>
              </a:rPr>
              <a:t>e</a:t>
            </a:r>
            <a:r>
              <a:rPr lang="cs-CZ" b="1" dirty="0" smtClean="0">
                <a:solidFill>
                  <a:srgbClr val="FFFF00"/>
                </a:solidFill>
              </a:rPr>
              <a:t>nergetická </a:t>
            </a:r>
            <a:r>
              <a:rPr lang="cs-CZ" b="1" dirty="0" smtClean="0">
                <a:solidFill>
                  <a:srgbClr val="FFFF00"/>
                </a:solidFill>
              </a:rPr>
              <a:t>rezerva</a:t>
            </a:r>
          </a:p>
          <a:p>
            <a:pPr marL="457200" indent="-457200" algn="l">
              <a:buFont typeface="Wingdings" pitchFamily="2" charset="2"/>
              <a:buChar char="Ø"/>
            </a:pPr>
            <a:r>
              <a:rPr lang="cs-CZ" b="1" dirty="0">
                <a:solidFill>
                  <a:srgbClr val="FFFF00"/>
                </a:solidFill>
              </a:rPr>
              <a:t>e</a:t>
            </a:r>
            <a:r>
              <a:rPr lang="cs-CZ" b="1" dirty="0" smtClean="0">
                <a:solidFill>
                  <a:srgbClr val="FFFF00"/>
                </a:solidFill>
              </a:rPr>
              <a:t>ndokrinní </a:t>
            </a:r>
            <a:r>
              <a:rPr lang="cs-CZ" b="1" dirty="0" smtClean="0">
                <a:solidFill>
                  <a:srgbClr val="FFFF00"/>
                </a:solidFill>
              </a:rPr>
              <a:t>orgán</a:t>
            </a:r>
          </a:p>
          <a:p>
            <a:pPr marL="457200" indent="-457200" algn="l">
              <a:buFont typeface="Wingdings" pitchFamily="2" charset="2"/>
              <a:buChar char="Ø"/>
            </a:pPr>
            <a:r>
              <a:rPr lang="cs-CZ" b="1" dirty="0">
                <a:solidFill>
                  <a:srgbClr val="FFFF00"/>
                </a:solidFill>
              </a:rPr>
              <a:t>p</a:t>
            </a:r>
            <a:r>
              <a:rPr lang="cs-CZ" b="1" dirty="0" smtClean="0">
                <a:solidFill>
                  <a:srgbClr val="FFFF00"/>
                </a:solidFill>
              </a:rPr>
              <a:t>ro- </a:t>
            </a:r>
            <a:r>
              <a:rPr lang="cs-CZ" b="1" dirty="0" smtClean="0">
                <a:solidFill>
                  <a:srgbClr val="FFFF00"/>
                </a:solidFill>
              </a:rPr>
              <a:t>a </a:t>
            </a:r>
            <a:r>
              <a:rPr lang="cs-CZ" b="1" dirty="0" err="1" smtClean="0">
                <a:solidFill>
                  <a:srgbClr val="FFFF00"/>
                </a:solidFill>
              </a:rPr>
              <a:t>antiinflamační</a:t>
            </a:r>
            <a:r>
              <a:rPr lang="cs-CZ" b="1" dirty="0" smtClean="0">
                <a:solidFill>
                  <a:srgbClr val="FFFF00"/>
                </a:solidFill>
              </a:rPr>
              <a:t> funkce</a:t>
            </a:r>
          </a:p>
          <a:p>
            <a:pPr marL="457200" indent="-457200">
              <a:buFont typeface="Arial" charset="0"/>
              <a:buChar char="•"/>
            </a:pPr>
            <a:endParaRPr lang="cs-CZ" dirty="0" smtClean="0"/>
          </a:p>
          <a:p>
            <a:pPr marL="457200" indent="-457200">
              <a:buFont typeface="Arial" charset="0"/>
              <a:buChar char="•"/>
            </a:pPr>
            <a:endParaRPr lang="cs-CZ" dirty="0"/>
          </a:p>
        </p:txBody>
      </p:sp>
      <p:pic>
        <p:nvPicPr>
          <p:cNvPr id="4" name="Picture 4" descr="nové ike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812" y="5805489"/>
            <a:ext cx="791633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449153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4" descr="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227014"/>
            <a:ext cx="8281812" cy="623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44773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394681"/>
            <a:ext cx="7992888" cy="6014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1660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0" y="115888"/>
            <a:ext cx="9144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800" b="1" dirty="0">
                <a:solidFill>
                  <a:srgbClr val="FFFF00"/>
                </a:solidFill>
              </a:rPr>
              <a:t>DAMP  signály při excesivní obezitě</a:t>
            </a:r>
            <a:endParaRPr lang="fr-FR" sz="2800" b="1" dirty="0">
              <a:solidFill>
                <a:srgbClr val="FFFF00"/>
              </a:solidFill>
            </a:endParaRP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/>
          <a:srcRect t="67720"/>
          <a:stretch>
            <a:fillRect/>
          </a:stretch>
        </p:blipFill>
        <p:spPr bwMode="auto">
          <a:xfrm>
            <a:off x="92075" y="1282700"/>
            <a:ext cx="8988425" cy="430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4427984" y="6165304"/>
            <a:ext cx="4411663" cy="26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eaLnBrk="0" hangingPunct="0">
              <a:lnSpc>
                <a:spcPct val="97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</a:pPr>
            <a:r>
              <a:rPr lang="en-GB" b="1" i="1" dirty="0">
                <a:solidFill>
                  <a:srgbClr val="FF0000"/>
                </a:solidFill>
              </a:rPr>
              <a:t>J. </a:t>
            </a:r>
            <a:r>
              <a:rPr lang="en-GB" b="1" i="1" dirty="0" err="1">
                <a:solidFill>
                  <a:srgbClr val="FF0000"/>
                </a:solidFill>
              </a:rPr>
              <a:t>Clin</a:t>
            </a:r>
            <a:r>
              <a:rPr lang="en-GB" b="1" i="1" dirty="0">
                <a:solidFill>
                  <a:srgbClr val="FF0000"/>
                </a:solidFill>
              </a:rPr>
              <a:t>. Invest. </a:t>
            </a:r>
            <a:r>
              <a:rPr lang="en-GB" b="1" i="1" dirty="0" smtClean="0">
                <a:solidFill>
                  <a:srgbClr val="FF0000"/>
                </a:solidFill>
              </a:rPr>
              <a:t>2006;116:33-35</a:t>
            </a:r>
            <a:endParaRPr lang="en-GB" b="1" i="1" dirty="0">
              <a:solidFill>
                <a:srgbClr val="FF0000"/>
              </a:solidFill>
            </a:endParaRPr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0" y="1196975"/>
            <a:ext cx="476250" cy="360363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5002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TextovéPole 63"/>
          <p:cNvSpPr txBox="1"/>
          <p:nvPr/>
        </p:nvSpPr>
        <p:spPr>
          <a:xfrm>
            <a:off x="0" y="116632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FFFF00"/>
                </a:solidFill>
              </a:rPr>
              <a:t>ADIPOSE TISSUE AS ENDOCRINE ORGAN</a:t>
            </a:r>
          </a:p>
        </p:txBody>
      </p:sp>
      <p:pic>
        <p:nvPicPr>
          <p:cNvPr id="2" name="Picture 2" descr="C:\Users\tozy\Desktop\Dočasné\Shlukžlutý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54648">
            <a:off x="1115616" y="1085105"/>
            <a:ext cx="1393085" cy="1402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tozy\Desktop\Dočasné\Zkumavk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8949" y="3933056"/>
            <a:ext cx="845462" cy="2364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tozy\Desktop\Dočasné\Buňky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1158" y="1629953"/>
            <a:ext cx="2263090" cy="272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tozy\Desktop\Dočasné\Buňka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83472">
            <a:off x="4885326" y="5925003"/>
            <a:ext cx="1421273" cy="686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C:\Users\tozy\Desktop\Dočasné\Buňky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4374" y="2051036"/>
            <a:ext cx="1318104" cy="302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tozy\Desktop\Dočasné\Adipocyt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9919" y="3452873"/>
            <a:ext cx="792088" cy="853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5" descr="C:\Users\tozy\Desktop\Dočasné\Buňka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0877">
            <a:off x="5108229" y="2411846"/>
            <a:ext cx="960295" cy="464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C:\Users\tozy\Desktop\Dočasné\Skvrna.png"/>
          <p:cNvPicPr>
            <a:picLocks noChangeAspect="1" noChangeArrowheads="1"/>
          </p:cNvPicPr>
          <p:nvPr/>
        </p:nvPicPr>
        <p:blipFill>
          <a:blip r:embed="rId9" cstate="print">
            <a:duotone>
              <a:prstClr val="black"/>
              <a:srgbClr val="C4AB6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1461" y="5314024"/>
            <a:ext cx="1304528" cy="68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Přímá spojnice se šipkou 23"/>
          <p:cNvCxnSpPr/>
          <p:nvPr/>
        </p:nvCxnSpPr>
        <p:spPr>
          <a:xfrm>
            <a:off x="2699792" y="5877272"/>
            <a:ext cx="1944216" cy="0"/>
          </a:xfrm>
          <a:prstGeom prst="straightConnector1">
            <a:avLst/>
          </a:prstGeom>
          <a:ln w="1905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2500383" y="5354052"/>
            <a:ext cx="23617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 smtClean="0"/>
              <a:t>FRACTION 3</a:t>
            </a:r>
          </a:p>
          <a:p>
            <a:r>
              <a:rPr lang="cs-CZ" sz="1400" b="1" dirty="0" smtClean="0"/>
              <a:t>NON </a:t>
            </a:r>
            <a:r>
              <a:rPr lang="cs-CZ" sz="1400" b="1" dirty="0" smtClean="0"/>
              <a:t>–FAT  FRACTION</a:t>
            </a:r>
            <a:endParaRPr lang="cs-CZ" sz="1400" b="1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7380312" y="5713511"/>
            <a:ext cx="8640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 smtClean="0"/>
              <a:t>TNF</a:t>
            </a:r>
            <a:r>
              <a:rPr lang="el-GR" sz="1400" dirty="0"/>
              <a:t> α</a:t>
            </a:r>
            <a:r>
              <a:rPr lang="cs-CZ" sz="1400" b="1" dirty="0" smtClean="0"/>
              <a:t> </a:t>
            </a:r>
            <a:endParaRPr lang="cs-CZ" sz="1400" b="1" dirty="0"/>
          </a:p>
        </p:txBody>
      </p:sp>
      <p:cxnSp>
        <p:nvCxnSpPr>
          <p:cNvPr id="36" name="Přímá spojnice se šipkou 35"/>
          <p:cNvCxnSpPr/>
          <p:nvPr/>
        </p:nvCxnSpPr>
        <p:spPr>
          <a:xfrm>
            <a:off x="6524600" y="5877619"/>
            <a:ext cx="711696" cy="0"/>
          </a:xfrm>
          <a:prstGeom prst="straightConnector1">
            <a:avLst/>
          </a:prstGeom>
          <a:ln w="1905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se šipkou 36"/>
          <p:cNvCxnSpPr/>
          <p:nvPr/>
        </p:nvCxnSpPr>
        <p:spPr>
          <a:xfrm>
            <a:off x="4716016" y="3933056"/>
            <a:ext cx="298357" cy="0"/>
          </a:xfrm>
          <a:prstGeom prst="straightConnector1">
            <a:avLst/>
          </a:prstGeom>
          <a:ln w="1905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se šipkou 37"/>
          <p:cNvCxnSpPr/>
          <p:nvPr/>
        </p:nvCxnSpPr>
        <p:spPr>
          <a:xfrm flipV="1">
            <a:off x="4716016" y="3933056"/>
            <a:ext cx="0" cy="720080"/>
          </a:xfrm>
          <a:prstGeom prst="straightConnector1">
            <a:avLst/>
          </a:prstGeom>
          <a:ln w="1905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se šipkou 38"/>
          <p:cNvCxnSpPr/>
          <p:nvPr/>
        </p:nvCxnSpPr>
        <p:spPr>
          <a:xfrm>
            <a:off x="2699792" y="4653136"/>
            <a:ext cx="2016224" cy="0"/>
          </a:xfrm>
          <a:prstGeom prst="straightConnector1">
            <a:avLst/>
          </a:prstGeom>
          <a:ln w="1905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ovéPole 39"/>
          <p:cNvSpPr txBox="1"/>
          <p:nvPr/>
        </p:nvSpPr>
        <p:spPr>
          <a:xfrm>
            <a:off x="2527009" y="4129916"/>
            <a:ext cx="23617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 smtClean="0"/>
              <a:t>FRACTION 2</a:t>
            </a:r>
          </a:p>
          <a:p>
            <a:r>
              <a:rPr lang="cs-CZ" sz="1400" b="1" dirty="0" smtClean="0"/>
              <a:t>FLOATING </a:t>
            </a:r>
            <a:r>
              <a:rPr lang="cs-CZ" sz="1400" b="1" dirty="0" smtClean="0"/>
              <a:t> FRACTION</a:t>
            </a:r>
            <a:endParaRPr lang="cs-CZ" sz="1400" b="1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2627784" y="1682224"/>
            <a:ext cx="236178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 smtClean="0"/>
              <a:t>FRACTION 1</a:t>
            </a:r>
          </a:p>
          <a:p>
            <a:r>
              <a:rPr lang="cs-CZ" sz="1400" b="1" dirty="0" smtClean="0"/>
              <a:t>FILTER – RETAINED</a:t>
            </a:r>
          </a:p>
          <a:p>
            <a:r>
              <a:rPr lang="cs-CZ" sz="1400" b="1" dirty="0" smtClean="0"/>
              <a:t>FRACTION</a:t>
            </a:r>
            <a:endParaRPr lang="cs-CZ" sz="1400" b="1" dirty="0"/>
          </a:p>
        </p:txBody>
      </p:sp>
      <p:cxnSp>
        <p:nvCxnSpPr>
          <p:cNvPr id="42" name="Přímá spojnice se šipkou 41"/>
          <p:cNvCxnSpPr/>
          <p:nvPr/>
        </p:nvCxnSpPr>
        <p:spPr>
          <a:xfrm>
            <a:off x="2699792" y="2420888"/>
            <a:ext cx="2159656" cy="0"/>
          </a:xfrm>
          <a:prstGeom prst="straightConnector1">
            <a:avLst/>
          </a:prstGeom>
          <a:ln w="1905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nice se šipkou 46"/>
          <p:cNvCxnSpPr/>
          <p:nvPr/>
        </p:nvCxnSpPr>
        <p:spPr>
          <a:xfrm>
            <a:off x="6156176" y="3879849"/>
            <a:ext cx="711696" cy="0"/>
          </a:xfrm>
          <a:prstGeom prst="straightConnector1">
            <a:avLst/>
          </a:prstGeom>
          <a:ln w="1905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nice se šipkou 47"/>
          <p:cNvCxnSpPr/>
          <p:nvPr/>
        </p:nvCxnSpPr>
        <p:spPr>
          <a:xfrm>
            <a:off x="6228184" y="2378149"/>
            <a:ext cx="711696" cy="0"/>
          </a:xfrm>
          <a:prstGeom prst="straightConnector1">
            <a:avLst/>
          </a:prstGeom>
          <a:ln w="1905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ovéPole 48"/>
          <p:cNvSpPr txBox="1"/>
          <p:nvPr/>
        </p:nvSpPr>
        <p:spPr>
          <a:xfrm>
            <a:off x="395536" y="792483"/>
            <a:ext cx="24770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 smtClean="0"/>
              <a:t>WHITE ADIPOSE TISSUE</a:t>
            </a:r>
            <a:endParaRPr lang="cs-CZ" sz="1400" b="1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107504" y="2401724"/>
            <a:ext cx="17046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 smtClean="0"/>
              <a:t>COLLAGENASE </a:t>
            </a:r>
          </a:p>
          <a:p>
            <a:r>
              <a:rPr lang="cs-CZ" sz="1400" b="1" dirty="0" smtClean="0"/>
              <a:t>DIGESTION</a:t>
            </a:r>
            <a:endParaRPr lang="cs-CZ" sz="1400" b="1" dirty="0"/>
          </a:p>
        </p:txBody>
      </p:sp>
      <p:cxnSp>
        <p:nvCxnSpPr>
          <p:cNvPr id="51" name="Přímá spojnice se šipkou 50"/>
          <p:cNvCxnSpPr/>
          <p:nvPr/>
        </p:nvCxnSpPr>
        <p:spPr>
          <a:xfrm>
            <a:off x="1691680" y="2607613"/>
            <a:ext cx="0" cy="302796"/>
          </a:xfrm>
          <a:prstGeom prst="straightConnector1">
            <a:avLst/>
          </a:prstGeom>
          <a:ln w="1905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ovéPole 54"/>
          <p:cNvSpPr txBox="1"/>
          <p:nvPr/>
        </p:nvSpPr>
        <p:spPr>
          <a:xfrm>
            <a:off x="971600" y="2935977"/>
            <a:ext cx="160517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FILTER 200 </a:t>
            </a:r>
            <a:r>
              <a:rPr lang="el-GR" sz="1200" dirty="0" smtClean="0"/>
              <a:t>μ</a:t>
            </a:r>
            <a:r>
              <a:rPr lang="cs-CZ" sz="1200" dirty="0" smtClean="0"/>
              <a:t>m MESH</a:t>
            </a:r>
            <a:endParaRPr lang="cs-CZ" sz="1200" dirty="0"/>
          </a:p>
        </p:txBody>
      </p:sp>
      <p:cxnSp>
        <p:nvCxnSpPr>
          <p:cNvPr id="57" name="Přímá spojnice se šipkou 56"/>
          <p:cNvCxnSpPr/>
          <p:nvPr/>
        </p:nvCxnSpPr>
        <p:spPr>
          <a:xfrm>
            <a:off x="1691680" y="3301475"/>
            <a:ext cx="0" cy="578374"/>
          </a:xfrm>
          <a:prstGeom prst="straightConnector1">
            <a:avLst/>
          </a:prstGeom>
          <a:ln w="1905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ovéPole 57"/>
          <p:cNvSpPr txBox="1"/>
          <p:nvPr/>
        </p:nvSpPr>
        <p:spPr>
          <a:xfrm>
            <a:off x="251520" y="3481844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/>
              <a:t>CENTRIFUGE</a:t>
            </a:r>
          </a:p>
          <a:p>
            <a:pPr algn="ctr"/>
            <a:r>
              <a:rPr lang="cs-CZ" sz="1400" b="1" dirty="0" smtClean="0"/>
              <a:t>FILTRATE</a:t>
            </a:r>
            <a:endParaRPr lang="cs-CZ" sz="1400" b="1" dirty="0"/>
          </a:p>
        </p:txBody>
      </p:sp>
      <p:sp>
        <p:nvSpPr>
          <p:cNvPr id="59" name="TextovéPole 58"/>
          <p:cNvSpPr txBox="1"/>
          <p:nvPr/>
        </p:nvSpPr>
        <p:spPr>
          <a:xfrm>
            <a:off x="6915979" y="3711277"/>
            <a:ext cx="19044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 smtClean="0"/>
              <a:t>LEPTIN, ADIPONECTIN</a:t>
            </a:r>
            <a:endParaRPr lang="cs-CZ" sz="1400" b="1" dirty="0"/>
          </a:p>
        </p:txBody>
      </p:sp>
      <p:sp>
        <p:nvSpPr>
          <p:cNvPr id="60" name="TextovéPole 59"/>
          <p:cNvSpPr txBox="1"/>
          <p:nvPr/>
        </p:nvSpPr>
        <p:spPr>
          <a:xfrm>
            <a:off x="6948264" y="2237556"/>
            <a:ext cx="208823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 smtClean="0"/>
              <a:t>PAI – 1, IL – 8, VEGF, IL – 6</a:t>
            </a:r>
          </a:p>
          <a:p>
            <a:r>
              <a:rPr lang="cs-CZ" sz="1400" b="1" dirty="0" smtClean="0"/>
              <a:t>IL – 1</a:t>
            </a:r>
            <a:r>
              <a:rPr lang="el-GR" sz="1400" b="1" dirty="0" smtClean="0"/>
              <a:t>β</a:t>
            </a:r>
            <a:r>
              <a:rPr lang="cs-CZ" sz="1400" b="1" dirty="0" smtClean="0"/>
              <a:t>, IL – 10, TNF</a:t>
            </a:r>
            <a:r>
              <a:rPr lang="el-GR" sz="1400" b="1" dirty="0" smtClean="0"/>
              <a:t>α</a:t>
            </a:r>
            <a:r>
              <a:rPr lang="cs-CZ" sz="1400" b="1" dirty="0" smtClean="0"/>
              <a:t>, </a:t>
            </a:r>
          </a:p>
          <a:p>
            <a:r>
              <a:rPr lang="cs-CZ" sz="1400" b="1" dirty="0" smtClean="0"/>
              <a:t>ADIPONECTIN</a:t>
            </a:r>
            <a:endParaRPr lang="cs-CZ" sz="1400" b="1" dirty="0"/>
          </a:p>
        </p:txBody>
      </p:sp>
      <p:sp>
        <p:nvSpPr>
          <p:cNvPr id="61" name="TextovéPole 60"/>
          <p:cNvSpPr txBox="1"/>
          <p:nvPr/>
        </p:nvSpPr>
        <p:spPr>
          <a:xfrm>
            <a:off x="5034658" y="3164210"/>
            <a:ext cx="14899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 smtClean="0"/>
              <a:t>ADIPOCYTES</a:t>
            </a:r>
            <a:endParaRPr lang="cs-CZ" sz="1400" b="1" dirty="0"/>
          </a:p>
        </p:txBody>
      </p:sp>
      <p:sp>
        <p:nvSpPr>
          <p:cNvPr id="62" name="TextovéPole 61"/>
          <p:cNvSpPr txBox="1"/>
          <p:nvPr/>
        </p:nvSpPr>
        <p:spPr>
          <a:xfrm>
            <a:off x="4440408" y="4640657"/>
            <a:ext cx="45960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 smtClean="0"/>
              <a:t>STROMAL VASCULAR CELLS</a:t>
            </a:r>
          </a:p>
          <a:p>
            <a:r>
              <a:rPr lang="cs-CZ" sz="1400" b="1" dirty="0" smtClean="0"/>
              <a:t>(MONOCYTES/MACROPHAGES/PREADIPOCYTES)</a:t>
            </a:r>
            <a:endParaRPr lang="cs-CZ" sz="1400" b="1" dirty="0"/>
          </a:p>
        </p:txBody>
      </p:sp>
      <p:sp>
        <p:nvSpPr>
          <p:cNvPr id="63" name="TextovéPole 62"/>
          <p:cNvSpPr txBox="1"/>
          <p:nvPr/>
        </p:nvSpPr>
        <p:spPr>
          <a:xfrm>
            <a:off x="4440407" y="880611"/>
            <a:ext cx="387600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 smtClean="0"/>
              <a:t>ADIPOSE – TISSUE MATRIX</a:t>
            </a:r>
          </a:p>
          <a:p>
            <a:r>
              <a:rPr lang="cs-CZ" sz="1400" b="1" dirty="0" smtClean="0"/>
              <a:t>(ENDOTHELIAL, SMOOTH MUSCLE AND FIBROBLAST CELLS)</a:t>
            </a:r>
            <a:endParaRPr lang="cs-CZ" sz="1400" b="1" dirty="0"/>
          </a:p>
        </p:txBody>
      </p:sp>
      <p:pic>
        <p:nvPicPr>
          <p:cNvPr id="34" name="Picture 4" descr="nové ikem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1" y="6121401"/>
            <a:ext cx="864096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25701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tozy\Desktop\Dočasné\Játra4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3319773" y="4566936"/>
            <a:ext cx="2343622" cy="1599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tozy\Desktop\Dočasné\Sval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751" y="3157451"/>
            <a:ext cx="2235041" cy="1639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tozy\Desktop\Dočasné\Tuková tkáň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1" y="2348880"/>
            <a:ext cx="1800200" cy="1653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tozy\Desktop\Dočasné\Tenké střevo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563" y="836712"/>
            <a:ext cx="1681807" cy="118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923928" y="3107872"/>
            <a:ext cx="15972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CHYLOM.</a:t>
            </a:r>
          </a:p>
          <a:p>
            <a:pPr algn="ctr"/>
            <a:r>
              <a:rPr lang="cs-CZ" dirty="0" smtClean="0"/>
              <a:t>REMNANTS</a:t>
            </a:r>
            <a:endParaRPr lang="cs-CZ" dirty="0"/>
          </a:p>
        </p:txBody>
      </p:sp>
      <p:sp>
        <p:nvSpPr>
          <p:cNvPr id="5" name="Oblouk 4"/>
          <p:cNvSpPr/>
          <p:nvPr/>
        </p:nvSpPr>
        <p:spPr>
          <a:xfrm rot="17852086">
            <a:off x="4724207" y="2422925"/>
            <a:ext cx="2016224" cy="2016224"/>
          </a:xfrm>
          <a:prstGeom prst="arc">
            <a:avLst/>
          </a:prstGeom>
          <a:ln w="15875">
            <a:solidFill>
              <a:schemeClr val="tx1"/>
            </a:solidFill>
            <a:headEnd type="stealt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louk 11"/>
          <p:cNvSpPr/>
          <p:nvPr/>
        </p:nvSpPr>
        <p:spPr>
          <a:xfrm rot="18535218">
            <a:off x="2435873" y="2746090"/>
            <a:ext cx="2016224" cy="2016224"/>
          </a:xfrm>
          <a:prstGeom prst="arc">
            <a:avLst/>
          </a:prstGeom>
          <a:ln w="15875">
            <a:solidFill>
              <a:schemeClr val="tx1"/>
            </a:solidFill>
            <a:headEnd type="none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louk 12"/>
          <p:cNvSpPr/>
          <p:nvPr/>
        </p:nvSpPr>
        <p:spPr>
          <a:xfrm rot="8497673">
            <a:off x="4726643" y="2252870"/>
            <a:ext cx="2016224" cy="2016224"/>
          </a:xfrm>
          <a:prstGeom prst="arc">
            <a:avLst/>
          </a:prstGeom>
          <a:ln w="15875">
            <a:solidFill>
              <a:schemeClr val="tx1"/>
            </a:solidFill>
            <a:headEnd type="stealt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louk 13"/>
          <p:cNvSpPr/>
          <p:nvPr/>
        </p:nvSpPr>
        <p:spPr>
          <a:xfrm rot="7525614">
            <a:off x="2311662" y="2263197"/>
            <a:ext cx="2016224" cy="2016224"/>
          </a:xfrm>
          <a:prstGeom prst="arc">
            <a:avLst/>
          </a:prstGeom>
          <a:ln w="15875">
            <a:solidFill>
              <a:schemeClr val="tx1"/>
            </a:solidFill>
            <a:headEnd type="none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7" name="Přímá spojnice se šipkou 6"/>
          <p:cNvCxnSpPr/>
          <p:nvPr/>
        </p:nvCxnSpPr>
        <p:spPr>
          <a:xfrm>
            <a:off x="4577906" y="3908182"/>
            <a:ext cx="0" cy="610901"/>
          </a:xfrm>
          <a:prstGeom prst="straightConnector1">
            <a:avLst/>
          </a:prstGeom>
          <a:ln w="1905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>
            <a:stCxn id="1031" idx="3"/>
            <a:endCxn id="23" idx="1"/>
          </p:cNvCxnSpPr>
          <p:nvPr/>
        </p:nvCxnSpPr>
        <p:spPr>
          <a:xfrm>
            <a:off x="2722370" y="1428812"/>
            <a:ext cx="832018" cy="15089"/>
          </a:xfrm>
          <a:prstGeom prst="straightConnector1">
            <a:avLst/>
          </a:prstGeom>
          <a:ln w="1905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>
            <a:off x="4574953" y="1672273"/>
            <a:ext cx="2953" cy="1345101"/>
          </a:xfrm>
          <a:prstGeom prst="straightConnector1">
            <a:avLst/>
          </a:prstGeom>
          <a:ln w="1905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ovéPole 22"/>
          <p:cNvSpPr txBox="1"/>
          <p:nvPr/>
        </p:nvSpPr>
        <p:spPr>
          <a:xfrm>
            <a:off x="3554388" y="1259235"/>
            <a:ext cx="23168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CHYLOMIKRONY</a:t>
            </a:r>
            <a:endParaRPr lang="cs-CZ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881545" y="395372"/>
            <a:ext cx="20293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STŘEVO</a:t>
            </a:r>
            <a:endParaRPr lang="cs-CZ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3491880" y="6228020"/>
            <a:ext cx="20293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JÁTRA</a:t>
            </a:r>
            <a:endParaRPr lang="cs-CZ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3851920" y="4869160"/>
            <a:ext cx="10557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VMK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1023157" y="2843644"/>
            <a:ext cx="11005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SVAL</a:t>
            </a:r>
            <a:endParaRPr lang="cs-CZ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1377381" y="3463686"/>
            <a:ext cx="10081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VMK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789059" y="4118973"/>
            <a:ext cx="7932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ATP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35" name="Oblouk 34"/>
          <p:cNvSpPr/>
          <p:nvPr/>
        </p:nvSpPr>
        <p:spPr>
          <a:xfrm rot="15422366">
            <a:off x="1223385" y="3681276"/>
            <a:ext cx="540000" cy="612000"/>
          </a:xfrm>
          <a:prstGeom prst="arc">
            <a:avLst>
              <a:gd name="adj1" fmla="val 16200000"/>
              <a:gd name="adj2" fmla="val 1635070"/>
            </a:avLst>
          </a:prstGeom>
          <a:ln w="15875">
            <a:solidFill>
              <a:schemeClr val="tx1"/>
            </a:solidFill>
            <a:headEnd type="stealt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TextovéPole 35"/>
          <p:cNvSpPr txBox="1"/>
          <p:nvPr/>
        </p:nvSpPr>
        <p:spPr>
          <a:xfrm>
            <a:off x="131000" y="1124744"/>
            <a:ext cx="9095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VMK</a:t>
            </a:r>
            <a:endParaRPr lang="cs-CZ" dirty="0" smtClean="0"/>
          </a:p>
          <a:p>
            <a:pPr algn="ctr"/>
            <a:r>
              <a:rPr lang="cs-CZ" dirty="0" smtClean="0"/>
              <a:t>2–MG</a:t>
            </a:r>
            <a:endParaRPr lang="cs-CZ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3153466" y="2400930"/>
            <a:ext cx="6212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LPL</a:t>
            </a:r>
            <a:endParaRPr lang="cs-CZ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5352774" y="1988840"/>
            <a:ext cx="6212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LPL</a:t>
            </a:r>
            <a:endParaRPr lang="cs-CZ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5692501" y="4566937"/>
            <a:ext cx="967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LDL R</a:t>
            </a:r>
          </a:p>
        </p:txBody>
      </p:sp>
      <p:sp>
        <p:nvSpPr>
          <p:cNvPr id="40" name="TextovéPole 39"/>
          <p:cNvSpPr txBox="1"/>
          <p:nvPr/>
        </p:nvSpPr>
        <p:spPr>
          <a:xfrm>
            <a:off x="7092281" y="2786542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VMK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6804248" y="3480798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FATP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7271738" y="1835532"/>
            <a:ext cx="16927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TUKOVÁ TKÁŇ</a:t>
            </a:r>
            <a:endParaRPr lang="cs-CZ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1444894" y="1098577"/>
            <a:ext cx="12774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TG</a:t>
            </a:r>
          </a:p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apoB – 48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1358719" y="3853384"/>
            <a:ext cx="9868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FATP</a:t>
            </a:r>
            <a:endParaRPr lang="cs-CZ" sz="2000" b="1" dirty="0"/>
          </a:p>
        </p:txBody>
      </p:sp>
      <p:cxnSp>
        <p:nvCxnSpPr>
          <p:cNvPr id="46" name="Přímá spojnice se šipkou 45"/>
          <p:cNvCxnSpPr/>
          <p:nvPr/>
        </p:nvCxnSpPr>
        <p:spPr>
          <a:xfrm>
            <a:off x="4379802" y="5330825"/>
            <a:ext cx="0" cy="378220"/>
          </a:xfrm>
          <a:prstGeom prst="straightConnector1">
            <a:avLst/>
          </a:prstGeom>
          <a:ln w="1905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ovéPole 46"/>
          <p:cNvSpPr txBox="1"/>
          <p:nvPr/>
        </p:nvSpPr>
        <p:spPr>
          <a:xfrm>
            <a:off x="4000385" y="5704629"/>
            <a:ext cx="7588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TG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2778072" y="116632"/>
            <a:ext cx="61864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FFFF00"/>
                </a:solidFill>
              </a:rPr>
              <a:t>PŘÍJEM EXOGENNÍCH TUKŮ</a:t>
            </a:r>
          </a:p>
        </p:txBody>
      </p:sp>
      <p:pic>
        <p:nvPicPr>
          <p:cNvPr id="44" name="Picture 4" descr="nové ikem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812" y="5805489"/>
            <a:ext cx="791633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76699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3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repeatCount="indefinite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4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6" presetClass="emph" presetSubtype="0" repeatCount="indefinite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4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3"/>
          <p:cNvSpPr>
            <a:spLocks noGrp="1"/>
          </p:cNvSpPr>
          <p:nvPr>
            <p:ph/>
          </p:nvPr>
        </p:nvSpPr>
        <p:spPr>
          <a:xfrm>
            <a:off x="107504" y="600075"/>
            <a:ext cx="9036495" cy="5492750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cs-CZ" dirty="0" smtClean="0">
                <a:solidFill>
                  <a:srgbClr val="FFFF00"/>
                </a:solidFill>
              </a:rPr>
              <a:t>     	</a:t>
            </a:r>
            <a:r>
              <a:rPr lang="cs-CZ" b="1" dirty="0" smtClean="0">
                <a:solidFill>
                  <a:srgbClr val="FFFF00"/>
                </a:solidFill>
              </a:rPr>
              <a:t>SAFA</a:t>
            </a:r>
            <a:r>
              <a:rPr lang="cs-CZ" dirty="0" smtClean="0">
                <a:solidFill>
                  <a:srgbClr val="FFFF00"/>
                </a:solidFill>
              </a:rPr>
              <a:t>   	stimuluje inflamaci    </a:t>
            </a:r>
            <a:r>
              <a:rPr lang="cs-CZ" b="1" dirty="0" smtClean="0">
                <a:solidFill>
                  <a:srgbClr val="FFFF00"/>
                </a:solidFill>
              </a:rPr>
              <a:t>  			TLR 4</a:t>
            </a:r>
            <a:br>
              <a:rPr lang="cs-CZ" b="1" dirty="0" smtClean="0">
                <a:solidFill>
                  <a:srgbClr val="FFFF00"/>
                </a:solidFill>
              </a:rPr>
            </a:br>
            <a:r>
              <a:rPr lang="cs-CZ" b="1" dirty="0" smtClean="0">
                <a:solidFill>
                  <a:srgbClr val="FFFF00"/>
                </a:solidFill>
              </a:rPr>
              <a:t>                                         		</a:t>
            </a:r>
            <a:endParaRPr lang="cs-CZ" i="1" dirty="0">
              <a:solidFill>
                <a:srgbClr val="FF0000"/>
              </a:solidFill>
            </a:endParaRPr>
          </a:p>
          <a:p>
            <a:pPr marL="0" indent="0">
              <a:buNone/>
              <a:defRPr/>
            </a:pPr>
            <a:endParaRPr lang="cs-CZ" i="1" dirty="0">
              <a:solidFill>
                <a:srgbClr val="FF0000"/>
              </a:solidFill>
            </a:endParaRPr>
          </a:p>
          <a:p>
            <a:pPr marL="0" indent="0">
              <a:lnSpc>
                <a:spcPct val="100000"/>
              </a:lnSpc>
              <a:buNone/>
              <a:defRPr/>
            </a:pPr>
            <a:r>
              <a:rPr lang="cs-CZ" dirty="0" smtClean="0">
                <a:solidFill>
                  <a:srgbClr val="FFFF00"/>
                </a:solidFill>
              </a:rPr>
              <a:t>   </a:t>
            </a:r>
            <a:r>
              <a:rPr lang="cs-CZ" dirty="0" smtClean="0">
                <a:solidFill>
                  <a:srgbClr val="FFFF00"/>
                </a:solidFill>
              </a:rPr>
              <a:t>  </a:t>
            </a:r>
            <a:r>
              <a:rPr lang="cs-CZ" b="1" dirty="0" smtClean="0">
                <a:solidFill>
                  <a:srgbClr val="FFFF00"/>
                </a:solidFill>
              </a:rPr>
              <a:t>PUFA ω3    	</a:t>
            </a:r>
            <a:r>
              <a:rPr lang="cs-CZ" dirty="0" smtClean="0">
                <a:solidFill>
                  <a:srgbClr val="FFFF00"/>
                </a:solidFill>
              </a:rPr>
              <a:t>inhibuje </a:t>
            </a:r>
            <a:r>
              <a:rPr lang="cs-CZ" dirty="0">
                <a:solidFill>
                  <a:srgbClr val="FFFF00"/>
                </a:solidFill>
              </a:rPr>
              <a:t>inflamaci  </a:t>
            </a:r>
            <a:r>
              <a:rPr lang="cs-CZ" dirty="0" smtClean="0">
                <a:solidFill>
                  <a:srgbClr val="FFFF00"/>
                </a:solidFill>
              </a:rPr>
              <a:t>     </a:t>
            </a:r>
            <a:r>
              <a:rPr lang="cs-CZ" dirty="0" smtClean="0">
                <a:solidFill>
                  <a:srgbClr val="FFFF00"/>
                </a:solidFill>
              </a:rPr>
              <a:t>			</a:t>
            </a:r>
            <a:r>
              <a:rPr lang="cs-CZ" b="1" dirty="0" smtClean="0">
                <a:solidFill>
                  <a:srgbClr val="FFFF00"/>
                </a:solidFill>
              </a:rPr>
              <a:t>TLR 4</a:t>
            </a:r>
          </a:p>
          <a:p>
            <a:pPr marL="0" indent="0">
              <a:lnSpc>
                <a:spcPct val="100000"/>
              </a:lnSpc>
              <a:buNone/>
              <a:defRPr/>
            </a:pPr>
            <a:r>
              <a:rPr lang="cs-CZ" b="1" dirty="0" smtClean="0">
                <a:solidFill>
                  <a:srgbClr val="FFFF00"/>
                </a:solidFill>
              </a:rPr>
              <a:t>   </a:t>
            </a:r>
            <a:endParaRPr lang="cs-CZ" sz="4400" b="1" dirty="0">
              <a:solidFill>
                <a:srgbClr val="FFFF00"/>
              </a:solidFill>
            </a:endParaRPr>
          </a:p>
          <a:p>
            <a:pPr marL="0" indent="0">
              <a:buFontTx/>
              <a:buNone/>
              <a:defRPr/>
            </a:pPr>
            <a:r>
              <a:rPr lang="cs-CZ" sz="4400" dirty="0" smtClean="0">
                <a:solidFill>
                  <a:srgbClr val="FFFF00"/>
                </a:solidFill>
              </a:rPr>
              <a:t>							       </a:t>
            </a:r>
            <a:r>
              <a:rPr lang="cs-CZ" sz="1800" i="1" dirty="0" smtClean="0">
                <a:solidFill>
                  <a:srgbClr val="FF0000"/>
                </a:solidFill>
              </a:rPr>
              <a:t>						</a:t>
            </a:r>
          </a:p>
          <a:p>
            <a:pPr>
              <a:defRPr/>
            </a:pPr>
            <a:endParaRPr lang="cs-CZ" sz="1800" i="1" dirty="0">
              <a:solidFill>
                <a:srgbClr val="FF0000"/>
              </a:solidFill>
            </a:endParaRPr>
          </a:p>
        </p:txBody>
      </p:sp>
      <p:sp>
        <p:nvSpPr>
          <p:cNvPr id="9" name="Šipka doleva 8"/>
          <p:cNvSpPr/>
          <p:nvPr/>
        </p:nvSpPr>
        <p:spPr>
          <a:xfrm rot="8052641">
            <a:off x="241019" y="759057"/>
            <a:ext cx="765175" cy="290689"/>
          </a:xfrm>
          <a:prstGeom prst="lef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0" name="Šipka doleva 9"/>
          <p:cNvSpPr/>
          <p:nvPr/>
        </p:nvSpPr>
        <p:spPr>
          <a:xfrm rot="8052641">
            <a:off x="6648603" y="759057"/>
            <a:ext cx="765175" cy="290689"/>
          </a:xfrm>
          <a:prstGeom prst="lef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1" name="Šipka doleva 10"/>
          <p:cNvSpPr/>
          <p:nvPr/>
        </p:nvSpPr>
        <p:spPr>
          <a:xfrm rot="8052641">
            <a:off x="-7747" y="2254186"/>
            <a:ext cx="739517" cy="290689"/>
          </a:xfrm>
          <a:prstGeom prst="lef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2" name="Šipka doleva 11"/>
          <p:cNvSpPr/>
          <p:nvPr/>
        </p:nvSpPr>
        <p:spPr>
          <a:xfrm rot="16200000">
            <a:off x="6468850" y="2219074"/>
            <a:ext cx="765175" cy="290689"/>
          </a:xfrm>
          <a:prstGeom prst="lef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pic>
        <p:nvPicPr>
          <p:cNvPr id="11274" name="Picture 7" descr="nové ike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056" y="5949951"/>
            <a:ext cx="791633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74129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290" name="Přímá spojnice 6"/>
          <p:cNvCxnSpPr>
            <a:cxnSpLocks noChangeShapeType="1"/>
          </p:cNvCxnSpPr>
          <p:nvPr/>
        </p:nvCxnSpPr>
        <p:spPr bwMode="auto">
          <a:xfrm>
            <a:off x="1135945" y="2605088"/>
            <a:ext cx="3094566" cy="0"/>
          </a:xfrm>
          <a:prstGeom prst="line">
            <a:avLst/>
          </a:prstGeom>
          <a:noFill/>
          <a:ln w="57150" algn="ctr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2291" name="Přímá spojnice 7"/>
          <p:cNvCxnSpPr>
            <a:cxnSpLocks noChangeShapeType="1"/>
          </p:cNvCxnSpPr>
          <p:nvPr/>
        </p:nvCxnSpPr>
        <p:spPr bwMode="auto">
          <a:xfrm>
            <a:off x="1135945" y="3622675"/>
            <a:ext cx="3094566" cy="0"/>
          </a:xfrm>
          <a:prstGeom prst="line">
            <a:avLst/>
          </a:prstGeom>
          <a:noFill/>
          <a:ln w="57150" algn="ctr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2292" name="Přímá spojnice 11"/>
          <p:cNvCxnSpPr>
            <a:cxnSpLocks noChangeShapeType="1"/>
          </p:cNvCxnSpPr>
          <p:nvPr/>
        </p:nvCxnSpPr>
        <p:spPr bwMode="auto">
          <a:xfrm>
            <a:off x="5387622" y="2595563"/>
            <a:ext cx="3094567" cy="0"/>
          </a:xfrm>
          <a:prstGeom prst="line">
            <a:avLst/>
          </a:prstGeom>
          <a:noFill/>
          <a:ln w="57150" algn="ctr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2293" name="Přímá spojnice 12"/>
          <p:cNvCxnSpPr>
            <a:cxnSpLocks noChangeShapeType="1"/>
          </p:cNvCxnSpPr>
          <p:nvPr/>
        </p:nvCxnSpPr>
        <p:spPr bwMode="auto">
          <a:xfrm>
            <a:off x="5387622" y="3613150"/>
            <a:ext cx="3094567" cy="0"/>
          </a:xfrm>
          <a:prstGeom prst="line">
            <a:avLst/>
          </a:prstGeom>
          <a:noFill/>
          <a:ln w="57150" algn="ctr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2294" name="Přímá spojnice 14"/>
          <p:cNvCxnSpPr>
            <a:cxnSpLocks noChangeShapeType="1"/>
          </p:cNvCxnSpPr>
          <p:nvPr/>
        </p:nvCxnSpPr>
        <p:spPr bwMode="auto">
          <a:xfrm>
            <a:off x="4220634" y="2595563"/>
            <a:ext cx="1166988" cy="1027112"/>
          </a:xfrm>
          <a:prstGeom prst="line">
            <a:avLst/>
          </a:prstGeom>
          <a:noFill/>
          <a:ln w="57150" algn="ctr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2295" name="Přímá spojnice 15"/>
          <p:cNvCxnSpPr>
            <a:cxnSpLocks noChangeShapeType="1"/>
          </p:cNvCxnSpPr>
          <p:nvPr/>
        </p:nvCxnSpPr>
        <p:spPr bwMode="auto">
          <a:xfrm flipH="1">
            <a:off x="4220634" y="2586039"/>
            <a:ext cx="1166988" cy="1036637"/>
          </a:xfrm>
          <a:prstGeom prst="line">
            <a:avLst/>
          </a:prstGeom>
          <a:noFill/>
          <a:ln w="57150" algn="ctr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2296" name="TextovéPole 18"/>
          <p:cNvSpPr txBox="1">
            <a:spLocks noChangeArrowheads="1"/>
          </p:cNvSpPr>
          <p:nvPr/>
        </p:nvSpPr>
        <p:spPr bwMode="auto">
          <a:xfrm>
            <a:off x="2195689" y="1863726"/>
            <a:ext cx="109735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cs-CZ" sz="2800">
                <a:solidFill>
                  <a:srgbClr val="FFFF00"/>
                </a:solidFill>
              </a:rPr>
              <a:t>SAFA</a:t>
            </a:r>
          </a:p>
        </p:txBody>
      </p:sp>
      <p:sp>
        <p:nvSpPr>
          <p:cNvPr id="12297" name="TextovéPole 19"/>
          <p:cNvSpPr txBox="1">
            <a:spLocks noChangeArrowheads="1"/>
          </p:cNvSpPr>
          <p:nvPr/>
        </p:nvSpPr>
        <p:spPr bwMode="auto">
          <a:xfrm>
            <a:off x="6359878" y="1884364"/>
            <a:ext cx="109735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cs-CZ" sz="2800">
                <a:solidFill>
                  <a:srgbClr val="FFFF00"/>
                </a:solidFill>
              </a:rPr>
              <a:t>SAFA</a:t>
            </a:r>
          </a:p>
        </p:txBody>
      </p:sp>
      <p:sp>
        <p:nvSpPr>
          <p:cNvPr id="12298" name="TextovéPole 22"/>
          <p:cNvSpPr txBox="1">
            <a:spLocks noChangeArrowheads="1"/>
          </p:cNvSpPr>
          <p:nvPr/>
        </p:nvSpPr>
        <p:spPr bwMode="auto">
          <a:xfrm>
            <a:off x="2195689" y="2979739"/>
            <a:ext cx="111658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cs-CZ" sz="2800">
                <a:solidFill>
                  <a:srgbClr val="FFFF00"/>
                </a:solidFill>
              </a:rPr>
              <a:t>PUFA</a:t>
            </a:r>
          </a:p>
        </p:txBody>
      </p:sp>
      <p:sp>
        <p:nvSpPr>
          <p:cNvPr id="12299" name="TextovéPole 23"/>
          <p:cNvSpPr txBox="1">
            <a:spLocks noChangeArrowheads="1"/>
          </p:cNvSpPr>
          <p:nvPr/>
        </p:nvSpPr>
        <p:spPr bwMode="auto">
          <a:xfrm>
            <a:off x="6359878" y="3016250"/>
            <a:ext cx="111658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cs-CZ" sz="2800">
                <a:solidFill>
                  <a:srgbClr val="FFFF00"/>
                </a:solidFill>
              </a:rPr>
              <a:t>PUFA</a:t>
            </a:r>
          </a:p>
        </p:txBody>
      </p:sp>
      <p:sp>
        <p:nvSpPr>
          <p:cNvPr id="12300" name="TextovéPole 24"/>
          <p:cNvSpPr txBox="1">
            <a:spLocks noChangeArrowheads="1"/>
          </p:cNvSpPr>
          <p:nvPr/>
        </p:nvSpPr>
        <p:spPr bwMode="auto">
          <a:xfrm>
            <a:off x="341489" y="2354263"/>
            <a:ext cx="83869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cs-CZ" sz="2400" dirty="0">
                <a:solidFill>
                  <a:srgbClr val="FFFF00"/>
                </a:solidFill>
              </a:rPr>
              <a:t>n = 9</a:t>
            </a:r>
          </a:p>
        </p:txBody>
      </p:sp>
      <p:sp>
        <p:nvSpPr>
          <p:cNvPr id="12301" name="TextovéPole 25"/>
          <p:cNvSpPr txBox="1">
            <a:spLocks noChangeArrowheads="1"/>
          </p:cNvSpPr>
          <p:nvPr/>
        </p:nvSpPr>
        <p:spPr bwMode="auto">
          <a:xfrm>
            <a:off x="341489" y="3392488"/>
            <a:ext cx="83869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cs-CZ" sz="2400" dirty="0">
                <a:solidFill>
                  <a:srgbClr val="FFFF00"/>
                </a:solidFill>
              </a:rPr>
              <a:t>n = 9</a:t>
            </a:r>
          </a:p>
        </p:txBody>
      </p:sp>
      <p:sp>
        <p:nvSpPr>
          <p:cNvPr id="12302" name="TextovéPole 29"/>
          <p:cNvSpPr txBox="1">
            <a:spLocks noChangeArrowheads="1"/>
          </p:cNvSpPr>
          <p:nvPr/>
        </p:nvSpPr>
        <p:spPr bwMode="auto">
          <a:xfrm>
            <a:off x="2195689" y="3854450"/>
            <a:ext cx="116891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cs-CZ" sz="2400" dirty="0">
                <a:solidFill>
                  <a:srgbClr val="FFFF00"/>
                </a:solidFill>
              </a:rPr>
              <a:t>4 týdny</a:t>
            </a:r>
          </a:p>
        </p:txBody>
      </p:sp>
      <p:sp>
        <p:nvSpPr>
          <p:cNvPr id="12303" name="TextovéPole 30"/>
          <p:cNvSpPr txBox="1">
            <a:spLocks noChangeArrowheads="1"/>
          </p:cNvSpPr>
          <p:nvPr/>
        </p:nvSpPr>
        <p:spPr bwMode="auto">
          <a:xfrm>
            <a:off x="6313311" y="3775075"/>
            <a:ext cx="116891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cs-CZ" sz="2400" dirty="0">
                <a:solidFill>
                  <a:srgbClr val="FFFF00"/>
                </a:solidFill>
              </a:rPr>
              <a:t>4 týdny</a:t>
            </a:r>
          </a:p>
        </p:txBody>
      </p:sp>
      <p:sp>
        <p:nvSpPr>
          <p:cNvPr id="12304" name="TextovéPole 31"/>
          <p:cNvSpPr txBox="1">
            <a:spLocks noChangeArrowheads="1"/>
          </p:cNvSpPr>
          <p:nvPr/>
        </p:nvSpPr>
        <p:spPr bwMode="auto">
          <a:xfrm>
            <a:off x="366889" y="4897439"/>
            <a:ext cx="32704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cs-CZ" sz="2400" dirty="0">
                <a:solidFill>
                  <a:srgbClr val="FFFF00"/>
                </a:solidFill>
              </a:rPr>
              <a:t>Dieta: celkový tuk 40%</a:t>
            </a:r>
          </a:p>
        </p:txBody>
      </p:sp>
      <p:cxnSp>
        <p:nvCxnSpPr>
          <p:cNvPr id="12305" name="Přímá spojnice 33"/>
          <p:cNvCxnSpPr>
            <a:cxnSpLocks noChangeShapeType="1"/>
            <a:stCxn id="12304" idx="3"/>
            <a:endCxn id="37" idx="1"/>
          </p:cNvCxnSpPr>
          <p:nvPr/>
        </p:nvCxnSpPr>
        <p:spPr bwMode="auto">
          <a:xfrm flipV="1">
            <a:off x="3637336" y="4720154"/>
            <a:ext cx="322242" cy="408118"/>
          </a:xfrm>
          <a:prstGeom prst="line">
            <a:avLst/>
          </a:prstGeom>
          <a:noFill/>
          <a:ln w="38100" algn="ctr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2306" name="Přímá spojnice 34"/>
          <p:cNvCxnSpPr>
            <a:cxnSpLocks noChangeShapeType="1"/>
          </p:cNvCxnSpPr>
          <p:nvPr/>
        </p:nvCxnSpPr>
        <p:spPr bwMode="auto">
          <a:xfrm>
            <a:off x="3637336" y="5229200"/>
            <a:ext cx="322242" cy="432048"/>
          </a:xfrm>
          <a:prstGeom prst="line">
            <a:avLst/>
          </a:prstGeom>
          <a:noFill/>
          <a:ln w="38100" algn="ctr">
            <a:solidFill>
              <a:srgbClr val="FFFF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7" name="TextovéPole 36"/>
          <p:cNvSpPr txBox="1"/>
          <p:nvPr/>
        </p:nvSpPr>
        <p:spPr>
          <a:xfrm>
            <a:off x="3959578" y="4535488"/>
            <a:ext cx="2095445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živočišné tuky 30%</a:t>
            </a:r>
          </a:p>
        </p:txBody>
      </p:sp>
      <p:sp>
        <p:nvSpPr>
          <p:cNvPr id="38" name="TextovéPole 37"/>
          <p:cNvSpPr txBox="1"/>
          <p:nvPr/>
        </p:nvSpPr>
        <p:spPr>
          <a:xfrm>
            <a:off x="3979333" y="5370514"/>
            <a:ext cx="2095445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živočišné tuky 10%</a:t>
            </a:r>
          </a:p>
        </p:txBody>
      </p:sp>
      <p:pic>
        <p:nvPicPr>
          <p:cNvPr id="12309" name="Picture 5" descr="nové ike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6545" y="6381751"/>
            <a:ext cx="575733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784752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314" name="Graf 3"/>
          <p:cNvGraphicFramePr>
            <a:graphicFrameLocks/>
          </p:cNvGraphicFramePr>
          <p:nvPr/>
        </p:nvGraphicFramePr>
        <p:xfrm>
          <a:off x="1497189" y="1793875"/>
          <a:ext cx="6197600" cy="416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6" r:id="rId3" imgW="6194073" imgH="4170025" progId="Excel.Chart.8">
                  <p:embed/>
                </p:oleObj>
              </mc:Choice>
              <mc:Fallback>
                <p:oleObj r:id="rId3" imgW="6194073" imgH="4170025" progId="Excel.Char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97189" y="1793875"/>
                        <a:ext cx="6197600" cy="416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2555251" y="549276"/>
            <a:ext cx="3762569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Koncentrace CRP</a:t>
            </a:r>
          </a:p>
        </p:txBody>
      </p:sp>
      <p:sp>
        <p:nvSpPr>
          <p:cNvPr id="13316" name="TextovéPole 5"/>
          <p:cNvSpPr txBox="1">
            <a:spLocks noChangeArrowheads="1"/>
          </p:cNvSpPr>
          <p:nvPr/>
        </p:nvSpPr>
        <p:spPr bwMode="auto">
          <a:xfrm>
            <a:off x="1547990" y="1557339"/>
            <a:ext cx="8771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cs-CZ" dirty="0" err="1">
                <a:solidFill>
                  <a:srgbClr val="FFFF00"/>
                </a:solidFill>
                <a:cs typeface="Times New Roman" pitchFamily="18" charset="0"/>
              </a:rPr>
              <a:t>mmol</a:t>
            </a:r>
            <a:r>
              <a:rPr lang="cs-CZ" dirty="0">
                <a:solidFill>
                  <a:srgbClr val="FFFF00"/>
                </a:solidFill>
                <a:cs typeface="Times New Roman" pitchFamily="18" charset="0"/>
              </a:rPr>
              <a:t>/l</a:t>
            </a:r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3478389" y="1720850"/>
            <a:ext cx="0" cy="151288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>
            <a:off x="6183489" y="2270125"/>
            <a:ext cx="0" cy="151288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19" name="TextovéPole 9"/>
          <p:cNvSpPr txBox="1">
            <a:spLocks noChangeArrowheads="1"/>
          </p:cNvSpPr>
          <p:nvPr/>
        </p:nvSpPr>
        <p:spPr bwMode="auto">
          <a:xfrm>
            <a:off x="4436535" y="1723471"/>
            <a:ext cx="9637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cs-CZ" dirty="0">
                <a:solidFill>
                  <a:srgbClr val="FFFF00"/>
                </a:solidFill>
                <a:cs typeface="Times New Roman" pitchFamily="18" charset="0"/>
              </a:rPr>
              <a:t>p &lt; 0,05</a:t>
            </a:r>
          </a:p>
        </p:txBody>
      </p:sp>
      <p:pic>
        <p:nvPicPr>
          <p:cNvPr id="13320" name="Picture 5" descr="nové ikem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5489" y="6083301"/>
            <a:ext cx="791634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720958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2" descr="C:\Users\tozy\Desktop\Dočasné\Periferní B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650556">
            <a:off x="1522928" y="4519589"/>
            <a:ext cx="1290467" cy="1632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tozy\Desktop\Dočasné\Tuková tkáň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997344"/>
            <a:ext cx="1302856" cy="1196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334665" y="6158505"/>
            <a:ext cx="2549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PERIFÉRNÍ BUŇKY</a:t>
            </a:r>
            <a:endParaRPr lang="cs-CZ" b="1" dirty="0"/>
          </a:p>
        </p:txBody>
      </p:sp>
      <p:sp>
        <p:nvSpPr>
          <p:cNvPr id="13" name="Oblouk 12"/>
          <p:cNvSpPr/>
          <p:nvPr/>
        </p:nvSpPr>
        <p:spPr>
          <a:xfrm rot="10061048">
            <a:off x="4557885" y="2403897"/>
            <a:ext cx="2987239" cy="2152834"/>
          </a:xfrm>
          <a:prstGeom prst="arc">
            <a:avLst/>
          </a:prstGeom>
          <a:ln w="15875">
            <a:solidFill>
              <a:schemeClr val="tx1"/>
            </a:solidFill>
            <a:headEnd type="stealt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louk 13"/>
          <p:cNvSpPr/>
          <p:nvPr/>
        </p:nvSpPr>
        <p:spPr>
          <a:xfrm rot="16200000">
            <a:off x="3082970" y="3843682"/>
            <a:ext cx="1069667" cy="1489710"/>
          </a:xfrm>
          <a:prstGeom prst="arc">
            <a:avLst>
              <a:gd name="adj1" fmla="val 16166826"/>
              <a:gd name="adj2" fmla="val 793823"/>
            </a:avLst>
          </a:prstGeom>
          <a:ln w="15875">
            <a:solidFill>
              <a:schemeClr val="tx1"/>
            </a:solidFill>
            <a:headEnd type="stealt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TextovéPole 29"/>
          <p:cNvSpPr txBox="1"/>
          <p:nvPr/>
        </p:nvSpPr>
        <p:spPr>
          <a:xfrm>
            <a:off x="3555865" y="467380"/>
            <a:ext cx="20293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GLUKÓZA</a:t>
            </a:r>
            <a:endParaRPr lang="cs-CZ" b="1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4067944" y="4789432"/>
            <a:ext cx="7932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IDL</a:t>
            </a:r>
            <a:endParaRPr lang="cs-CZ" sz="2400" b="1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6194974" y="4285376"/>
            <a:ext cx="7932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FFA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7236296" y="3707740"/>
            <a:ext cx="13860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TUKOVÁ TKÁŇ</a:t>
            </a:r>
            <a:endParaRPr lang="cs-CZ" b="1" dirty="0"/>
          </a:p>
        </p:txBody>
      </p:sp>
      <p:pic>
        <p:nvPicPr>
          <p:cNvPr id="2" name="Picture 2" descr="C:\Users\tozy\Desktop\Dočasné\Játra 4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1514568" y="1274526"/>
            <a:ext cx="6120680" cy="2002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Přímá spojnice se šipkou 6"/>
          <p:cNvCxnSpPr/>
          <p:nvPr/>
        </p:nvCxnSpPr>
        <p:spPr>
          <a:xfrm>
            <a:off x="4570523" y="836712"/>
            <a:ext cx="0" cy="683176"/>
          </a:xfrm>
          <a:prstGeom prst="straightConnector1">
            <a:avLst/>
          </a:prstGeom>
          <a:ln w="1905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se šipkou 43"/>
          <p:cNvCxnSpPr/>
          <p:nvPr/>
        </p:nvCxnSpPr>
        <p:spPr>
          <a:xfrm>
            <a:off x="4575461" y="1878024"/>
            <a:ext cx="0" cy="360000"/>
          </a:xfrm>
          <a:prstGeom prst="straightConnector1">
            <a:avLst/>
          </a:prstGeom>
          <a:ln w="1905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ovéPole 44"/>
          <p:cNvSpPr txBox="1"/>
          <p:nvPr/>
        </p:nvSpPr>
        <p:spPr>
          <a:xfrm>
            <a:off x="4173917" y="1519888"/>
            <a:ext cx="793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VMK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4178855" y="2204968"/>
            <a:ext cx="793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TG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4173916" y="2904020"/>
            <a:ext cx="10461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VLDL</a:t>
            </a:r>
            <a:endParaRPr lang="cs-CZ" b="1" dirty="0">
              <a:solidFill>
                <a:schemeClr val="bg1"/>
              </a:solidFill>
            </a:endParaRPr>
          </a:p>
        </p:txBody>
      </p:sp>
      <p:cxnSp>
        <p:nvCxnSpPr>
          <p:cNvPr id="48" name="Přímá spojnice se šipkou 47"/>
          <p:cNvCxnSpPr/>
          <p:nvPr/>
        </p:nvCxnSpPr>
        <p:spPr>
          <a:xfrm>
            <a:off x="4585407" y="2555527"/>
            <a:ext cx="0" cy="360000"/>
          </a:xfrm>
          <a:prstGeom prst="straightConnector1">
            <a:avLst/>
          </a:prstGeom>
          <a:ln w="1905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nice se šipkou 48"/>
          <p:cNvCxnSpPr/>
          <p:nvPr/>
        </p:nvCxnSpPr>
        <p:spPr>
          <a:xfrm>
            <a:off x="4570523" y="3273352"/>
            <a:ext cx="0" cy="360000"/>
          </a:xfrm>
          <a:prstGeom prst="straightConnector1">
            <a:avLst/>
          </a:prstGeom>
          <a:ln w="1905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Zakřivená spojnice 14"/>
          <p:cNvCxnSpPr/>
          <p:nvPr/>
        </p:nvCxnSpPr>
        <p:spPr>
          <a:xfrm rot="16200000" flipH="1">
            <a:off x="3100341" y="3484725"/>
            <a:ext cx="1372505" cy="1152127"/>
          </a:xfrm>
          <a:prstGeom prst="curvedConnector3">
            <a:avLst>
              <a:gd name="adj1" fmla="val 50000"/>
            </a:avLst>
          </a:prstGeom>
          <a:ln w="19050">
            <a:solidFill>
              <a:schemeClr val="tx1"/>
            </a:solidFill>
            <a:head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ovéPole 49"/>
          <p:cNvSpPr txBox="1"/>
          <p:nvPr/>
        </p:nvSpPr>
        <p:spPr>
          <a:xfrm>
            <a:off x="2602554" y="4592564"/>
            <a:ext cx="8173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LDL</a:t>
            </a:r>
            <a:endParaRPr lang="cs-CZ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2715758" y="4966544"/>
            <a:ext cx="9986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LDL R</a:t>
            </a:r>
            <a:endParaRPr lang="cs-CZ" dirty="0"/>
          </a:p>
        </p:txBody>
      </p:sp>
      <p:cxnSp>
        <p:nvCxnSpPr>
          <p:cNvPr id="53" name="Přímá spojnice se šipkou 52"/>
          <p:cNvCxnSpPr/>
          <p:nvPr/>
        </p:nvCxnSpPr>
        <p:spPr>
          <a:xfrm>
            <a:off x="2141820" y="5058015"/>
            <a:ext cx="0" cy="360000"/>
          </a:xfrm>
          <a:prstGeom prst="straightConnector1">
            <a:avLst/>
          </a:prstGeom>
          <a:ln w="1905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ovéPole 53"/>
          <p:cNvSpPr txBox="1"/>
          <p:nvPr/>
        </p:nvSpPr>
        <p:spPr>
          <a:xfrm>
            <a:off x="1880823" y="5353864"/>
            <a:ext cx="6749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FC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55" name="Přímá spojnice se šipkou 54"/>
          <p:cNvCxnSpPr/>
          <p:nvPr/>
        </p:nvCxnSpPr>
        <p:spPr>
          <a:xfrm>
            <a:off x="4572000" y="3861048"/>
            <a:ext cx="0" cy="900000"/>
          </a:xfrm>
          <a:prstGeom prst="straightConnector1">
            <a:avLst/>
          </a:prstGeom>
          <a:ln w="1905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ovéPole 55"/>
          <p:cNvSpPr txBox="1"/>
          <p:nvPr/>
        </p:nvSpPr>
        <p:spPr>
          <a:xfrm>
            <a:off x="3068812" y="2920147"/>
            <a:ext cx="8725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LDLR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24" name="Oblouk 23"/>
          <p:cNvSpPr/>
          <p:nvPr/>
        </p:nvSpPr>
        <p:spPr>
          <a:xfrm flipH="1">
            <a:off x="4701218" y="2574300"/>
            <a:ext cx="725149" cy="540026"/>
          </a:xfrm>
          <a:prstGeom prst="arc">
            <a:avLst/>
          </a:prstGeom>
          <a:ln w="19050">
            <a:solidFill>
              <a:schemeClr val="tx1"/>
            </a:solidFill>
            <a:headEnd type="none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Oblouk 59"/>
          <p:cNvSpPr/>
          <p:nvPr/>
        </p:nvSpPr>
        <p:spPr>
          <a:xfrm>
            <a:off x="3645625" y="2574300"/>
            <a:ext cx="814574" cy="534202"/>
          </a:xfrm>
          <a:prstGeom prst="arc">
            <a:avLst/>
          </a:prstGeom>
          <a:ln w="19050">
            <a:solidFill>
              <a:schemeClr val="tx1"/>
            </a:solidFill>
            <a:headEnd type="none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TextovéPole 60"/>
          <p:cNvSpPr txBox="1"/>
          <p:nvPr/>
        </p:nvSpPr>
        <p:spPr>
          <a:xfrm>
            <a:off x="3068812" y="2357368"/>
            <a:ext cx="997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CHOL.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62" name="TextovéPole 61"/>
          <p:cNvSpPr txBox="1"/>
          <p:nvPr/>
        </p:nvSpPr>
        <p:spPr>
          <a:xfrm>
            <a:off x="4958963" y="2348880"/>
            <a:ext cx="1161342" cy="364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apoB 100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65" name="Oblouk 64"/>
          <p:cNvSpPr/>
          <p:nvPr/>
        </p:nvSpPr>
        <p:spPr>
          <a:xfrm rot="5400000">
            <a:off x="4259781" y="24186"/>
            <a:ext cx="1704555" cy="1656183"/>
          </a:xfrm>
          <a:prstGeom prst="arc">
            <a:avLst>
              <a:gd name="adj1" fmla="val 16344771"/>
              <a:gd name="adj2" fmla="val 0"/>
            </a:avLst>
          </a:prstGeom>
          <a:ln w="19050">
            <a:solidFill>
              <a:schemeClr val="tx1"/>
            </a:solidFill>
            <a:headEnd type="none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TextovéPole 66"/>
          <p:cNvSpPr txBox="1"/>
          <p:nvPr/>
        </p:nvSpPr>
        <p:spPr>
          <a:xfrm>
            <a:off x="5941622" y="764704"/>
            <a:ext cx="9346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VMK</a:t>
            </a:r>
            <a:endParaRPr lang="cs-CZ" b="1" dirty="0"/>
          </a:p>
        </p:txBody>
      </p:sp>
      <p:sp>
        <p:nvSpPr>
          <p:cNvPr id="68" name="TextovéPole 67"/>
          <p:cNvSpPr txBox="1"/>
          <p:nvPr/>
        </p:nvSpPr>
        <p:spPr>
          <a:xfrm>
            <a:off x="2602555" y="836712"/>
            <a:ext cx="1804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HEPATOCYT</a:t>
            </a:r>
            <a:endParaRPr lang="cs-CZ" b="1" dirty="0"/>
          </a:p>
        </p:txBody>
      </p:sp>
      <p:sp>
        <p:nvSpPr>
          <p:cNvPr id="69" name="TextovéPole 68"/>
          <p:cNvSpPr txBox="1"/>
          <p:nvPr/>
        </p:nvSpPr>
        <p:spPr>
          <a:xfrm>
            <a:off x="3021425" y="1403484"/>
            <a:ext cx="13860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ŽLUČOVÉ</a:t>
            </a:r>
            <a:r>
              <a:rPr lang="cs-CZ" dirty="0" smtClean="0"/>
              <a:t> </a:t>
            </a:r>
            <a:r>
              <a:rPr lang="cs-CZ" b="1" dirty="0" smtClean="0"/>
              <a:t>K.</a:t>
            </a:r>
            <a:endParaRPr lang="cs-CZ" b="1" dirty="0"/>
          </a:p>
        </p:txBody>
      </p:sp>
      <p:sp>
        <p:nvSpPr>
          <p:cNvPr id="70" name="Oblouk 69"/>
          <p:cNvSpPr/>
          <p:nvPr/>
        </p:nvSpPr>
        <p:spPr>
          <a:xfrm rot="2643415" flipH="1">
            <a:off x="2370261" y="1907677"/>
            <a:ext cx="1249563" cy="1264792"/>
          </a:xfrm>
          <a:prstGeom prst="arc">
            <a:avLst/>
          </a:prstGeom>
          <a:ln w="19050">
            <a:solidFill>
              <a:schemeClr val="tx1"/>
            </a:solidFill>
            <a:headEnd type="none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4420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Picture 2" descr="C:\Users\tozy\Desktop\Dočasné\Játra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3496" y="2742765"/>
            <a:ext cx="4144931" cy="2814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tozy\Desktop\Dočasné\Tuková tkáň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268760"/>
            <a:ext cx="1665132" cy="1529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TextovéPole 51"/>
          <p:cNvSpPr txBox="1"/>
          <p:nvPr/>
        </p:nvSpPr>
        <p:spPr>
          <a:xfrm>
            <a:off x="4092615" y="5954894"/>
            <a:ext cx="11738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VLDL</a:t>
            </a:r>
            <a:endParaRPr lang="cs-CZ" sz="2400" b="1" dirty="0"/>
          </a:p>
        </p:txBody>
      </p:sp>
      <p:sp>
        <p:nvSpPr>
          <p:cNvPr id="65" name="Oblouk 64"/>
          <p:cNvSpPr/>
          <p:nvPr/>
        </p:nvSpPr>
        <p:spPr>
          <a:xfrm rot="10198911">
            <a:off x="1292839" y="1540389"/>
            <a:ext cx="3360541" cy="5147897"/>
          </a:xfrm>
          <a:prstGeom prst="arc">
            <a:avLst>
              <a:gd name="adj1" fmla="val 15284210"/>
              <a:gd name="adj2" fmla="val 2642187"/>
            </a:avLst>
          </a:prstGeom>
          <a:ln w="19050">
            <a:solidFill>
              <a:schemeClr val="tx1"/>
            </a:solidFill>
            <a:headEnd type="none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8" name="Picture 3" descr="C:\Users\tozy\Desktop\Dočasné\Sval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66" y="1268430"/>
            <a:ext cx="2235041" cy="1639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Oblouk 40"/>
          <p:cNvSpPr/>
          <p:nvPr/>
        </p:nvSpPr>
        <p:spPr>
          <a:xfrm rot="11401089" flipH="1">
            <a:off x="4461722" y="1556440"/>
            <a:ext cx="3360541" cy="5147897"/>
          </a:xfrm>
          <a:prstGeom prst="arc">
            <a:avLst>
              <a:gd name="adj1" fmla="val 15284210"/>
              <a:gd name="adj2" fmla="val 2642187"/>
            </a:avLst>
          </a:prstGeom>
          <a:ln w="19050">
            <a:solidFill>
              <a:schemeClr val="tx1"/>
            </a:solidFill>
            <a:headEnd type="none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2670607" y="1700808"/>
            <a:ext cx="4277657" cy="0"/>
          </a:xfrm>
          <a:prstGeom prst="straightConnector1">
            <a:avLst/>
          </a:prstGeom>
          <a:ln w="133350" cmpd="dbl">
            <a:solidFill>
              <a:schemeClr val="tx1"/>
            </a:solidFill>
            <a:miter lim="800000"/>
            <a:headEnd type="stealt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nice se šipkou 56"/>
          <p:cNvCxnSpPr>
            <a:endCxn id="1030" idx="1"/>
          </p:cNvCxnSpPr>
          <p:nvPr/>
        </p:nvCxnSpPr>
        <p:spPr>
          <a:xfrm flipV="1">
            <a:off x="6041328" y="2033337"/>
            <a:ext cx="978944" cy="603575"/>
          </a:xfrm>
          <a:prstGeom prst="straightConnector1">
            <a:avLst/>
          </a:prstGeom>
          <a:ln w="133350" cmpd="dbl">
            <a:solidFill>
              <a:schemeClr val="tx1"/>
            </a:solidFill>
            <a:miter lim="800000"/>
            <a:headEnd type="stealt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Oblouk 69"/>
          <p:cNvSpPr/>
          <p:nvPr/>
        </p:nvSpPr>
        <p:spPr>
          <a:xfrm rot="5400000">
            <a:off x="3467165" y="2532989"/>
            <a:ext cx="2240412" cy="2431932"/>
          </a:xfrm>
          <a:prstGeom prst="arc">
            <a:avLst>
              <a:gd name="adj1" fmla="val 16025377"/>
              <a:gd name="adj2" fmla="val 0"/>
            </a:avLst>
          </a:prstGeom>
          <a:ln w="19050">
            <a:solidFill>
              <a:schemeClr val="tx1"/>
            </a:solidFill>
            <a:headEnd type="none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TextovéPole 53"/>
          <p:cNvSpPr txBox="1"/>
          <p:nvPr/>
        </p:nvSpPr>
        <p:spPr>
          <a:xfrm>
            <a:off x="7596336" y="1404065"/>
            <a:ext cx="12241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HSL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4" name="TextovéPole 63"/>
          <p:cNvSpPr txBox="1"/>
          <p:nvPr/>
        </p:nvSpPr>
        <p:spPr>
          <a:xfrm>
            <a:off x="3347864" y="116632"/>
            <a:ext cx="27911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HLADOVĚNÍ</a:t>
            </a:r>
            <a:endParaRPr lang="cs-CZ" sz="3200" dirty="0"/>
          </a:p>
        </p:txBody>
      </p:sp>
      <p:sp>
        <p:nvSpPr>
          <p:cNvPr id="71" name="TextovéPole 70"/>
          <p:cNvSpPr txBox="1"/>
          <p:nvPr/>
        </p:nvSpPr>
        <p:spPr>
          <a:xfrm>
            <a:off x="1331640" y="3040566"/>
            <a:ext cx="7318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LPL</a:t>
            </a:r>
            <a:endParaRPr lang="cs-CZ" dirty="0"/>
          </a:p>
        </p:txBody>
      </p:sp>
      <p:sp>
        <p:nvSpPr>
          <p:cNvPr id="72" name="TextovéPole 71"/>
          <p:cNvSpPr txBox="1"/>
          <p:nvPr/>
        </p:nvSpPr>
        <p:spPr>
          <a:xfrm>
            <a:off x="7950498" y="3040566"/>
            <a:ext cx="7979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LPL</a:t>
            </a:r>
            <a:endParaRPr lang="cs-CZ" dirty="0"/>
          </a:p>
        </p:txBody>
      </p:sp>
      <p:sp>
        <p:nvSpPr>
          <p:cNvPr id="73" name="TextovéPole 72"/>
          <p:cNvSpPr txBox="1"/>
          <p:nvPr/>
        </p:nvSpPr>
        <p:spPr>
          <a:xfrm>
            <a:off x="3131840" y="4653136"/>
            <a:ext cx="14009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apoB 100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74" name="TextovéPole 73"/>
          <p:cNvSpPr txBox="1"/>
          <p:nvPr/>
        </p:nvSpPr>
        <p:spPr>
          <a:xfrm>
            <a:off x="3371405" y="3120456"/>
            <a:ext cx="11613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ATP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75" name="TextovéPole 74"/>
          <p:cNvSpPr txBox="1"/>
          <p:nvPr/>
        </p:nvSpPr>
        <p:spPr>
          <a:xfrm>
            <a:off x="5004048" y="2316074"/>
            <a:ext cx="1037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VMK</a:t>
            </a:r>
            <a:endParaRPr lang="cs-CZ" dirty="0"/>
          </a:p>
        </p:txBody>
      </p:sp>
      <p:cxnSp>
        <p:nvCxnSpPr>
          <p:cNvPr id="76" name="Přímá spojnice se šipkou 75"/>
          <p:cNvCxnSpPr/>
          <p:nvPr/>
        </p:nvCxnSpPr>
        <p:spPr>
          <a:xfrm flipV="1">
            <a:off x="7558236" y="1484784"/>
            <a:ext cx="0" cy="432048"/>
          </a:xfrm>
          <a:prstGeom prst="straightConnector1">
            <a:avLst/>
          </a:prstGeom>
          <a:ln w="254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TextovéPole 76"/>
          <p:cNvSpPr txBox="1"/>
          <p:nvPr/>
        </p:nvSpPr>
        <p:spPr>
          <a:xfrm>
            <a:off x="6948264" y="1988840"/>
            <a:ext cx="1017691" cy="4690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VMK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" name="Přímá spojnice se šipkou 2"/>
          <p:cNvCxnSpPr/>
          <p:nvPr/>
        </p:nvCxnSpPr>
        <p:spPr>
          <a:xfrm>
            <a:off x="4521454" y="5157192"/>
            <a:ext cx="11293" cy="797702"/>
          </a:xfrm>
          <a:prstGeom prst="straightConnector1">
            <a:avLst/>
          </a:prstGeom>
          <a:ln w="254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bdélník 5"/>
          <p:cNvSpPr/>
          <p:nvPr/>
        </p:nvSpPr>
        <p:spPr>
          <a:xfrm>
            <a:off x="8156530" y="1984648"/>
            <a:ext cx="6639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TG</a:t>
            </a:r>
          </a:p>
        </p:txBody>
      </p:sp>
      <p:cxnSp>
        <p:nvCxnSpPr>
          <p:cNvPr id="25" name="Přímá spojnice se šipkou 24"/>
          <p:cNvCxnSpPr/>
          <p:nvPr/>
        </p:nvCxnSpPr>
        <p:spPr>
          <a:xfrm>
            <a:off x="7819274" y="2223378"/>
            <a:ext cx="412459" cy="0"/>
          </a:xfrm>
          <a:prstGeom prst="straightConnector1">
            <a:avLst/>
          </a:prstGeom>
          <a:ln w="76200" cmpd="dbl">
            <a:solidFill>
              <a:schemeClr val="tx1"/>
            </a:solidFill>
            <a:miter lim="800000"/>
            <a:headEnd type="stealt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5266440" y="2973925"/>
            <a:ext cx="1105759" cy="4690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VMK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1" name="Přímá spojnice se šipkou 30"/>
          <p:cNvCxnSpPr/>
          <p:nvPr/>
        </p:nvCxnSpPr>
        <p:spPr>
          <a:xfrm>
            <a:off x="5721758" y="2628746"/>
            <a:ext cx="0" cy="474122"/>
          </a:xfrm>
          <a:prstGeom prst="straightConnector1">
            <a:avLst/>
          </a:prstGeom>
          <a:ln w="41275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se šipkou 32"/>
          <p:cNvCxnSpPr>
            <a:stCxn id="29" idx="1"/>
          </p:cNvCxnSpPr>
          <p:nvPr/>
        </p:nvCxnSpPr>
        <p:spPr>
          <a:xfrm flipH="1">
            <a:off x="4283970" y="3208464"/>
            <a:ext cx="982470" cy="201434"/>
          </a:xfrm>
          <a:prstGeom prst="straightConnector1">
            <a:avLst/>
          </a:prstGeom>
          <a:ln w="41275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4" descr="nové ikem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812" y="5805489"/>
            <a:ext cx="791633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81659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utoRev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7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tozy\Desktop\Dočasné\Bez názvu-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3144" y="980728"/>
            <a:ext cx="5565902" cy="5565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2" name="TextovéPole 71"/>
          <p:cNvSpPr txBox="1"/>
          <p:nvPr/>
        </p:nvSpPr>
        <p:spPr>
          <a:xfrm>
            <a:off x="7029342" y="3327375"/>
            <a:ext cx="1749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00B050"/>
                </a:solidFill>
              </a:rPr>
              <a:t>INSULIN</a:t>
            </a:r>
            <a:endParaRPr lang="cs-CZ" sz="2400" b="1" dirty="0">
              <a:solidFill>
                <a:srgbClr val="00B050"/>
              </a:solidFill>
            </a:endParaRPr>
          </a:p>
        </p:txBody>
      </p:sp>
      <p:cxnSp>
        <p:nvCxnSpPr>
          <p:cNvPr id="27" name="Přímá spojnice se šipkou 26"/>
          <p:cNvCxnSpPr/>
          <p:nvPr/>
        </p:nvCxnSpPr>
        <p:spPr>
          <a:xfrm flipV="1">
            <a:off x="3391640" y="2708920"/>
            <a:ext cx="0" cy="618455"/>
          </a:xfrm>
          <a:prstGeom prst="straightConnector1">
            <a:avLst/>
          </a:prstGeom>
          <a:ln w="63500" cmpd="dbl">
            <a:solidFill>
              <a:srgbClr val="00B050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se šipkou 38"/>
          <p:cNvCxnSpPr/>
          <p:nvPr/>
        </p:nvCxnSpPr>
        <p:spPr>
          <a:xfrm>
            <a:off x="595012" y="2985312"/>
            <a:ext cx="2376264" cy="0"/>
          </a:xfrm>
          <a:prstGeom prst="straightConnector1">
            <a:avLst/>
          </a:prstGeom>
          <a:ln w="50800" cmpd="sng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ovéPole 52"/>
          <p:cNvSpPr txBox="1"/>
          <p:nvPr/>
        </p:nvSpPr>
        <p:spPr>
          <a:xfrm>
            <a:off x="3424380" y="2585159"/>
            <a:ext cx="13636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00B050"/>
                </a:solidFill>
              </a:rPr>
              <a:t>HSL</a:t>
            </a:r>
            <a:endParaRPr lang="cs-CZ" sz="4000" b="1" dirty="0">
              <a:solidFill>
                <a:srgbClr val="00B050"/>
              </a:solidFill>
            </a:endParaRPr>
          </a:p>
        </p:txBody>
      </p:sp>
      <p:cxnSp>
        <p:nvCxnSpPr>
          <p:cNvPr id="21" name="Přímá spojnice se šipkou 20"/>
          <p:cNvCxnSpPr/>
          <p:nvPr/>
        </p:nvCxnSpPr>
        <p:spPr>
          <a:xfrm flipH="1" flipV="1">
            <a:off x="6086505" y="3511709"/>
            <a:ext cx="4864" cy="357573"/>
          </a:xfrm>
          <a:prstGeom prst="straightConnector1">
            <a:avLst/>
          </a:prstGeom>
          <a:ln w="25400">
            <a:solidFill>
              <a:srgbClr val="00B050"/>
            </a:solidFill>
            <a:headEnd type="stealt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>
            <a:off x="6507035" y="3866955"/>
            <a:ext cx="2376264" cy="0"/>
          </a:xfrm>
          <a:prstGeom prst="straightConnector1">
            <a:avLst/>
          </a:prstGeom>
          <a:ln w="50800" cmpd="sng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 flipV="1">
            <a:off x="2843808" y="3869282"/>
            <a:ext cx="0" cy="639838"/>
          </a:xfrm>
          <a:prstGeom prst="straightConnector1">
            <a:avLst/>
          </a:prstGeom>
          <a:ln w="63500" cmpd="dbl">
            <a:solidFill>
              <a:srgbClr val="00B050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ovéPole 24"/>
          <p:cNvSpPr txBox="1"/>
          <p:nvPr/>
        </p:nvSpPr>
        <p:spPr>
          <a:xfrm>
            <a:off x="2914794" y="3918198"/>
            <a:ext cx="2665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00B050"/>
                </a:solidFill>
              </a:rPr>
              <a:t>PERILIPIN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114381" y="2420888"/>
            <a:ext cx="30894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00B050"/>
                </a:solidFill>
              </a:rPr>
              <a:t>KATECHOLAMINY</a:t>
            </a:r>
            <a:endParaRPr lang="cs-CZ" sz="2400" b="1" dirty="0">
              <a:solidFill>
                <a:srgbClr val="00B050"/>
              </a:solidFill>
            </a:endParaRPr>
          </a:p>
        </p:txBody>
      </p:sp>
      <p:sp>
        <p:nvSpPr>
          <p:cNvPr id="6" name="Ovál 5"/>
          <p:cNvSpPr/>
          <p:nvPr/>
        </p:nvSpPr>
        <p:spPr>
          <a:xfrm>
            <a:off x="4410075" y="4725144"/>
            <a:ext cx="864096" cy="864096"/>
          </a:xfrm>
          <a:prstGeom prst="ellipse">
            <a:avLst/>
          </a:prstGeom>
          <a:solidFill>
            <a:schemeClr val="bg1"/>
          </a:solidFill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vál 18"/>
          <p:cNvSpPr/>
          <p:nvPr/>
        </p:nvSpPr>
        <p:spPr>
          <a:xfrm>
            <a:off x="3923928" y="3126159"/>
            <a:ext cx="864096" cy="864096"/>
          </a:xfrm>
          <a:prstGeom prst="ellipse">
            <a:avLst/>
          </a:prstGeom>
          <a:solidFill>
            <a:schemeClr val="bg1"/>
          </a:solidFill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7029341" y="3454801"/>
            <a:ext cx="620359" cy="686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b="1" dirty="0" smtClean="0">
                <a:solidFill>
                  <a:srgbClr val="FF0000"/>
                </a:solidFill>
              </a:rPr>
              <a:t>X</a:t>
            </a:r>
            <a:endParaRPr lang="cs-CZ" sz="4800" b="1" dirty="0">
              <a:solidFill>
                <a:srgbClr val="FF0000"/>
              </a:solidFill>
            </a:endParaRPr>
          </a:p>
        </p:txBody>
      </p:sp>
      <p:pic>
        <p:nvPicPr>
          <p:cNvPr id="16" name="Picture 4" descr="nové ike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812" y="5805489"/>
            <a:ext cx="791633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58741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Picture 2" descr="C:\Users\tozy\Desktop\Dočasné\Játra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140968"/>
            <a:ext cx="3740272" cy="2539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TextovéPole 51"/>
          <p:cNvSpPr txBox="1"/>
          <p:nvPr/>
        </p:nvSpPr>
        <p:spPr>
          <a:xfrm>
            <a:off x="4092615" y="6170918"/>
            <a:ext cx="11333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VLDL</a:t>
            </a:r>
            <a:endParaRPr lang="cs-CZ" sz="2400" b="1" dirty="0"/>
          </a:p>
        </p:txBody>
      </p:sp>
      <p:sp>
        <p:nvSpPr>
          <p:cNvPr id="65" name="Oblouk 64"/>
          <p:cNvSpPr/>
          <p:nvPr/>
        </p:nvSpPr>
        <p:spPr>
          <a:xfrm rot="10800000">
            <a:off x="1187624" y="1009185"/>
            <a:ext cx="5400598" cy="5374947"/>
          </a:xfrm>
          <a:prstGeom prst="arc">
            <a:avLst>
              <a:gd name="adj1" fmla="val 16103192"/>
              <a:gd name="adj2" fmla="val 20367108"/>
            </a:avLst>
          </a:prstGeom>
          <a:ln w="19050">
            <a:solidFill>
              <a:schemeClr val="tx1"/>
            </a:solidFill>
            <a:headEnd type="none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8" name="Picture 3" descr="C:\Users\tozy\Desktop\Dočasné\Sval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48481">
            <a:off x="219065" y="2898216"/>
            <a:ext cx="2235041" cy="1639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Oblouk 40"/>
          <p:cNvSpPr/>
          <p:nvPr/>
        </p:nvSpPr>
        <p:spPr>
          <a:xfrm rot="10800000" flipH="1">
            <a:off x="2135484" y="332655"/>
            <a:ext cx="6180932" cy="6048671"/>
          </a:xfrm>
          <a:prstGeom prst="arc">
            <a:avLst>
              <a:gd name="adj1" fmla="val 16080001"/>
              <a:gd name="adj2" fmla="val 774913"/>
            </a:avLst>
          </a:prstGeom>
          <a:ln w="19050">
            <a:solidFill>
              <a:schemeClr val="tx1"/>
            </a:solidFill>
            <a:headEnd type="none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4987759" y="4293176"/>
            <a:ext cx="0" cy="720000"/>
          </a:xfrm>
          <a:prstGeom prst="straightConnector1">
            <a:avLst/>
          </a:prstGeom>
          <a:ln w="133350" cmpd="dbl">
            <a:solidFill>
              <a:schemeClr val="tx1"/>
            </a:solidFill>
            <a:miter lim="800000"/>
            <a:headEnd type="stealt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nice se šipkou 56"/>
          <p:cNvCxnSpPr/>
          <p:nvPr/>
        </p:nvCxnSpPr>
        <p:spPr>
          <a:xfrm flipV="1">
            <a:off x="6228184" y="2193386"/>
            <a:ext cx="792088" cy="756139"/>
          </a:xfrm>
          <a:prstGeom prst="straightConnector1">
            <a:avLst/>
          </a:prstGeom>
          <a:ln w="133350" cmpd="dbl">
            <a:solidFill>
              <a:schemeClr val="tx1"/>
            </a:solidFill>
            <a:miter lim="800000"/>
            <a:headEnd type="stealt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ovéPole 63"/>
          <p:cNvSpPr txBox="1"/>
          <p:nvPr/>
        </p:nvSpPr>
        <p:spPr>
          <a:xfrm>
            <a:off x="0" y="116632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FF00"/>
                </a:solidFill>
              </a:rPr>
              <a:t>OBEZITA – NÍZKÁ FYZICKÁ AKTIVITA – INZULINOVÁ REZISTENCE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72" name="TextovéPole 71"/>
          <p:cNvSpPr txBox="1"/>
          <p:nvPr/>
        </p:nvSpPr>
        <p:spPr>
          <a:xfrm>
            <a:off x="5225949" y="2646670"/>
            <a:ext cx="9730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VMK</a:t>
            </a:r>
            <a:endParaRPr lang="cs-CZ" dirty="0"/>
          </a:p>
        </p:txBody>
      </p:sp>
      <p:sp>
        <p:nvSpPr>
          <p:cNvPr id="73" name="TextovéPole 72"/>
          <p:cNvSpPr txBox="1"/>
          <p:nvPr/>
        </p:nvSpPr>
        <p:spPr>
          <a:xfrm>
            <a:off x="4091475" y="3429000"/>
            <a:ext cx="793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OXID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74" name="TextovéPole 73"/>
          <p:cNvSpPr txBox="1"/>
          <p:nvPr/>
        </p:nvSpPr>
        <p:spPr>
          <a:xfrm>
            <a:off x="3059832" y="3429000"/>
            <a:ext cx="667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ATP</a:t>
            </a:r>
            <a:endParaRPr lang="cs-CZ" b="1" dirty="0">
              <a:solidFill>
                <a:schemeClr val="bg1"/>
              </a:solidFill>
            </a:endParaRPr>
          </a:p>
        </p:txBody>
      </p:sp>
      <p:pic>
        <p:nvPicPr>
          <p:cNvPr id="21" name="Picture 7" descr="C:\Users\tozy\Desktop\Dočasné\Tenké střev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81" y="1009186"/>
            <a:ext cx="1681807" cy="118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5" name="Přímá spojnice se šipkou 24"/>
          <p:cNvCxnSpPr/>
          <p:nvPr/>
        </p:nvCxnSpPr>
        <p:spPr>
          <a:xfrm flipV="1">
            <a:off x="4575600" y="5265304"/>
            <a:ext cx="0" cy="900000"/>
          </a:xfrm>
          <a:prstGeom prst="straightConnector1">
            <a:avLst/>
          </a:prstGeom>
          <a:ln w="133350" cmpd="dbl">
            <a:solidFill>
              <a:schemeClr val="tx1"/>
            </a:solidFill>
            <a:miter lim="800000"/>
            <a:headEnd type="stealt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>
            <a:stCxn id="73" idx="1"/>
          </p:cNvCxnSpPr>
          <p:nvPr/>
        </p:nvCxnSpPr>
        <p:spPr>
          <a:xfrm flipH="1">
            <a:off x="3727793" y="3613666"/>
            <a:ext cx="363682" cy="0"/>
          </a:xfrm>
          <a:prstGeom prst="straightConnector1">
            <a:avLst/>
          </a:prstGeom>
          <a:ln w="1905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se šipkou 30"/>
          <p:cNvCxnSpPr>
            <a:stCxn id="32" idx="1"/>
            <a:endCxn id="73" idx="3"/>
          </p:cNvCxnSpPr>
          <p:nvPr/>
        </p:nvCxnSpPr>
        <p:spPr>
          <a:xfrm flipH="1">
            <a:off x="4884687" y="3611169"/>
            <a:ext cx="522883" cy="2497"/>
          </a:xfrm>
          <a:prstGeom prst="straightConnector1">
            <a:avLst/>
          </a:prstGeom>
          <a:ln w="1905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se šipkou 35"/>
          <p:cNvCxnSpPr>
            <a:stCxn id="49" idx="2"/>
          </p:cNvCxnSpPr>
          <p:nvPr/>
        </p:nvCxnSpPr>
        <p:spPr>
          <a:xfrm flipH="1">
            <a:off x="4092616" y="2664355"/>
            <a:ext cx="5088" cy="419639"/>
          </a:xfrm>
          <a:prstGeom prst="straightConnector1">
            <a:avLst/>
          </a:prstGeom>
          <a:ln w="1905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se šipkou 38"/>
          <p:cNvCxnSpPr>
            <a:endCxn id="49" idx="0"/>
          </p:cNvCxnSpPr>
          <p:nvPr/>
        </p:nvCxnSpPr>
        <p:spPr>
          <a:xfrm>
            <a:off x="4092616" y="1599616"/>
            <a:ext cx="5088" cy="418408"/>
          </a:xfrm>
          <a:prstGeom prst="straightConnector1">
            <a:avLst/>
          </a:prstGeom>
          <a:ln w="1905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se šipkou 41"/>
          <p:cNvCxnSpPr>
            <a:stCxn id="21" idx="3"/>
          </p:cNvCxnSpPr>
          <p:nvPr/>
        </p:nvCxnSpPr>
        <p:spPr>
          <a:xfrm>
            <a:off x="2393988" y="1601286"/>
            <a:ext cx="1698628" cy="0"/>
          </a:xfrm>
          <a:prstGeom prst="straightConnector1">
            <a:avLst/>
          </a:prstGeom>
          <a:ln w="1905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ovéPole 48"/>
          <p:cNvSpPr txBox="1"/>
          <p:nvPr/>
        </p:nvSpPr>
        <p:spPr>
          <a:xfrm>
            <a:off x="3404679" y="2018024"/>
            <a:ext cx="13860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GLUKÓZA</a:t>
            </a:r>
          </a:p>
          <a:p>
            <a:pPr algn="ctr"/>
            <a:r>
              <a:rPr lang="cs-CZ" dirty="0" smtClean="0"/>
              <a:t>CHYLOM.</a:t>
            </a:r>
            <a:endParaRPr lang="cs-CZ" dirty="0"/>
          </a:p>
        </p:txBody>
      </p:sp>
      <p:sp>
        <p:nvSpPr>
          <p:cNvPr id="53" name="TextovéPole 52"/>
          <p:cNvSpPr txBox="1"/>
          <p:nvPr/>
        </p:nvSpPr>
        <p:spPr>
          <a:xfrm>
            <a:off x="712182" y="3301482"/>
            <a:ext cx="9943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chemeClr val="bg1"/>
                </a:solidFill>
              </a:rPr>
              <a:t>TG</a:t>
            </a:r>
            <a:endParaRPr lang="cs-CZ" sz="3600" b="1" dirty="0">
              <a:solidFill>
                <a:schemeClr val="bg1"/>
              </a:solidFill>
            </a:endParaRPr>
          </a:p>
        </p:txBody>
      </p:sp>
      <p:pic>
        <p:nvPicPr>
          <p:cNvPr id="23" name="Picture 6" descr="C:\Users\tozy\Desktop\Dočasné\Tuková tkáň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980728"/>
            <a:ext cx="1665132" cy="1529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ovéPole 23"/>
          <p:cNvSpPr txBox="1"/>
          <p:nvPr/>
        </p:nvSpPr>
        <p:spPr>
          <a:xfrm>
            <a:off x="7596336" y="1116033"/>
            <a:ext cx="12961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HSL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26" name="Přímá spojnice se šipkou 25"/>
          <p:cNvCxnSpPr/>
          <p:nvPr/>
        </p:nvCxnSpPr>
        <p:spPr>
          <a:xfrm flipV="1">
            <a:off x="7558236" y="1196752"/>
            <a:ext cx="0" cy="432048"/>
          </a:xfrm>
          <a:prstGeom prst="straightConnector1">
            <a:avLst/>
          </a:prstGeom>
          <a:ln w="254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ovéPole 27"/>
          <p:cNvSpPr txBox="1"/>
          <p:nvPr/>
        </p:nvSpPr>
        <p:spPr>
          <a:xfrm>
            <a:off x="6948264" y="1700808"/>
            <a:ext cx="1017691" cy="4690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VMK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8156530" y="1696616"/>
            <a:ext cx="6639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TG</a:t>
            </a:r>
          </a:p>
        </p:txBody>
      </p:sp>
      <p:cxnSp>
        <p:nvCxnSpPr>
          <p:cNvPr id="30" name="Přímá spojnice se šipkou 29"/>
          <p:cNvCxnSpPr/>
          <p:nvPr/>
        </p:nvCxnSpPr>
        <p:spPr>
          <a:xfrm>
            <a:off x="7819274" y="1935346"/>
            <a:ext cx="412459" cy="0"/>
          </a:xfrm>
          <a:prstGeom prst="straightConnector1">
            <a:avLst/>
          </a:prstGeom>
          <a:ln w="76200" cmpd="dbl">
            <a:solidFill>
              <a:schemeClr val="tx1"/>
            </a:solidFill>
            <a:miter lim="800000"/>
            <a:headEnd type="stealt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ovéPole 31"/>
          <p:cNvSpPr txBox="1"/>
          <p:nvPr/>
        </p:nvSpPr>
        <p:spPr>
          <a:xfrm>
            <a:off x="5407570" y="3376630"/>
            <a:ext cx="1104501" cy="4690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VMK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3" name="Přímá spojnice se šipkou 32"/>
          <p:cNvCxnSpPr/>
          <p:nvPr/>
        </p:nvCxnSpPr>
        <p:spPr>
          <a:xfrm>
            <a:off x="5862888" y="3012401"/>
            <a:ext cx="0" cy="474122"/>
          </a:xfrm>
          <a:prstGeom prst="straightConnector1">
            <a:avLst/>
          </a:prstGeom>
          <a:ln w="41275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ovéPole 39"/>
          <p:cNvSpPr txBox="1"/>
          <p:nvPr/>
        </p:nvSpPr>
        <p:spPr>
          <a:xfrm>
            <a:off x="4913262" y="3349558"/>
            <a:ext cx="4629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X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5426398" y="4519245"/>
            <a:ext cx="10856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chemeClr val="bg1"/>
                </a:solidFill>
              </a:rPr>
              <a:t>TG</a:t>
            </a:r>
            <a:endParaRPr lang="cs-CZ" sz="3600" b="1" dirty="0">
              <a:solidFill>
                <a:schemeClr val="bg1"/>
              </a:solidFill>
            </a:endParaRPr>
          </a:p>
        </p:txBody>
      </p:sp>
      <p:pic>
        <p:nvPicPr>
          <p:cNvPr id="34" name="Picture 4" descr="nové ikem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812" y="5805489"/>
            <a:ext cx="791633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03764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utoRev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mph" presetSubtype="0" repeatCount="indefinite" autoRev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5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6" presetClass="emph" presetSubtype="0" repeatCount="indefinite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4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24" grpId="0"/>
      <p:bldP spid="4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Picture 2" descr="C:\Users\tozy\Desktop\Dočasné\Játra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0553" y="1234122"/>
            <a:ext cx="5010094" cy="3401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TextovéPole 51"/>
          <p:cNvSpPr txBox="1"/>
          <p:nvPr/>
        </p:nvSpPr>
        <p:spPr>
          <a:xfrm>
            <a:off x="5436096" y="6021288"/>
            <a:ext cx="2592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LDL (</a:t>
            </a:r>
            <a:r>
              <a:rPr lang="cs-CZ" sz="2400" dirty="0" err="1" smtClean="0"/>
              <a:t>small</a:t>
            </a:r>
            <a:r>
              <a:rPr lang="cs-CZ" sz="2400" dirty="0" smtClean="0"/>
              <a:t> </a:t>
            </a:r>
            <a:r>
              <a:rPr lang="cs-CZ" sz="2400" dirty="0" err="1" smtClean="0"/>
              <a:t>dense</a:t>
            </a:r>
            <a:r>
              <a:rPr lang="cs-CZ" sz="2400" dirty="0" smtClean="0"/>
              <a:t>)</a:t>
            </a:r>
            <a:endParaRPr lang="cs-CZ" sz="2400" dirty="0"/>
          </a:p>
        </p:txBody>
      </p:sp>
      <p:sp>
        <p:nvSpPr>
          <p:cNvPr id="64" name="TextovéPole 63"/>
          <p:cNvSpPr txBox="1"/>
          <p:nvPr/>
        </p:nvSpPr>
        <p:spPr>
          <a:xfrm>
            <a:off x="0" y="116632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FFFF00"/>
                </a:solidFill>
              </a:rPr>
              <a:t>STEATÓZA – NAFL – NASH</a:t>
            </a:r>
          </a:p>
        </p:txBody>
      </p:sp>
      <p:sp>
        <p:nvSpPr>
          <p:cNvPr id="73" name="TextovéPole 72"/>
          <p:cNvSpPr txBox="1"/>
          <p:nvPr/>
        </p:nvSpPr>
        <p:spPr>
          <a:xfrm>
            <a:off x="2483768" y="1595343"/>
            <a:ext cx="793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OXID</a:t>
            </a:r>
            <a:endParaRPr lang="cs-CZ" b="1" dirty="0">
              <a:solidFill>
                <a:schemeClr val="bg1"/>
              </a:solidFill>
            </a:endParaRPr>
          </a:p>
        </p:txBody>
      </p:sp>
      <p:cxnSp>
        <p:nvCxnSpPr>
          <p:cNvPr id="27" name="Přímá spojnice se šipkou 26"/>
          <p:cNvCxnSpPr>
            <a:endCxn id="29" idx="0"/>
          </p:cNvCxnSpPr>
          <p:nvPr/>
        </p:nvCxnSpPr>
        <p:spPr>
          <a:xfrm flipH="1">
            <a:off x="4565872" y="5618857"/>
            <a:ext cx="9728" cy="520654"/>
          </a:xfrm>
          <a:prstGeom prst="straightConnector1">
            <a:avLst/>
          </a:prstGeom>
          <a:ln w="1905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se šipkou 30"/>
          <p:cNvCxnSpPr>
            <a:endCxn id="53" idx="3"/>
          </p:cNvCxnSpPr>
          <p:nvPr/>
        </p:nvCxnSpPr>
        <p:spPr>
          <a:xfrm flipH="1">
            <a:off x="4153592" y="2973611"/>
            <a:ext cx="407492" cy="94718"/>
          </a:xfrm>
          <a:prstGeom prst="straightConnector1">
            <a:avLst/>
          </a:prstGeom>
          <a:ln w="1905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se šipkou 38"/>
          <p:cNvCxnSpPr/>
          <p:nvPr/>
        </p:nvCxnSpPr>
        <p:spPr>
          <a:xfrm>
            <a:off x="5076056" y="1009303"/>
            <a:ext cx="0" cy="835521"/>
          </a:xfrm>
          <a:prstGeom prst="straightConnector1">
            <a:avLst/>
          </a:prstGeom>
          <a:ln w="3175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se šipkou 41"/>
          <p:cNvCxnSpPr/>
          <p:nvPr/>
        </p:nvCxnSpPr>
        <p:spPr>
          <a:xfrm>
            <a:off x="4561082" y="2973611"/>
            <a:ext cx="14518" cy="2183581"/>
          </a:xfrm>
          <a:prstGeom prst="straightConnector1">
            <a:avLst/>
          </a:prstGeom>
          <a:ln w="1905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ovéPole 52"/>
          <p:cNvSpPr txBox="1"/>
          <p:nvPr/>
        </p:nvSpPr>
        <p:spPr>
          <a:xfrm>
            <a:off x="2195736" y="2511946"/>
            <a:ext cx="19578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>
                <a:solidFill>
                  <a:schemeClr val="bg1"/>
                </a:solidFill>
              </a:rPr>
              <a:t>TG</a:t>
            </a:r>
            <a:endParaRPr lang="cs-CZ" sz="5400" b="1" dirty="0">
              <a:solidFill>
                <a:schemeClr val="bg1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4153592" y="5157192"/>
            <a:ext cx="30106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VLDL </a:t>
            </a:r>
            <a:r>
              <a:rPr lang="cs-CZ" sz="2400" b="1" dirty="0" smtClean="0"/>
              <a:t>(</a:t>
            </a:r>
            <a:r>
              <a:rPr lang="cs-CZ" sz="2400" dirty="0" err="1" smtClean="0"/>
              <a:t>large</a:t>
            </a:r>
            <a:r>
              <a:rPr lang="cs-CZ" sz="2400" b="1" dirty="0" smtClean="0"/>
              <a:t>)</a:t>
            </a:r>
            <a:endParaRPr lang="cs-CZ" sz="2400" b="1" dirty="0"/>
          </a:p>
        </p:txBody>
      </p:sp>
      <p:sp>
        <p:nvSpPr>
          <p:cNvPr id="29" name="Ovál 28"/>
          <p:cNvSpPr/>
          <p:nvPr/>
        </p:nvSpPr>
        <p:spPr>
          <a:xfrm>
            <a:off x="4303633" y="6139511"/>
            <a:ext cx="524478" cy="524478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7" name="Přímá spojnice se šipkou 16"/>
          <p:cNvCxnSpPr>
            <a:stCxn id="20" idx="1"/>
            <a:endCxn id="73" idx="3"/>
          </p:cNvCxnSpPr>
          <p:nvPr/>
        </p:nvCxnSpPr>
        <p:spPr>
          <a:xfrm flipH="1" flipV="1">
            <a:off x="3276980" y="1780009"/>
            <a:ext cx="517658" cy="1107"/>
          </a:xfrm>
          <a:prstGeom prst="straightConnector1">
            <a:avLst/>
          </a:prstGeom>
          <a:ln w="1270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ovéPole 19"/>
          <p:cNvSpPr txBox="1"/>
          <p:nvPr/>
        </p:nvSpPr>
        <p:spPr>
          <a:xfrm>
            <a:off x="3794638" y="1457950"/>
            <a:ext cx="13534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chemeClr val="bg1"/>
                </a:solidFill>
              </a:rPr>
              <a:t>VMK</a:t>
            </a:r>
            <a:endParaRPr lang="cs-CZ" sz="3600" b="1" dirty="0">
              <a:solidFill>
                <a:schemeClr val="bg1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3320699" y="1549176"/>
            <a:ext cx="5959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chemeClr val="bg1"/>
                </a:solidFill>
              </a:rPr>
              <a:t>X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341559" y="3249504"/>
            <a:ext cx="11792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apoB 100</a:t>
            </a:r>
            <a:endParaRPr lang="cs-CZ" b="1" dirty="0">
              <a:solidFill>
                <a:schemeClr val="bg1"/>
              </a:solidFill>
            </a:endParaRPr>
          </a:p>
        </p:txBody>
      </p:sp>
      <p:cxnSp>
        <p:nvCxnSpPr>
          <p:cNvPr id="22" name="Přímá spojnice se šipkou 21"/>
          <p:cNvCxnSpPr>
            <a:stCxn id="20" idx="2"/>
          </p:cNvCxnSpPr>
          <p:nvPr/>
        </p:nvCxnSpPr>
        <p:spPr>
          <a:xfrm flipH="1">
            <a:off x="3649368" y="2104281"/>
            <a:ext cx="821983" cy="560065"/>
          </a:xfrm>
          <a:prstGeom prst="straightConnector1">
            <a:avLst/>
          </a:prstGeom>
          <a:ln w="3175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/>
          <p:nvPr/>
        </p:nvCxnSpPr>
        <p:spPr>
          <a:xfrm>
            <a:off x="4932040" y="6309320"/>
            <a:ext cx="504056" cy="0"/>
          </a:xfrm>
          <a:prstGeom prst="straightConnector1">
            <a:avLst/>
          </a:prstGeom>
          <a:ln w="1905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Picture 4" descr="nové ike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6139511"/>
            <a:ext cx="791633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15769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utoRev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repeatCount="indefinite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5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2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tozy\Desktop\Dočasné\Tuková tkáň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6" y="2306511"/>
            <a:ext cx="2595945" cy="2383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5" name="Oblouk 64"/>
          <p:cNvSpPr/>
          <p:nvPr/>
        </p:nvSpPr>
        <p:spPr>
          <a:xfrm rot="16471200">
            <a:off x="3089719" y="834782"/>
            <a:ext cx="3081230" cy="5412426"/>
          </a:xfrm>
          <a:prstGeom prst="arc">
            <a:avLst>
              <a:gd name="adj1" fmla="val 17405264"/>
              <a:gd name="adj2" fmla="val 3579114"/>
            </a:avLst>
          </a:prstGeom>
          <a:ln w="19050">
            <a:solidFill>
              <a:schemeClr val="tx1"/>
            </a:solidFill>
            <a:headEnd type="none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TextovéPole 63"/>
          <p:cNvSpPr txBox="1"/>
          <p:nvPr/>
        </p:nvSpPr>
        <p:spPr>
          <a:xfrm>
            <a:off x="1392022" y="133698"/>
            <a:ext cx="56293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FFFF00"/>
                </a:solidFill>
              </a:rPr>
              <a:t>VLIV ADIPONEKTINU</a:t>
            </a:r>
          </a:p>
        </p:txBody>
      </p:sp>
      <p:sp>
        <p:nvSpPr>
          <p:cNvPr id="49" name="TextovéPole 48"/>
          <p:cNvSpPr txBox="1"/>
          <p:nvPr/>
        </p:nvSpPr>
        <p:spPr>
          <a:xfrm>
            <a:off x="3803634" y="1551995"/>
            <a:ext cx="22085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ADIPONEKTIN</a:t>
            </a:r>
            <a:endParaRPr lang="cs-CZ" b="1" dirty="0"/>
          </a:p>
        </p:txBody>
      </p:sp>
      <p:pic>
        <p:nvPicPr>
          <p:cNvPr id="1026" name="Picture 2" descr="C:\Users\tozy\Desktop\Dočasné\Skvrn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2861" y="4805081"/>
            <a:ext cx="1678489" cy="1586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6" name="Přímá spojnice se šipkou 25"/>
          <p:cNvCxnSpPr/>
          <p:nvPr/>
        </p:nvCxnSpPr>
        <p:spPr>
          <a:xfrm flipH="1" flipV="1">
            <a:off x="2446665" y="4799788"/>
            <a:ext cx="1136195" cy="621783"/>
          </a:xfrm>
          <a:prstGeom prst="straightConnector1">
            <a:avLst/>
          </a:prstGeom>
          <a:ln w="1905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2708610" y="4648339"/>
            <a:ext cx="10950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TNF </a:t>
            </a:r>
            <a:r>
              <a:rPr lang="cs-CZ" b="1" dirty="0"/>
              <a:t>α</a:t>
            </a:r>
          </a:p>
          <a:p>
            <a:pPr algn="ctr"/>
            <a:endParaRPr lang="cs-CZ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4099621" y="5435932"/>
            <a:ext cx="5878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M</a:t>
            </a:r>
            <a:r>
              <a:rPr lang="cs-CZ" b="1" dirty="0"/>
              <a:t>Ø</a:t>
            </a:r>
          </a:p>
        </p:txBody>
      </p:sp>
      <p:pic>
        <p:nvPicPr>
          <p:cNvPr id="1027" name="Picture 3" descr="C:\Users\tozy\Desktop\Dočasné\Játra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8303" y="2306511"/>
            <a:ext cx="1420291" cy="969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tozy\Desktop\Dočasné\Sval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900000">
            <a:off x="7123243" y="3509836"/>
            <a:ext cx="1307351" cy="959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tozy\Desktop\Dočasné\Sval2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5209" y="5138484"/>
            <a:ext cx="513072" cy="376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5" descr="C:\Users\tozy\Desktop\Dočasné\Sval2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9225" y="4805081"/>
            <a:ext cx="513072" cy="376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5" descr="C:\Users\tozy\Desktop\Dočasné\Sval2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3344" y="4473849"/>
            <a:ext cx="513072" cy="376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4" descr="C:\Users\tozy\Desktop\Dočasné\Sval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900000">
            <a:off x="7532332" y="4480415"/>
            <a:ext cx="538962" cy="395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4" descr="C:\Users\tozy\Desktop\Dočasné\Sval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900000">
            <a:off x="7363180" y="4840455"/>
            <a:ext cx="538962" cy="395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4" descr="C:\Users\tozy\Desktop\Dočasné\Sval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900000">
            <a:off x="7172292" y="5202836"/>
            <a:ext cx="538962" cy="395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7" name="Přímá spojnice se šipkou 46"/>
          <p:cNvCxnSpPr/>
          <p:nvPr/>
        </p:nvCxnSpPr>
        <p:spPr>
          <a:xfrm flipV="1">
            <a:off x="8748464" y="2375759"/>
            <a:ext cx="0" cy="900000"/>
          </a:xfrm>
          <a:prstGeom prst="straightConnector1">
            <a:avLst/>
          </a:prstGeom>
          <a:ln w="133350" cmpd="dbl">
            <a:solidFill>
              <a:schemeClr val="tx1"/>
            </a:solidFill>
            <a:miter lim="800000"/>
            <a:headEnd type="stealt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ovéPole 47"/>
          <p:cNvSpPr txBox="1"/>
          <p:nvPr/>
        </p:nvSpPr>
        <p:spPr>
          <a:xfrm>
            <a:off x="6407697" y="2268886"/>
            <a:ext cx="26900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GLUKO-</a:t>
            </a:r>
          </a:p>
          <a:p>
            <a:pPr algn="ctr"/>
            <a:r>
              <a:rPr lang="cs-CZ" b="1" dirty="0" smtClean="0"/>
              <a:t>NEOGENEZE</a:t>
            </a:r>
            <a:endParaRPr lang="cs-CZ" b="1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6649129" y="3717032"/>
            <a:ext cx="21386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OXIDACE MK</a:t>
            </a:r>
            <a:endParaRPr lang="cs-CZ" b="1" dirty="0"/>
          </a:p>
        </p:txBody>
      </p:sp>
      <p:cxnSp>
        <p:nvCxnSpPr>
          <p:cNvPr id="51" name="Přímá spojnice se šipkou 50"/>
          <p:cNvCxnSpPr/>
          <p:nvPr/>
        </p:nvCxnSpPr>
        <p:spPr>
          <a:xfrm>
            <a:off x="8748464" y="3366364"/>
            <a:ext cx="0" cy="720000"/>
          </a:xfrm>
          <a:prstGeom prst="straightConnector1">
            <a:avLst/>
          </a:prstGeom>
          <a:ln w="133350" cmpd="dbl">
            <a:solidFill>
              <a:schemeClr val="tx1"/>
            </a:solidFill>
            <a:miter lim="800000"/>
            <a:headEnd type="stealt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nice se šipkou 53"/>
          <p:cNvCxnSpPr/>
          <p:nvPr/>
        </p:nvCxnSpPr>
        <p:spPr>
          <a:xfrm>
            <a:off x="8748464" y="4514783"/>
            <a:ext cx="0" cy="720000"/>
          </a:xfrm>
          <a:prstGeom prst="straightConnector1">
            <a:avLst/>
          </a:prstGeom>
          <a:ln w="133350" cmpd="dbl">
            <a:solidFill>
              <a:schemeClr val="tx1"/>
            </a:solidFill>
            <a:miter lim="800000"/>
            <a:headEnd type="stealt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ovéPole 54"/>
          <p:cNvSpPr txBox="1"/>
          <p:nvPr/>
        </p:nvSpPr>
        <p:spPr>
          <a:xfrm>
            <a:off x="6707599" y="4931591"/>
            <a:ext cx="21386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PROPUSTNOST</a:t>
            </a:r>
            <a:endParaRPr lang="cs-CZ" b="1" dirty="0"/>
          </a:p>
        </p:txBody>
      </p:sp>
      <p:sp>
        <p:nvSpPr>
          <p:cNvPr id="56" name="TextovéPole 55"/>
          <p:cNvSpPr txBox="1"/>
          <p:nvPr/>
        </p:nvSpPr>
        <p:spPr>
          <a:xfrm>
            <a:off x="1043608" y="3498488"/>
            <a:ext cx="19071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INTERLEUKIN-6</a:t>
            </a:r>
            <a:endParaRPr lang="cs-CZ" dirty="0">
              <a:solidFill>
                <a:schemeClr val="bg1"/>
              </a:solidFill>
            </a:endParaRPr>
          </a:p>
        </p:txBody>
      </p:sp>
      <p:cxnSp>
        <p:nvCxnSpPr>
          <p:cNvPr id="27" name="Přímá spojnice se šipkou 26"/>
          <p:cNvCxnSpPr/>
          <p:nvPr/>
        </p:nvCxnSpPr>
        <p:spPr>
          <a:xfrm flipV="1">
            <a:off x="2945249" y="3356177"/>
            <a:ext cx="0" cy="446214"/>
          </a:xfrm>
          <a:prstGeom prst="straightConnector1">
            <a:avLst/>
          </a:prstGeom>
          <a:ln w="19050">
            <a:solidFill>
              <a:schemeClr val="bg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0884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olný tvar 4"/>
          <p:cNvSpPr/>
          <p:nvPr/>
        </p:nvSpPr>
        <p:spPr>
          <a:xfrm rot="60000">
            <a:off x="713889" y="3212976"/>
            <a:ext cx="576000" cy="2606459"/>
          </a:xfrm>
          <a:custGeom>
            <a:avLst/>
            <a:gdLst>
              <a:gd name="connsiteX0" fmla="*/ 0 w 1303507"/>
              <a:gd name="connsiteY0" fmla="*/ 2616765 h 2616765"/>
              <a:gd name="connsiteX1" fmla="*/ 690664 w 1303507"/>
              <a:gd name="connsiteY1" fmla="*/ 24 h 2616765"/>
              <a:gd name="connsiteX2" fmla="*/ 1303507 w 1303507"/>
              <a:gd name="connsiteY2" fmla="*/ 2577854 h 26167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03507" h="2616765">
                <a:moveTo>
                  <a:pt x="0" y="2616765"/>
                </a:moveTo>
                <a:cubicBezTo>
                  <a:pt x="236706" y="1311637"/>
                  <a:pt x="473413" y="6509"/>
                  <a:pt x="690664" y="24"/>
                </a:cubicBezTo>
                <a:cubicBezTo>
                  <a:pt x="907915" y="-6461"/>
                  <a:pt x="1105711" y="1285696"/>
                  <a:pt x="1303507" y="2577854"/>
                </a:cubicBezTo>
              </a:path>
            </a:pathLst>
          </a:custGeom>
          <a:noFill/>
          <a:ln w="34925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olný tvar 5"/>
          <p:cNvSpPr/>
          <p:nvPr/>
        </p:nvSpPr>
        <p:spPr>
          <a:xfrm>
            <a:off x="985504" y="2919611"/>
            <a:ext cx="6750657" cy="2876655"/>
          </a:xfrm>
          <a:custGeom>
            <a:avLst/>
            <a:gdLst>
              <a:gd name="connsiteX0" fmla="*/ 0 w 6099242"/>
              <a:gd name="connsiteY0" fmla="*/ 2941169 h 2941169"/>
              <a:gd name="connsiteX1" fmla="*/ 2490281 w 6099242"/>
              <a:gd name="connsiteY1" fmla="*/ 470344 h 2941169"/>
              <a:gd name="connsiteX2" fmla="*/ 6099242 w 6099242"/>
              <a:gd name="connsiteY2" fmla="*/ 3416 h 29411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99242" h="2941169">
                <a:moveTo>
                  <a:pt x="0" y="2941169"/>
                </a:moveTo>
                <a:cubicBezTo>
                  <a:pt x="736870" y="1950569"/>
                  <a:pt x="1473741" y="959969"/>
                  <a:pt x="2490281" y="470344"/>
                </a:cubicBezTo>
                <a:cubicBezTo>
                  <a:pt x="3506821" y="-19281"/>
                  <a:pt x="4803031" y="-7933"/>
                  <a:pt x="6099242" y="3416"/>
                </a:cubicBezTo>
              </a:path>
            </a:pathLst>
          </a:custGeom>
          <a:noFill/>
          <a:ln w="34925">
            <a:solidFill>
              <a:srgbClr val="00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TextovéPole 23"/>
          <p:cNvSpPr txBox="1"/>
          <p:nvPr/>
        </p:nvSpPr>
        <p:spPr>
          <a:xfrm>
            <a:off x="5652120" y="2420888"/>
            <a:ext cx="2952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AEROBNÍ OXIDACE </a:t>
            </a:r>
            <a:r>
              <a:rPr lang="cs-CZ" dirty="0"/>
              <a:t>VMK</a:t>
            </a:r>
          </a:p>
          <a:p>
            <a:pPr algn="ctr"/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1259632" y="3352346"/>
            <a:ext cx="17111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GLYKOGEN</a:t>
            </a:r>
            <a:endParaRPr lang="cs-CZ" dirty="0"/>
          </a:p>
        </p:txBody>
      </p:sp>
      <p:cxnSp>
        <p:nvCxnSpPr>
          <p:cNvPr id="13" name="Přímá spojnice 12"/>
          <p:cNvCxnSpPr/>
          <p:nvPr/>
        </p:nvCxnSpPr>
        <p:spPr>
          <a:xfrm flipV="1">
            <a:off x="693093" y="1345163"/>
            <a:ext cx="185465" cy="4465528"/>
          </a:xfrm>
          <a:prstGeom prst="line">
            <a:avLst/>
          </a:prstGeom>
          <a:ln w="3492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 flipH="1" flipV="1">
            <a:off x="869034" y="1354688"/>
            <a:ext cx="116470" cy="4432042"/>
          </a:xfrm>
          <a:prstGeom prst="line">
            <a:avLst/>
          </a:prstGeom>
          <a:ln w="3492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ovéPole 33"/>
          <p:cNvSpPr txBox="1"/>
          <p:nvPr/>
        </p:nvSpPr>
        <p:spPr>
          <a:xfrm>
            <a:off x="621288" y="899428"/>
            <a:ext cx="1297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ATP + GP</a:t>
            </a:r>
            <a:endParaRPr lang="cs-CZ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467544" y="5949280"/>
            <a:ext cx="4014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0</a:t>
            </a:r>
            <a:endParaRPr lang="cs-CZ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1686311" y="5949280"/>
            <a:ext cx="4014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2970758" y="5961292"/>
            <a:ext cx="4014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4221485" y="5949280"/>
            <a:ext cx="4014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3</a:t>
            </a:r>
            <a:endParaRPr lang="cs-CZ" dirty="0"/>
          </a:p>
        </p:txBody>
      </p:sp>
      <p:cxnSp>
        <p:nvCxnSpPr>
          <p:cNvPr id="47" name="Přímá spojnice 46"/>
          <p:cNvCxnSpPr/>
          <p:nvPr/>
        </p:nvCxnSpPr>
        <p:spPr>
          <a:xfrm>
            <a:off x="1918776" y="5656602"/>
            <a:ext cx="0" cy="29732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nice 53"/>
          <p:cNvCxnSpPr/>
          <p:nvPr/>
        </p:nvCxnSpPr>
        <p:spPr>
          <a:xfrm>
            <a:off x="4426285" y="5663968"/>
            <a:ext cx="0" cy="29732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nice 54"/>
          <p:cNvCxnSpPr/>
          <p:nvPr/>
        </p:nvCxnSpPr>
        <p:spPr>
          <a:xfrm>
            <a:off x="5736233" y="5663968"/>
            <a:ext cx="0" cy="29732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nice 55"/>
          <p:cNvCxnSpPr/>
          <p:nvPr/>
        </p:nvCxnSpPr>
        <p:spPr>
          <a:xfrm>
            <a:off x="3173289" y="5651956"/>
            <a:ext cx="0" cy="29732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ovéPole 24"/>
          <p:cNvSpPr txBox="1"/>
          <p:nvPr/>
        </p:nvSpPr>
        <p:spPr>
          <a:xfrm>
            <a:off x="5169423" y="5920989"/>
            <a:ext cx="11454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HOD.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107504" y="116632"/>
            <a:ext cx="87065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FFFF00"/>
                </a:solidFill>
              </a:rPr>
              <a:t>ENERGETICKÉ ZDROJE SVALOVÉ PRÁCE</a:t>
            </a:r>
          </a:p>
        </p:txBody>
      </p:sp>
      <p:cxnSp>
        <p:nvCxnSpPr>
          <p:cNvPr id="15" name="Přímá spojnice 14"/>
          <p:cNvCxnSpPr/>
          <p:nvPr/>
        </p:nvCxnSpPr>
        <p:spPr>
          <a:xfrm>
            <a:off x="683568" y="5786730"/>
            <a:ext cx="741682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Přímá spojnice 2"/>
          <p:cNvCxnSpPr/>
          <p:nvPr/>
        </p:nvCxnSpPr>
        <p:spPr>
          <a:xfrm>
            <a:off x="683568" y="1268760"/>
            <a:ext cx="0" cy="4536504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Picture 4" descr="nové ike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5676" y="6121044"/>
            <a:ext cx="791633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17372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Text Box 2"/>
          <p:cNvSpPr txBox="1">
            <a:spLocks noChangeArrowheads="1"/>
          </p:cNvSpPr>
          <p:nvPr/>
        </p:nvSpPr>
        <p:spPr bwMode="auto">
          <a:xfrm>
            <a:off x="2628901" y="642939"/>
            <a:ext cx="4180953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44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BMI a riziko IM</a:t>
            </a:r>
          </a:p>
          <a:p>
            <a:pPr>
              <a:defRPr/>
            </a:pPr>
            <a:r>
              <a:rPr lang="cs-CZ" sz="28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(US Nurses Study)</a:t>
            </a:r>
          </a:p>
        </p:txBody>
      </p:sp>
      <p:sp>
        <p:nvSpPr>
          <p:cNvPr id="199683" name="Text Box 3"/>
          <p:cNvSpPr txBox="1">
            <a:spLocks noChangeArrowheads="1"/>
          </p:cNvSpPr>
          <p:nvPr/>
        </p:nvSpPr>
        <p:spPr bwMode="auto">
          <a:xfrm>
            <a:off x="2012245" y="2492375"/>
            <a:ext cx="5888567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defRPr/>
            </a:pPr>
            <a:r>
              <a:rPr lang="cs-CZ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  </a:t>
            </a:r>
            <a:r>
              <a:rPr lang="cs-CZ" sz="3200" b="1" u="sng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BMI		RR		Signif.</a:t>
            </a:r>
          </a:p>
          <a:p>
            <a:pPr algn="l">
              <a:defRPr/>
            </a:pPr>
            <a:endParaRPr lang="cs-CZ" sz="3200" b="1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  <a:p>
            <a:pPr algn="l">
              <a:defRPr/>
            </a:pPr>
            <a:r>
              <a:rPr lang="cs-CZ" sz="32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 21 – 22 		1.0		</a:t>
            </a:r>
          </a:p>
          <a:p>
            <a:pPr algn="l">
              <a:defRPr/>
            </a:pPr>
            <a:r>
              <a:rPr lang="cs-CZ" sz="32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 23 – 25   		1.3		*</a:t>
            </a:r>
          </a:p>
          <a:p>
            <a:pPr algn="l">
              <a:defRPr/>
            </a:pPr>
            <a:r>
              <a:rPr lang="cs-CZ" sz="32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 25 – 27             1.6	 	**</a:t>
            </a:r>
          </a:p>
          <a:p>
            <a:pPr algn="l">
              <a:defRPr/>
            </a:pPr>
            <a:r>
              <a:rPr lang="cs-CZ" sz="32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 27 – 30             1.8 		***</a:t>
            </a:r>
          </a:p>
          <a:p>
            <a:pPr algn="l">
              <a:defRPr/>
            </a:pPr>
            <a:r>
              <a:rPr lang="cs-CZ" sz="32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 </a:t>
            </a:r>
            <a:r>
              <a:rPr lang="en-US" sz="32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cs-CZ" sz="32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 30		2.7		***</a:t>
            </a:r>
            <a:endParaRPr lang="en-US" sz="1800" b="1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cs-CZ" sz="3200" b="1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  <a:p>
            <a:pPr>
              <a:defRPr/>
            </a:pPr>
            <a:endParaRPr lang="cs-CZ" sz="3200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pic>
        <p:nvPicPr>
          <p:cNvPr id="24580" name="Picture 4" descr="nové ike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812" y="5805489"/>
            <a:ext cx="791633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65769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3600" b="1" smtClean="0">
                <a:solidFill>
                  <a:srgbClr val="FFFF00"/>
                </a:solidFill>
              </a:rPr>
              <a:t>Průběh studie: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cs-CZ" sz="1800" b="1" dirty="0" smtClean="0">
                <a:solidFill>
                  <a:srgbClr val="FFFF00"/>
                </a:solidFill>
              </a:rPr>
              <a:t>Soubor:</a:t>
            </a:r>
          </a:p>
          <a:p>
            <a:pPr marL="0" indent="0" eaLnBrk="1" hangingPunct="1">
              <a:buNone/>
            </a:pPr>
            <a:r>
              <a:rPr lang="cs-CZ" sz="1800" b="1" dirty="0" smtClean="0">
                <a:solidFill>
                  <a:srgbClr val="FFFF00"/>
                </a:solidFill>
              </a:rPr>
              <a:t>40 žen ve věku 25-35 let</a:t>
            </a:r>
          </a:p>
          <a:p>
            <a:pPr marL="0" indent="0" eaLnBrk="1" hangingPunct="1">
              <a:buNone/>
            </a:pPr>
            <a:r>
              <a:rPr lang="cs-CZ" sz="1800" b="1" dirty="0" smtClean="0">
                <a:solidFill>
                  <a:srgbClr val="FFFF00"/>
                </a:solidFill>
              </a:rPr>
              <a:t>BMI nad 28</a:t>
            </a:r>
          </a:p>
          <a:p>
            <a:pPr marL="0" indent="0" eaLnBrk="1" hangingPunct="1">
              <a:buNone/>
            </a:pPr>
            <a:r>
              <a:rPr lang="cs-CZ" sz="1800" b="1" dirty="0" smtClean="0">
                <a:solidFill>
                  <a:srgbClr val="FFFF00"/>
                </a:solidFill>
              </a:rPr>
              <a:t>9 týdnů dietní intervence (</a:t>
            </a:r>
            <a:r>
              <a:rPr lang="cs-CZ" sz="1800" b="1" dirty="0" err="1" smtClean="0">
                <a:solidFill>
                  <a:srgbClr val="FFFF00"/>
                </a:solidFill>
              </a:rPr>
              <a:t>energet</a:t>
            </a:r>
            <a:r>
              <a:rPr lang="cs-CZ" sz="1800" b="1" dirty="0" smtClean="0">
                <a:solidFill>
                  <a:srgbClr val="FFFF00"/>
                </a:solidFill>
              </a:rPr>
              <a:t>. příjem do 8000 </a:t>
            </a:r>
            <a:r>
              <a:rPr lang="cs-CZ" sz="1800" b="1" dirty="0" err="1" smtClean="0">
                <a:solidFill>
                  <a:srgbClr val="FFFF00"/>
                </a:solidFill>
              </a:rPr>
              <a:t>kJ</a:t>
            </a:r>
            <a:r>
              <a:rPr lang="cs-CZ" sz="1800" b="1" dirty="0" smtClean="0">
                <a:solidFill>
                  <a:srgbClr val="FFFF00"/>
                </a:solidFill>
              </a:rPr>
              <a:t>)</a:t>
            </a:r>
          </a:p>
          <a:p>
            <a:pPr marL="0" indent="0" eaLnBrk="1" hangingPunct="1">
              <a:buNone/>
            </a:pPr>
            <a:r>
              <a:rPr lang="cs-CZ" sz="1800" b="1" dirty="0" smtClean="0">
                <a:solidFill>
                  <a:srgbClr val="FFFF00"/>
                </a:solidFill>
              </a:rPr>
              <a:t>9 týdnů dozorované fyzické aktivity (tepová frekvence 65% max. TF)</a:t>
            </a:r>
          </a:p>
          <a:p>
            <a:pPr marL="0" indent="0" eaLnBrk="1" hangingPunct="1">
              <a:buNone/>
            </a:pPr>
            <a:endParaRPr lang="cs-CZ" sz="1800" b="1" dirty="0" smtClean="0">
              <a:solidFill>
                <a:srgbClr val="FFFF00"/>
              </a:solidFill>
            </a:endParaRPr>
          </a:p>
          <a:p>
            <a:pPr marL="0" indent="0" eaLnBrk="1" hangingPunct="1">
              <a:buNone/>
            </a:pPr>
            <a:r>
              <a:rPr lang="cs-CZ" sz="1800" b="1" dirty="0" smtClean="0">
                <a:solidFill>
                  <a:srgbClr val="FFFF00"/>
                </a:solidFill>
              </a:rPr>
              <a:t>Měření:</a:t>
            </a:r>
          </a:p>
          <a:p>
            <a:pPr marL="0" indent="0" eaLnBrk="1" hangingPunct="1">
              <a:buNone/>
            </a:pPr>
            <a:r>
              <a:rPr lang="cs-CZ" sz="1800" b="1" dirty="0" smtClean="0">
                <a:solidFill>
                  <a:srgbClr val="FFFF00"/>
                </a:solidFill>
              </a:rPr>
              <a:t>Lipidové spektrum, glykemie, insulin nalačno</a:t>
            </a:r>
          </a:p>
          <a:p>
            <a:pPr marL="0" indent="0" eaLnBrk="1" hangingPunct="1">
              <a:buNone/>
            </a:pPr>
            <a:r>
              <a:rPr lang="cs-CZ" sz="1800" b="1" dirty="0" smtClean="0">
                <a:solidFill>
                  <a:srgbClr val="FFFF00"/>
                </a:solidFill>
              </a:rPr>
              <a:t>TK, TF</a:t>
            </a:r>
          </a:p>
          <a:p>
            <a:pPr marL="0" indent="0" eaLnBrk="1" hangingPunct="1">
              <a:buNone/>
            </a:pPr>
            <a:r>
              <a:rPr lang="cs-CZ" sz="1800" b="1" dirty="0" smtClean="0">
                <a:solidFill>
                  <a:srgbClr val="FFFF00"/>
                </a:solidFill>
              </a:rPr>
              <a:t>Váha, výška, obvod pasu a boků</a:t>
            </a:r>
          </a:p>
          <a:p>
            <a:pPr marL="0" indent="0" eaLnBrk="1" hangingPunct="1">
              <a:buNone/>
            </a:pPr>
            <a:r>
              <a:rPr lang="cs-CZ" sz="1800" b="1" dirty="0" smtClean="0">
                <a:solidFill>
                  <a:srgbClr val="FFFF00"/>
                </a:solidFill>
              </a:rPr>
              <a:t>CRP, IL-6</a:t>
            </a:r>
          </a:p>
          <a:p>
            <a:pPr marL="0" indent="0" eaLnBrk="1" hangingPunct="1">
              <a:buNone/>
            </a:pPr>
            <a:r>
              <a:rPr lang="cs-CZ" sz="1800" b="1" dirty="0" smtClean="0">
                <a:solidFill>
                  <a:srgbClr val="FFFF00"/>
                </a:solidFill>
              </a:rPr>
              <a:t>Magnetická rezonance: objem viscerálního tuku (provedeno u 29 žen)</a:t>
            </a:r>
          </a:p>
          <a:p>
            <a:pPr eaLnBrk="1" hangingPunct="1"/>
            <a:endParaRPr lang="cs-CZ" sz="1800" b="1" dirty="0" smtClean="0">
              <a:solidFill>
                <a:srgbClr val="FFFF00"/>
              </a:solidFill>
            </a:endParaRPr>
          </a:p>
        </p:txBody>
      </p:sp>
      <p:pic>
        <p:nvPicPr>
          <p:cNvPr id="27652" name="Picture 4" descr="nové ike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0755" y="139701"/>
            <a:ext cx="999067" cy="79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86787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ChangeArrowheads="1"/>
          </p:cNvSpPr>
          <p:nvPr/>
        </p:nvSpPr>
        <p:spPr bwMode="auto">
          <a:xfrm>
            <a:off x="1646768" y="1841500"/>
            <a:ext cx="4296833" cy="347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8675" name="Line 16"/>
          <p:cNvSpPr>
            <a:spLocks noChangeShapeType="1"/>
          </p:cNvSpPr>
          <p:nvPr/>
        </p:nvSpPr>
        <p:spPr bwMode="auto">
          <a:xfrm>
            <a:off x="1646768" y="1841500"/>
            <a:ext cx="4296833" cy="15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8676" name="Rectangle 17"/>
          <p:cNvSpPr>
            <a:spLocks noChangeArrowheads="1"/>
          </p:cNvSpPr>
          <p:nvPr/>
        </p:nvSpPr>
        <p:spPr bwMode="auto">
          <a:xfrm>
            <a:off x="1646768" y="1841500"/>
            <a:ext cx="4296833" cy="3473450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8677" name="Rectangle 18"/>
          <p:cNvSpPr>
            <a:spLocks noChangeArrowheads="1"/>
          </p:cNvSpPr>
          <p:nvPr/>
        </p:nvSpPr>
        <p:spPr bwMode="auto">
          <a:xfrm>
            <a:off x="2895600" y="4210050"/>
            <a:ext cx="364067" cy="11049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8678" name="Rectangle 19"/>
          <p:cNvSpPr>
            <a:spLocks noChangeArrowheads="1"/>
          </p:cNvSpPr>
          <p:nvPr/>
        </p:nvSpPr>
        <p:spPr bwMode="auto">
          <a:xfrm>
            <a:off x="3976511" y="3059114"/>
            <a:ext cx="362656" cy="2255837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8679" name="Rectangle 20"/>
          <p:cNvSpPr>
            <a:spLocks noChangeArrowheads="1"/>
          </p:cNvSpPr>
          <p:nvPr/>
        </p:nvSpPr>
        <p:spPr bwMode="auto">
          <a:xfrm>
            <a:off x="5048956" y="1955800"/>
            <a:ext cx="362656" cy="335915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8680" name="Rectangle 21"/>
          <p:cNvSpPr>
            <a:spLocks noChangeArrowheads="1"/>
          </p:cNvSpPr>
          <p:nvPr/>
        </p:nvSpPr>
        <p:spPr bwMode="auto">
          <a:xfrm>
            <a:off x="3259667" y="4457700"/>
            <a:ext cx="362656" cy="857250"/>
          </a:xfrm>
          <a:prstGeom prst="rect">
            <a:avLst/>
          </a:prstGeom>
          <a:solidFill>
            <a:srgbClr val="9933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8681" name="Rectangle 22"/>
          <p:cNvSpPr>
            <a:spLocks noChangeArrowheads="1"/>
          </p:cNvSpPr>
          <p:nvPr/>
        </p:nvSpPr>
        <p:spPr bwMode="auto">
          <a:xfrm>
            <a:off x="4339167" y="3611564"/>
            <a:ext cx="355600" cy="1703387"/>
          </a:xfrm>
          <a:prstGeom prst="rect">
            <a:avLst/>
          </a:prstGeom>
          <a:solidFill>
            <a:srgbClr val="9933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8682" name="Rectangle 23"/>
          <p:cNvSpPr>
            <a:spLocks noChangeArrowheads="1"/>
          </p:cNvSpPr>
          <p:nvPr/>
        </p:nvSpPr>
        <p:spPr bwMode="auto">
          <a:xfrm>
            <a:off x="5411612" y="2763838"/>
            <a:ext cx="355600" cy="2551112"/>
          </a:xfrm>
          <a:prstGeom prst="rect">
            <a:avLst/>
          </a:prstGeom>
          <a:solidFill>
            <a:srgbClr val="9933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8683" name="Rectangle 24"/>
          <p:cNvSpPr>
            <a:spLocks noChangeArrowheads="1"/>
          </p:cNvSpPr>
          <p:nvPr/>
        </p:nvSpPr>
        <p:spPr bwMode="auto">
          <a:xfrm>
            <a:off x="1873956" y="2144714"/>
            <a:ext cx="313267" cy="3170237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8684" name="Rectangle 25"/>
          <p:cNvSpPr>
            <a:spLocks noChangeArrowheads="1"/>
          </p:cNvSpPr>
          <p:nvPr/>
        </p:nvSpPr>
        <p:spPr bwMode="auto">
          <a:xfrm>
            <a:off x="2946400" y="5305426"/>
            <a:ext cx="313267" cy="952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8685" name="Rectangle 26"/>
          <p:cNvSpPr>
            <a:spLocks noChangeArrowheads="1"/>
          </p:cNvSpPr>
          <p:nvPr/>
        </p:nvSpPr>
        <p:spPr bwMode="auto">
          <a:xfrm>
            <a:off x="4027311" y="5295900"/>
            <a:ext cx="311856" cy="1905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8686" name="Rectangle 27"/>
          <p:cNvSpPr>
            <a:spLocks noChangeArrowheads="1"/>
          </p:cNvSpPr>
          <p:nvPr/>
        </p:nvSpPr>
        <p:spPr bwMode="auto">
          <a:xfrm>
            <a:off x="5099756" y="5286376"/>
            <a:ext cx="311856" cy="2857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8687" name="Rectangle 28"/>
          <p:cNvSpPr>
            <a:spLocks noChangeArrowheads="1"/>
          </p:cNvSpPr>
          <p:nvPr/>
        </p:nvSpPr>
        <p:spPr bwMode="auto">
          <a:xfrm>
            <a:off x="2187223" y="3116264"/>
            <a:ext cx="303389" cy="2198687"/>
          </a:xfrm>
          <a:prstGeom prst="rect">
            <a:avLst/>
          </a:prstGeom>
          <a:solidFill>
            <a:srgbClr val="9933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8688" name="Rectangle 29"/>
          <p:cNvSpPr>
            <a:spLocks noChangeArrowheads="1"/>
          </p:cNvSpPr>
          <p:nvPr/>
        </p:nvSpPr>
        <p:spPr bwMode="auto">
          <a:xfrm>
            <a:off x="3259667" y="5305426"/>
            <a:ext cx="311856" cy="9525"/>
          </a:xfrm>
          <a:prstGeom prst="rect">
            <a:avLst/>
          </a:prstGeom>
          <a:solidFill>
            <a:srgbClr val="9933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8689" name="Rectangle 30"/>
          <p:cNvSpPr>
            <a:spLocks noChangeArrowheads="1"/>
          </p:cNvSpPr>
          <p:nvPr/>
        </p:nvSpPr>
        <p:spPr bwMode="auto">
          <a:xfrm>
            <a:off x="4339167" y="5305426"/>
            <a:ext cx="304800" cy="9525"/>
          </a:xfrm>
          <a:prstGeom prst="rect">
            <a:avLst/>
          </a:prstGeom>
          <a:solidFill>
            <a:srgbClr val="9933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8690" name="Rectangle 31"/>
          <p:cNvSpPr>
            <a:spLocks noChangeArrowheads="1"/>
          </p:cNvSpPr>
          <p:nvPr/>
        </p:nvSpPr>
        <p:spPr bwMode="auto">
          <a:xfrm>
            <a:off x="5411612" y="5295900"/>
            <a:ext cx="304800" cy="19050"/>
          </a:xfrm>
          <a:prstGeom prst="rect">
            <a:avLst/>
          </a:prstGeom>
          <a:solidFill>
            <a:srgbClr val="9933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8691" name="Line 32"/>
          <p:cNvSpPr>
            <a:spLocks noChangeShapeType="1"/>
          </p:cNvSpPr>
          <p:nvPr/>
        </p:nvSpPr>
        <p:spPr bwMode="auto">
          <a:xfrm>
            <a:off x="1646767" y="1841500"/>
            <a:ext cx="1411" cy="347345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8692" name="Line 33"/>
          <p:cNvSpPr>
            <a:spLocks noChangeShapeType="1"/>
          </p:cNvSpPr>
          <p:nvPr/>
        </p:nvSpPr>
        <p:spPr bwMode="auto">
          <a:xfrm>
            <a:off x="1579034" y="5314950"/>
            <a:ext cx="67733" cy="15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8693" name="Line 34"/>
          <p:cNvSpPr>
            <a:spLocks noChangeShapeType="1"/>
          </p:cNvSpPr>
          <p:nvPr/>
        </p:nvSpPr>
        <p:spPr bwMode="auto">
          <a:xfrm>
            <a:off x="1579034" y="4924425"/>
            <a:ext cx="67733" cy="15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8694" name="Line 35"/>
          <p:cNvSpPr>
            <a:spLocks noChangeShapeType="1"/>
          </p:cNvSpPr>
          <p:nvPr/>
        </p:nvSpPr>
        <p:spPr bwMode="auto">
          <a:xfrm>
            <a:off x="1579034" y="4543425"/>
            <a:ext cx="67733" cy="15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8695" name="Line 36"/>
          <p:cNvSpPr>
            <a:spLocks noChangeShapeType="1"/>
          </p:cNvSpPr>
          <p:nvPr/>
        </p:nvSpPr>
        <p:spPr bwMode="auto">
          <a:xfrm>
            <a:off x="1579034" y="4152900"/>
            <a:ext cx="67733" cy="15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8696" name="Line 37"/>
          <p:cNvSpPr>
            <a:spLocks noChangeShapeType="1"/>
          </p:cNvSpPr>
          <p:nvPr/>
        </p:nvSpPr>
        <p:spPr bwMode="auto">
          <a:xfrm>
            <a:off x="1579034" y="3771900"/>
            <a:ext cx="67733" cy="15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8697" name="Line 38"/>
          <p:cNvSpPr>
            <a:spLocks noChangeShapeType="1"/>
          </p:cNvSpPr>
          <p:nvPr/>
        </p:nvSpPr>
        <p:spPr bwMode="auto">
          <a:xfrm>
            <a:off x="1579034" y="3382964"/>
            <a:ext cx="67733" cy="1587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8698" name="Line 39"/>
          <p:cNvSpPr>
            <a:spLocks noChangeShapeType="1"/>
          </p:cNvSpPr>
          <p:nvPr/>
        </p:nvSpPr>
        <p:spPr bwMode="auto">
          <a:xfrm>
            <a:off x="1579034" y="3001964"/>
            <a:ext cx="67733" cy="1587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8699" name="Line 40"/>
          <p:cNvSpPr>
            <a:spLocks noChangeShapeType="1"/>
          </p:cNvSpPr>
          <p:nvPr/>
        </p:nvSpPr>
        <p:spPr bwMode="auto">
          <a:xfrm>
            <a:off x="1579034" y="2611439"/>
            <a:ext cx="67733" cy="1587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8700" name="Line 41"/>
          <p:cNvSpPr>
            <a:spLocks noChangeShapeType="1"/>
          </p:cNvSpPr>
          <p:nvPr/>
        </p:nvSpPr>
        <p:spPr bwMode="auto">
          <a:xfrm>
            <a:off x="1579034" y="2230439"/>
            <a:ext cx="67733" cy="1587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8701" name="Line 42"/>
          <p:cNvSpPr>
            <a:spLocks noChangeShapeType="1"/>
          </p:cNvSpPr>
          <p:nvPr/>
        </p:nvSpPr>
        <p:spPr bwMode="auto">
          <a:xfrm>
            <a:off x="1579034" y="1841500"/>
            <a:ext cx="67733" cy="15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8702" name="Line 43"/>
          <p:cNvSpPr>
            <a:spLocks noChangeShapeType="1"/>
          </p:cNvSpPr>
          <p:nvPr/>
        </p:nvSpPr>
        <p:spPr bwMode="auto">
          <a:xfrm>
            <a:off x="1646768" y="5314950"/>
            <a:ext cx="4296833" cy="15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8703" name="Line 44"/>
          <p:cNvSpPr>
            <a:spLocks noChangeShapeType="1"/>
          </p:cNvSpPr>
          <p:nvPr/>
        </p:nvSpPr>
        <p:spPr bwMode="auto">
          <a:xfrm flipV="1">
            <a:off x="1646767" y="5314950"/>
            <a:ext cx="1411" cy="762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8704" name="Line 45"/>
          <p:cNvSpPr>
            <a:spLocks noChangeShapeType="1"/>
          </p:cNvSpPr>
          <p:nvPr/>
        </p:nvSpPr>
        <p:spPr bwMode="auto">
          <a:xfrm flipV="1">
            <a:off x="2719212" y="5314950"/>
            <a:ext cx="1411" cy="762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8705" name="Line 46"/>
          <p:cNvSpPr>
            <a:spLocks noChangeShapeType="1"/>
          </p:cNvSpPr>
          <p:nvPr/>
        </p:nvSpPr>
        <p:spPr bwMode="auto">
          <a:xfrm flipV="1">
            <a:off x="3800123" y="5314950"/>
            <a:ext cx="1411" cy="762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8706" name="Line 47"/>
          <p:cNvSpPr>
            <a:spLocks noChangeShapeType="1"/>
          </p:cNvSpPr>
          <p:nvPr/>
        </p:nvSpPr>
        <p:spPr bwMode="auto">
          <a:xfrm flipV="1">
            <a:off x="4871155" y="5314950"/>
            <a:ext cx="1412" cy="762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8707" name="Line 48"/>
          <p:cNvSpPr>
            <a:spLocks noChangeShapeType="1"/>
          </p:cNvSpPr>
          <p:nvPr/>
        </p:nvSpPr>
        <p:spPr bwMode="auto">
          <a:xfrm flipV="1">
            <a:off x="5943600" y="5314950"/>
            <a:ext cx="1412" cy="762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8708" name="Line 49"/>
          <p:cNvSpPr>
            <a:spLocks noChangeShapeType="1"/>
          </p:cNvSpPr>
          <p:nvPr/>
        </p:nvSpPr>
        <p:spPr bwMode="auto">
          <a:xfrm>
            <a:off x="5943600" y="1841500"/>
            <a:ext cx="1412" cy="347345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8709" name="Line 50"/>
          <p:cNvSpPr>
            <a:spLocks noChangeShapeType="1"/>
          </p:cNvSpPr>
          <p:nvPr/>
        </p:nvSpPr>
        <p:spPr bwMode="auto">
          <a:xfrm>
            <a:off x="5875867" y="5314950"/>
            <a:ext cx="135467" cy="15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8710" name="Line 51"/>
          <p:cNvSpPr>
            <a:spLocks noChangeShapeType="1"/>
          </p:cNvSpPr>
          <p:nvPr/>
        </p:nvSpPr>
        <p:spPr bwMode="auto">
          <a:xfrm>
            <a:off x="5875867" y="4733925"/>
            <a:ext cx="135467" cy="15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8711" name="Line 52"/>
          <p:cNvSpPr>
            <a:spLocks noChangeShapeType="1"/>
          </p:cNvSpPr>
          <p:nvPr/>
        </p:nvSpPr>
        <p:spPr bwMode="auto">
          <a:xfrm>
            <a:off x="5875867" y="4152900"/>
            <a:ext cx="135467" cy="15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8712" name="Line 53"/>
          <p:cNvSpPr>
            <a:spLocks noChangeShapeType="1"/>
          </p:cNvSpPr>
          <p:nvPr/>
        </p:nvSpPr>
        <p:spPr bwMode="auto">
          <a:xfrm>
            <a:off x="5875867" y="3582989"/>
            <a:ext cx="135467" cy="1587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8713" name="Line 54"/>
          <p:cNvSpPr>
            <a:spLocks noChangeShapeType="1"/>
          </p:cNvSpPr>
          <p:nvPr/>
        </p:nvSpPr>
        <p:spPr bwMode="auto">
          <a:xfrm>
            <a:off x="5875867" y="3001964"/>
            <a:ext cx="135467" cy="1587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8714" name="Line 55"/>
          <p:cNvSpPr>
            <a:spLocks noChangeShapeType="1"/>
          </p:cNvSpPr>
          <p:nvPr/>
        </p:nvSpPr>
        <p:spPr bwMode="auto">
          <a:xfrm>
            <a:off x="5875867" y="2420939"/>
            <a:ext cx="135467" cy="1587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8715" name="Line 56"/>
          <p:cNvSpPr>
            <a:spLocks noChangeShapeType="1"/>
          </p:cNvSpPr>
          <p:nvPr/>
        </p:nvSpPr>
        <p:spPr bwMode="auto">
          <a:xfrm>
            <a:off x="5875867" y="1841500"/>
            <a:ext cx="135467" cy="15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8716" name="Rectangle 57"/>
          <p:cNvSpPr>
            <a:spLocks noChangeArrowheads="1"/>
          </p:cNvSpPr>
          <p:nvPr/>
        </p:nvSpPr>
        <p:spPr bwMode="auto">
          <a:xfrm>
            <a:off x="2287412" y="2678114"/>
            <a:ext cx="2032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>
                <a:solidFill>
                  <a:srgbClr val="FFFFFF"/>
                </a:solidFill>
              </a:rPr>
              <a:t>ns</a:t>
            </a:r>
            <a:endParaRPr lang="cs-CZ"/>
          </a:p>
        </p:txBody>
      </p:sp>
      <p:sp>
        <p:nvSpPr>
          <p:cNvPr id="28717" name="Rectangle 58"/>
          <p:cNvSpPr>
            <a:spLocks noChangeArrowheads="1"/>
          </p:cNvSpPr>
          <p:nvPr/>
        </p:nvSpPr>
        <p:spPr bwMode="auto">
          <a:xfrm>
            <a:off x="3392311" y="4162425"/>
            <a:ext cx="203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>
                <a:solidFill>
                  <a:srgbClr val="FFFFFF"/>
                </a:solidFill>
              </a:rPr>
              <a:t>ns</a:t>
            </a:r>
            <a:endParaRPr lang="cs-CZ"/>
          </a:p>
        </p:txBody>
      </p:sp>
      <p:sp>
        <p:nvSpPr>
          <p:cNvPr id="28718" name="Rectangle 59"/>
          <p:cNvSpPr>
            <a:spLocks noChangeArrowheads="1"/>
          </p:cNvSpPr>
          <p:nvPr/>
        </p:nvSpPr>
        <p:spPr bwMode="auto">
          <a:xfrm>
            <a:off x="4464756" y="3116264"/>
            <a:ext cx="2032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>
                <a:solidFill>
                  <a:srgbClr val="FFFFFF"/>
                </a:solidFill>
              </a:rPr>
              <a:t>ns</a:t>
            </a:r>
            <a:endParaRPr lang="cs-CZ"/>
          </a:p>
        </p:txBody>
      </p:sp>
      <p:sp>
        <p:nvSpPr>
          <p:cNvPr id="28719" name="Rectangle 60"/>
          <p:cNvSpPr>
            <a:spLocks noChangeArrowheads="1"/>
          </p:cNvSpPr>
          <p:nvPr/>
        </p:nvSpPr>
        <p:spPr bwMode="auto">
          <a:xfrm>
            <a:off x="5538611" y="2363788"/>
            <a:ext cx="11541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>
                <a:solidFill>
                  <a:srgbClr val="FFFFFF"/>
                </a:solidFill>
              </a:rPr>
              <a:t>*</a:t>
            </a:r>
            <a:endParaRPr lang="cs-CZ"/>
          </a:p>
        </p:txBody>
      </p:sp>
      <p:sp>
        <p:nvSpPr>
          <p:cNvPr id="28720" name="Rectangle 61"/>
          <p:cNvSpPr>
            <a:spLocks noChangeArrowheads="1"/>
          </p:cNvSpPr>
          <p:nvPr/>
        </p:nvSpPr>
        <p:spPr bwMode="auto">
          <a:xfrm>
            <a:off x="1367367" y="5162550"/>
            <a:ext cx="11541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>
                <a:solidFill>
                  <a:srgbClr val="FFFFFF"/>
                </a:solidFill>
              </a:rPr>
              <a:t>0</a:t>
            </a:r>
            <a:endParaRPr lang="cs-CZ"/>
          </a:p>
        </p:txBody>
      </p:sp>
      <p:sp>
        <p:nvSpPr>
          <p:cNvPr id="28721" name="Rectangle 62"/>
          <p:cNvSpPr>
            <a:spLocks noChangeArrowheads="1"/>
          </p:cNvSpPr>
          <p:nvPr/>
        </p:nvSpPr>
        <p:spPr bwMode="auto">
          <a:xfrm>
            <a:off x="1258711" y="4772025"/>
            <a:ext cx="23083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>
                <a:solidFill>
                  <a:srgbClr val="FFFFFF"/>
                </a:solidFill>
              </a:rPr>
              <a:t>10</a:t>
            </a:r>
            <a:endParaRPr lang="cs-CZ"/>
          </a:p>
        </p:txBody>
      </p:sp>
      <p:sp>
        <p:nvSpPr>
          <p:cNvPr id="28722" name="Rectangle 63"/>
          <p:cNvSpPr>
            <a:spLocks noChangeArrowheads="1"/>
          </p:cNvSpPr>
          <p:nvPr/>
        </p:nvSpPr>
        <p:spPr bwMode="auto">
          <a:xfrm>
            <a:off x="1258711" y="4391025"/>
            <a:ext cx="23083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>
                <a:solidFill>
                  <a:srgbClr val="FFFFFF"/>
                </a:solidFill>
              </a:rPr>
              <a:t>20</a:t>
            </a:r>
            <a:endParaRPr lang="cs-CZ"/>
          </a:p>
        </p:txBody>
      </p:sp>
      <p:sp>
        <p:nvSpPr>
          <p:cNvPr id="28723" name="Rectangle 64"/>
          <p:cNvSpPr>
            <a:spLocks noChangeArrowheads="1"/>
          </p:cNvSpPr>
          <p:nvPr/>
        </p:nvSpPr>
        <p:spPr bwMode="auto">
          <a:xfrm>
            <a:off x="1258711" y="4000500"/>
            <a:ext cx="23083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>
                <a:solidFill>
                  <a:srgbClr val="FFFFFF"/>
                </a:solidFill>
              </a:rPr>
              <a:t>30</a:t>
            </a:r>
            <a:endParaRPr lang="cs-CZ"/>
          </a:p>
        </p:txBody>
      </p:sp>
      <p:sp>
        <p:nvSpPr>
          <p:cNvPr id="28724" name="Rectangle 65"/>
          <p:cNvSpPr>
            <a:spLocks noChangeArrowheads="1"/>
          </p:cNvSpPr>
          <p:nvPr/>
        </p:nvSpPr>
        <p:spPr bwMode="auto">
          <a:xfrm>
            <a:off x="1258711" y="3621088"/>
            <a:ext cx="23083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>
                <a:solidFill>
                  <a:srgbClr val="FFFFFF"/>
                </a:solidFill>
              </a:rPr>
              <a:t>40</a:t>
            </a:r>
            <a:endParaRPr lang="cs-CZ"/>
          </a:p>
        </p:txBody>
      </p:sp>
      <p:sp>
        <p:nvSpPr>
          <p:cNvPr id="28725" name="Rectangle 66"/>
          <p:cNvSpPr>
            <a:spLocks noChangeArrowheads="1"/>
          </p:cNvSpPr>
          <p:nvPr/>
        </p:nvSpPr>
        <p:spPr bwMode="auto">
          <a:xfrm>
            <a:off x="1258711" y="3230563"/>
            <a:ext cx="23083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>
                <a:solidFill>
                  <a:srgbClr val="FFFFFF"/>
                </a:solidFill>
              </a:rPr>
              <a:t>50</a:t>
            </a:r>
            <a:endParaRPr lang="cs-CZ"/>
          </a:p>
        </p:txBody>
      </p:sp>
      <p:sp>
        <p:nvSpPr>
          <p:cNvPr id="28726" name="Rectangle 67"/>
          <p:cNvSpPr>
            <a:spLocks noChangeArrowheads="1"/>
          </p:cNvSpPr>
          <p:nvPr/>
        </p:nvSpPr>
        <p:spPr bwMode="auto">
          <a:xfrm>
            <a:off x="1258711" y="2849563"/>
            <a:ext cx="23083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>
                <a:solidFill>
                  <a:srgbClr val="FFFFFF"/>
                </a:solidFill>
              </a:rPr>
              <a:t>60</a:t>
            </a:r>
            <a:endParaRPr lang="cs-CZ"/>
          </a:p>
        </p:txBody>
      </p:sp>
      <p:sp>
        <p:nvSpPr>
          <p:cNvPr id="28727" name="Rectangle 68"/>
          <p:cNvSpPr>
            <a:spLocks noChangeArrowheads="1"/>
          </p:cNvSpPr>
          <p:nvPr/>
        </p:nvSpPr>
        <p:spPr bwMode="auto">
          <a:xfrm>
            <a:off x="1258711" y="2459038"/>
            <a:ext cx="23083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>
                <a:solidFill>
                  <a:srgbClr val="FFFFFF"/>
                </a:solidFill>
              </a:rPr>
              <a:t>70</a:t>
            </a:r>
            <a:endParaRPr lang="cs-CZ"/>
          </a:p>
        </p:txBody>
      </p:sp>
      <p:sp>
        <p:nvSpPr>
          <p:cNvPr id="28728" name="Rectangle 69"/>
          <p:cNvSpPr>
            <a:spLocks noChangeArrowheads="1"/>
          </p:cNvSpPr>
          <p:nvPr/>
        </p:nvSpPr>
        <p:spPr bwMode="auto">
          <a:xfrm>
            <a:off x="1258711" y="2078038"/>
            <a:ext cx="23083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>
                <a:solidFill>
                  <a:srgbClr val="FFFFFF"/>
                </a:solidFill>
              </a:rPr>
              <a:t>80</a:t>
            </a:r>
            <a:endParaRPr lang="cs-CZ"/>
          </a:p>
        </p:txBody>
      </p:sp>
      <p:sp>
        <p:nvSpPr>
          <p:cNvPr id="28729" name="Rectangle 70"/>
          <p:cNvSpPr>
            <a:spLocks noChangeArrowheads="1"/>
          </p:cNvSpPr>
          <p:nvPr/>
        </p:nvSpPr>
        <p:spPr bwMode="auto">
          <a:xfrm>
            <a:off x="1258711" y="1689100"/>
            <a:ext cx="23083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>
                <a:solidFill>
                  <a:srgbClr val="FFFFFF"/>
                </a:solidFill>
              </a:rPr>
              <a:t>90</a:t>
            </a:r>
            <a:endParaRPr lang="cs-CZ"/>
          </a:p>
        </p:txBody>
      </p:sp>
      <p:sp>
        <p:nvSpPr>
          <p:cNvPr id="28730" name="Rectangle 71"/>
          <p:cNvSpPr>
            <a:spLocks noChangeArrowheads="1"/>
          </p:cNvSpPr>
          <p:nvPr/>
        </p:nvSpPr>
        <p:spPr bwMode="auto">
          <a:xfrm>
            <a:off x="1896533" y="5522914"/>
            <a:ext cx="71814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 b="1">
                <a:solidFill>
                  <a:srgbClr val="FFFF00"/>
                </a:solidFill>
              </a:rPr>
              <a:t>Energy</a:t>
            </a:r>
            <a:endParaRPr lang="cs-CZ" b="1">
              <a:solidFill>
                <a:srgbClr val="FFFF00"/>
              </a:solidFill>
            </a:endParaRPr>
          </a:p>
        </p:txBody>
      </p:sp>
      <p:sp>
        <p:nvSpPr>
          <p:cNvPr id="28731" name="Rectangle 72"/>
          <p:cNvSpPr>
            <a:spLocks noChangeArrowheads="1"/>
          </p:cNvSpPr>
          <p:nvPr/>
        </p:nvSpPr>
        <p:spPr bwMode="auto">
          <a:xfrm>
            <a:off x="2784123" y="5522914"/>
            <a:ext cx="1017411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>
                <a:solidFill>
                  <a:srgbClr val="FFFFFF"/>
                </a:solidFill>
              </a:rPr>
              <a:t>   </a:t>
            </a:r>
            <a:r>
              <a:rPr lang="cs-CZ" sz="1800" b="1">
                <a:solidFill>
                  <a:srgbClr val="FFFF00"/>
                </a:solidFill>
              </a:rPr>
              <a:t>animal</a:t>
            </a:r>
            <a:r>
              <a:rPr lang="cs-CZ" sz="1800">
                <a:solidFill>
                  <a:srgbClr val="FFFFFF"/>
                </a:solidFill>
              </a:rPr>
              <a:t>   </a:t>
            </a:r>
            <a:endParaRPr lang="cs-CZ"/>
          </a:p>
        </p:txBody>
      </p:sp>
      <p:sp>
        <p:nvSpPr>
          <p:cNvPr id="28732" name="Rectangle 73"/>
          <p:cNvSpPr>
            <a:spLocks noChangeArrowheads="1"/>
          </p:cNvSpPr>
          <p:nvPr/>
        </p:nvSpPr>
        <p:spPr bwMode="auto">
          <a:xfrm>
            <a:off x="3191934" y="5827714"/>
            <a:ext cx="26930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 b="1">
                <a:solidFill>
                  <a:srgbClr val="FFFF00"/>
                </a:solidFill>
              </a:rPr>
              <a:t>fat</a:t>
            </a:r>
            <a:endParaRPr lang="cs-CZ" b="1">
              <a:solidFill>
                <a:srgbClr val="FFFF00"/>
              </a:solidFill>
            </a:endParaRPr>
          </a:p>
        </p:txBody>
      </p:sp>
      <p:sp>
        <p:nvSpPr>
          <p:cNvPr id="28733" name="Rectangle 74"/>
          <p:cNvSpPr>
            <a:spLocks noChangeArrowheads="1"/>
          </p:cNvSpPr>
          <p:nvPr/>
        </p:nvSpPr>
        <p:spPr bwMode="auto">
          <a:xfrm>
            <a:off x="3869267" y="5522914"/>
            <a:ext cx="92333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 b="1">
                <a:solidFill>
                  <a:srgbClr val="FFFF00"/>
                </a:solidFill>
              </a:rPr>
              <a:t>vegetable</a:t>
            </a:r>
            <a:endParaRPr lang="cs-CZ" b="1">
              <a:solidFill>
                <a:srgbClr val="FFFF00"/>
              </a:solidFill>
            </a:endParaRPr>
          </a:p>
        </p:txBody>
      </p:sp>
      <p:sp>
        <p:nvSpPr>
          <p:cNvPr id="28734" name="Rectangle 75"/>
          <p:cNvSpPr>
            <a:spLocks noChangeArrowheads="1"/>
          </p:cNvSpPr>
          <p:nvPr/>
        </p:nvSpPr>
        <p:spPr bwMode="auto">
          <a:xfrm>
            <a:off x="4264378" y="5827714"/>
            <a:ext cx="26930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 b="1">
                <a:solidFill>
                  <a:srgbClr val="FFFF00"/>
                </a:solidFill>
              </a:rPr>
              <a:t>fat</a:t>
            </a:r>
            <a:endParaRPr lang="cs-CZ" b="1">
              <a:solidFill>
                <a:srgbClr val="FFFF00"/>
              </a:solidFill>
            </a:endParaRPr>
          </a:p>
        </p:txBody>
      </p:sp>
      <p:sp>
        <p:nvSpPr>
          <p:cNvPr id="28735" name="Rectangle 76"/>
          <p:cNvSpPr>
            <a:spLocks noChangeArrowheads="1"/>
          </p:cNvSpPr>
          <p:nvPr/>
        </p:nvSpPr>
        <p:spPr bwMode="auto">
          <a:xfrm>
            <a:off x="5077178" y="5522914"/>
            <a:ext cx="77585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 b="1">
                <a:solidFill>
                  <a:srgbClr val="FFFF00"/>
                </a:solidFill>
              </a:rPr>
              <a:t>total</a:t>
            </a:r>
            <a:r>
              <a:rPr lang="cs-CZ" sz="1800">
                <a:solidFill>
                  <a:srgbClr val="FFFFFF"/>
                </a:solidFill>
              </a:rPr>
              <a:t> </a:t>
            </a:r>
            <a:r>
              <a:rPr lang="cs-CZ" sz="1800" b="1">
                <a:solidFill>
                  <a:srgbClr val="FFFF00"/>
                </a:solidFill>
              </a:rPr>
              <a:t>fat</a:t>
            </a:r>
            <a:endParaRPr lang="cs-CZ" b="1">
              <a:solidFill>
                <a:srgbClr val="FFFF00"/>
              </a:solidFill>
            </a:endParaRPr>
          </a:p>
        </p:txBody>
      </p:sp>
      <p:sp>
        <p:nvSpPr>
          <p:cNvPr id="28736" name="Rectangle 77"/>
          <p:cNvSpPr>
            <a:spLocks noChangeArrowheads="1"/>
          </p:cNvSpPr>
          <p:nvPr/>
        </p:nvSpPr>
        <p:spPr bwMode="auto">
          <a:xfrm>
            <a:off x="6112934" y="5162550"/>
            <a:ext cx="11541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>
                <a:solidFill>
                  <a:srgbClr val="FFFFFF"/>
                </a:solidFill>
              </a:rPr>
              <a:t>0</a:t>
            </a:r>
            <a:endParaRPr lang="cs-CZ"/>
          </a:p>
        </p:txBody>
      </p:sp>
      <p:sp>
        <p:nvSpPr>
          <p:cNvPr id="28737" name="Rectangle 78"/>
          <p:cNvSpPr>
            <a:spLocks noChangeArrowheads="1"/>
          </p:cNvSpPr>
          <p:nvPr/>
        </p:nvSpPr>
        <p:spPr bwMode="auto">
          <a:xfrm>
            <a:off x="6112933" y="4581525"/>
            <a:ext cx="46166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>
                <a:solidFill>
                  <a:srgbClr val="FFFFFF"/>
                </a:solidFill>
              </a:rPr>
              <a:t>2000</a:t>
            </a:r>
            <a:endParaRPr lang="cs-CZ"/>
          </a:p>
        </p:txBody>
      </p:sp>
      <p:sp>
        <p:nvSpPr>
          <p:cNvPr id="28738" name="Rectangle 79"/>
          <p:cNvSpPr>
            <a:spLocks noChangeArrowheads="1"/>
          </p:cNvSpPr>
          <p:nvPr/>
        </p:nvSpPr>
        <p:spPr bwMode="auto">
          <a:xfrm>
            <a:off x="6112933" y="4000500"/>
            <a:ext cx="46166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>
                <a:solidFill>
                  <a:srgbClr val="FFFFFF"/>
                </a:solidFill>
              </a:rPr>
              <a:t>4000</a:t>
            </a:r>
            <a:endParaRPr lang="cs-CZ"/>
          </a:p>
        </p:txBody>
      </p:sp>
      <p:sp>
        <p:nvSpPr>
          <p:cNvPr id="28739" name="Rectangle 80"/>
          <p:cNvSpPr>
            <a:spLocks noChangeArrowheads="1"/>
          </p:cNvSpPr>
          <p:nvPr/>
        </p:nvSpPr>
        <p:spPr bwMode="auto">
          <a:xfrm>
            <a:off x="6112933" y="3430588"/>
            <a:ext cx="46166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>
                <a:solidFill>
                  <a:srgbClr val="FFFFFF"/>
                </a:solidFill>
              </a:rPr>
              <a:t>6000</a:t>
            </a:r>
            <a:endParaRPr lang="cs-CZ"/>
          </a:p>
        </p:txBody>
      </p:sp>
      <p:sp>
        <p:nvSpPr>
          <p:cNvPr id="28740" name="Rectangle 81"/>
          <p:cNvSpPr>
            <a:spLocks noChangeArrowheads="1"/>
          </p:cNvSpPr>
          <p:nvPr/>
        </p:nvSpPr>
        <p:spPr bwMode="auto">
          <a:xfrm>
            <a:off x="6112933" y="2849563"/>
            <a:ext cx="46166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>
                <a:solidFill>
                  <a:srgbClr val="FFFFFF"/>
                </a:solidFill>
              </a:rPr>
              <a:t>8000</a:t>
            </a:r>
            <a:endParaRPr lang="cs-CZ"/>
          </a:p>
        </p:txBody>
      </p:sp>
      <p:sp>
        <p:nvSpPr>
          <p:cNvPr id="28741" name="Rectangle 82"/>
          <p:cNvSpPr>
            <a:spLocks noChangeArrowheads="1"/>
          </p:cNvSpPr>
          <p:nvPr/>
        </p:nvSpPr>
        <p:spPr bwMode="auto">
          <a:xfrm>
            <a:off x="6112933" y="2268538"/>
            <a:ext cx="57708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>
                <a:solidFill>
                  <a:srgbClr val="FFFFFF"/>
                </a:solidFill>
              </a:rPr>
              <a:t>10000</a:t>
            </a:r>
            <a:endParaRPr lang="cs-CZ"/>
          </a:p>
        </p:txBody>
      </p:sp>
      <p:sp>
        <p:nvSpPr>
          <p:cNvPr id="28742" name="Rectangle 83"/>
          <p:cNvSpPr>
            <a:spLocks noChangeArrowheads="1"/>
          </p:cNvSpPr>
          <p:nvPr/>
        </p:nvSpPr>
        <p:spPr bwMode="auto">
          <a:xfrm>
            <a:off x="6112933" y="1689100"/>
            <a:ext cx="57708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>
                <a:solidFill>
                  <a:srgbClr val="FFFFFF"/>
                </a:solidFill>
              </a:rPr>
              <a:t>12000</a:t>
            </a:r>
            <a:endParaRPr lang="cs-CZ"/>
          </a:p>
        </p:txBody>
      </p:sp>
      <p:sp>
        <p:nvSpPr>
          <p:cNvPr id="28743" name="Rectangle 84"/>
          <p:cNvSpPr>
            <a:spLocks noChangeArrowheads="1"/>
          </p:cNvSpPr>
          <p:nvPr/>
        </p:nvSpPr>
        <p:spPr bwMode="auto">
          <a:xfrm>
            <a:off x="6973711" y="3240088"/>
            <a:ext cx="135467" cy="1524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8744" name="Rectangle 85"/>
          <p:cNvSpPr>
            <a:spLocks noChangeArrowheads="1"/>
          </p:cNvSpPr>
          <p:nvPr/>
        </p:nvSpPr>
        <p:spPr bwMode="auto">
          <a:xfrm>
            <a:off x="7206546" y="3163889"/>
            <a:ext cx="79508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 b="1">
                <a:solidFill>
                  <a:srgbClr val="FFFF00"/>
                </a:solidFill>
              </a:rPr>
              <a:t>baseline</a:t>
            </a:r>
            <a:endParaRPr lang="cs-CZ" b="1">
              <a:solidFill>
                <a:srgbClr val="FFFF00"/>
              </a:solidFill>
            </a:endParaRPr>
          </a:p>
        </p:txBody>
      </p:sp>
      <p:sp>
        <p:nvSpPr>
          <p:cNvPr id="28745" name="Rectangle 86"/>
          <p:cNvSpPr>
            <a:spLocks noChangeArrowheads="1"/>
          </p:cNvSpPr>
          <p:nvPr/>
        </p:nvSpPr>
        <p:spPr bwMode="auto">
          <a:xfrm>
            <a:off x="6973711" y="3582988"/>
            <a:ext cx="135467" cy="150812"/>
          </a:xfrm>
          <a:prstGeom prst="rect">
            <a:avLst/>
          </a:prstGeom>
          <a:solidFill>
            <a:srgbClr val="9933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8746" name="Rectangle 87"/>
          <p:cNvSpPr>
            <a:spLocks noChangeArrowheads="1"/>
          </p:cNvSpPr>
          <p:nvPr/>
        </p:nvSpPr>
        <p:spPr bwMode="auto">
          <a:xfrm>
            <a:off x="7215012" y="3505200"/>
            <a:ext cx="85504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 b="1">
                <a:solidFill>
                  <a:srgbClr val="FFFF00"/>
                </a:solidFill>
              </a:rPr>
              <a:t>after int</a:t>
            </a:r>
            <a:r>
              <a:rPr lang="cs-CZ" sz="1800">
                <a:solidFill>
                  <a:srgbClr val="FFFFFF"/>
                </a:solidFill>
              </a:rPr>
              <a:t>.</a:t>
            </a:r>
            <a:endParaRPr lang="cs-CZ"/>
          </a:p>
        </p:txBody>
      </p:sp>
      <p:sp>
        <p:nvSpPr>
          <p:cNvPr id="28747" name="Text Box 3"/>
          <p:cNvSpPr txBox="1">
            <a:spLocks noChangeArrowheads="1"/>
          </p:cNvSpPr>
          <p:nvPr/>
        </p:nvSpPr>
        <p:spPr bwMode="auto">
          <a:xfrm>
            <a:off x="605368" y="1039813"/>
            <a:ext cx="1131711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1800" b="1">
                <a:solidFill>
                  <a:srgbClr val="FFFF00"/>
                </a:solidFill>
              </a:rPr>
              <a:t>[mmol/l]</a:t>
            </a:r>
          </a:p>
        </p:txBody>
      </p:sp>
      <p:sp>
        <p:nvSpPr>
          <p:cNvPr id="28748" name="Text Box 4"/>
          <p:cNvSpPr txBox="1">
            <a:spLocks noChangeArrowheads="1"/>
          </p:cNvSpPr>
          <p:nvPr/>
        </p:nvSpPr>
        <p:spPr bwMode="auto">
          <a:xfrm>
            <a:off x="2619023" y="411164"/>
            <a:ext cx="443422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eaLnBrk="1" hangingPunct="1"/>
            <a:r>
              <a:rPr lang="cs-CZ" sz="3200" b="1">
                <a:solidFill>
                  <a:srgbClr val="FFFF00"/>
                </a:solidFill>
              </a:rPr>
              <a:t>Energy and fat intake</a:t>
            </a:r>
          </a:p>
        </p:txBody>
      </p:sp>
      <p:pic>
        <p:nvPicPr>
          <p:cNvPr id="28749" name="Picture 6" descr="nové ike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0755" y="139701"/>
            <a:ext cx="999067" cy="79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73667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1604434" y="2287588"/>
            <a:ext cx="4542366" cy="315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9699" name="Line 3"/>
          <p:cNvSpPr>
            <a:spLocks noChangeShapeType="1"/>
          </p:cNvSpPr>
          <p:nvPr/>
        </p:nvSpPr>
        <p:spPr bwMode="auto">
          <a:xfrm>
            <a:off x="1604434" y="2287589"/>
            <a:ext cx="4542366" cy="1587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1604434" y="2287588"/>
            <a:ext cx="4542366" cy="3155950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9701" name="Rectangle 5"/>
          <p:cNvSpPr>
            <a:spLocks noChangeArrowheads="1"/>
          </p:cNvSpPr>
          <p:nvPr/>
        </p:nvSpPr>
        <p:spPr bwMode="auto">
          <a:xfrm>
            <a:off x="1821745" y="4689476"/>
            <a:ext cx="541867" cy="75406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9702" name="Rectangle 6"/>
          <p:cNvSpPr>
            <a:spLocks noChangeArrowheads="1"/>
          </p:cNvSpPr>
          <p:nvPr/>
        </p:nvSpPr>
        <p:spPr bwMode="auto">
          <a:xfrm>
            <a:off x="3333044" y="3935414"/>
            <a:ext cx="541867" cy="150812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9703" name="Rectangle 7"/>
          <p:cNvSpPr>
            <a:spLocks noChangeArrowheads="1"/>
          </p:cNvSpPr>
          <p:nvPr/>
        </p:nvSpPr>
        <p:spPr bwMode="auto">
          <a:xfrm>
            <a:off x="4852812" y="2633664"/>
            <a:ext cx="543277" cy="280987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9704" name="Rectangle 8"/>
          <p:cNvSpPr>
            <a:spLocks noChangeArrowheads="1"/>
          </p:cNvSpPr>
          <p:nvPr/>
        </p:nvSpPr>
        <p:spPr bwMode="auto">
          <a:xfrm>
            <a:off x="2363611" y="4749800"/>
            <a:ext cx="534811" cy="693738"/>
          </a:xfrm>
          <a:prstGeom prst="rect">
            <a:avLst/>
          </a:prstGeom>
          <a:solidFill>
            <a:srgbClr val="9933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9705" name="Rectangle 9"/>
          <p:cNvSpPr>
            <a:spLocks noChangeArrowheads="1"/>
          </p:cNvSpPr>
          <p:nvPr/>
        </p:nvSpPr>
        <p:spPr bwMode="auto">
          <a:xfrm>
            <a:off x="3874911" y="4424364"/>
            <a:ext cx="543278" cy="1019175"/>
          </a:xfrm>
          <a:prstGeom prst="rect">
            <a:avLst/>
          </a:prstGeom>
          <a:solidFill>
            <a:srgbClr val="9933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9706" name="Rectangle 10"/>
          <p:cNvSpPr>
            <a:spLocks noChangeArrowheads="1"/>
          </p:cNvSpPr>
          <p:nvPr/>
        </p:nvSpPr>
        <p:spPr bwMode="auto">
          <a:xfrm>
            <a:off x="5396089" y="3132138"/>
            <a:ext cx="533400" cy="2311400"/>
          </a:xfrm>
          <a:prstGeom prst="rect">
            <a:avLst/>
          </a:prstGeom>
          <a:solidFill>
            <a:srgbClr val="9933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9707" name="Line 11"/>
          <p:cNvSpPr>
            <a:spLocks noChangeShapeType="1"/>
          </p:cNvSpPr>
          <p:nvPr/>
        </p:nvSpPr>
        <p:spPr bwMode="auto">
          <a:xfrm>
            <a:off x="1604434" y="2287588"/>
            <a:ext cx="1411" cy="315595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9708" name="Line 12"/>
          <p:cNvSpPr>
            <a:spLocks noChangeShapeType="1"/>
          </p:cNvSpPr>
          <p:nvPr/>
        </p:nvSpPr>
        <p:spPr bwMode="auto">
          <a:xfrm>
            <a:off x="1531056" y="5443539"/>
            <a:ext cx="73378" cy="1587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9709" name="Line 13"/>
          <p:cNvSpPr>
            <a:spLocks noChangeShapeType="1"/>
          </p:cNvSpPr>
          <p:nvPr/>
        </p:nvSpPr>
        <p:spPr bwMode="auto">
          <a:xfrm>
            <a:off x="1531056" y="4811714"/>
            <a:ext cx="73378" cy="1587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9710" name="Line 14"/>
          <p:cNvSpPr>
            <a:spLocks noChangeShapeType="1"/>
          </p:cNvSpPr>
          <p:nvPr/>
        </p:nvSpPr>
        <p:spPr bwMode="auto">
          <a:xfrm>
            <a:off x="1531056" y="4179889"/>
            <a:ext cx="73378" cy="1587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9711" name="Line 15"/>
          <p:cNvSpPr>
            <a:spLocks noChangeShapeType="1"/>
          </p:cNvSpPr>
          <p:nvPr/>
        </p:nvSpPr>
        <p:spPr bwMode="auto">
          <a:xfrm>
            <a:off x="1531056" y="3549650"/>
            <a:ext cx="73378" cy="15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9712" name="Line 16"/>
          <p:cNvSpPr>
            <a:spLocks noChangeShapeType="1"/>
          </p:cNvSpPr>
          <p:nvPr/>
        </p:nvSpPr>
        <p:spPr bwMode="auto">
          <a:xfrm>
            <a:off x="1531056" y="2917825"/>
            <a:ext cx="73378" cy="15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9713" name="Line 17"/>
          <p:cNvSpPr>
            <a:spLocks noChangeShapeType="1"/>
          </p:cNvSpPr>
          <p:nvPr/>
        </p:nvSpPr>
        <p:spPr bwMode="auto">
          <a:xfrm>
            <a:off x="1531056" y="2287589"/>
            <a:ext cx="73378" cy="1587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9714" name="Line 18"/>
          <p:cNvSpPr>
            <a:spLocks noChangeShapeType="1"/>
          </p:cNvSpPr>
          <p:nvPr/>
        </p:nvSpPr>
        <p:spPr bwMode="auto">
          <a:xfrm>
            <a:off x="1604434" y="5443539"/>
            <a:ext cx="4542366" cy="1587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9715" name="Line 19"/>
          <p:cNvSpPr>
            <a:spLocks noChangeShapeType="1"/>
          </p:cNvSpPr>
          <p:nvPr/>
        </p:nvSpPr>
        <p:spPr bwMode="auto">
          <a:xfrm flipV="1">
            <a:off x="1604434" y="5443538"/>
            <a:ext cx="1411" cy="80962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9716" name="Line 20"/>
          <p:cNvSpPr>
            <a:spLocks noChangeShapeType="1"/>
          </p:cNvSpPr>
          <p:nvPr/>
        </p:nvSpPr>
        <p:spPr bwMode="auto">
          <a:xfrm flipV="1">
            <a:off x="3115733" y="5443538"/>
            <a:ext cx="1412" cy="80962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9717" name="Line 21"/>
          <p:cNvSpPr>
            <a:spLocks noChangeShapeType="1"/>
          </p:cNvSpPr>
          <p:nvPr/>
        </p:nvSpPr>
        <p:spPr bwMode="auto">
          <a:xfrm flipV="1">
            <a:off x="4635501" y="5443538"/>
            <a:ext cx="1411" cy="80962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9718" name="Line 22"/>
          <p:cNvSpPr>
            <a:spLocks noChangeShapeType="1"/>
          </p:cNvSpPr>
          <p:nvPr/>
        </p:nvSpPr>
        <p:spPr bwMode="auto">
          <a:xfrm flipV="1">
            <a:off x="6146800" y="5443538"/>
            <a:ext cx="1412" cy="80962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9719" name="Rectangle 23"/>
          <p:cNvSpPr>
            <a:spLocks noChangeArrowheads="1"/>
          </p:cNvSpPr>
          <p:nvPr/>
        </p:nvSpPr>
        <p:spPr bwMode="auto">
          <a:xfrm>
            <a:off x="5549900" y="2724151"/>
            <a:ext cx="487313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900">
                <a:solidFill>
                  <a:srgbClr val="FFFFFF"/>
                </a:solidFill>
              </a:rPr>
              <a:t>****</a:t>
            </a:r>
            <a:endParaRPr lang="cs-CZ"/>
          </a:p>
        </p:txBody>
      </p:sp>
      <p:sp>
        <p:nvSpPr>
          <p:cNvPr id="29720" name="Rectangle 24"/>
          <p:cNvSpPr>
            <a:spLocks noChangeArrowheads="1"/>
          </p:cNvSpPr>
          <p:nvPr/>
        </p:nvSpPr>
        <p:spPr bwMode="auto">
          <a:xfrm>
            <a:off x="4028723" y="3946526"/>
            <a:ext cx="487313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900">
                <a:solidFill>
                  <a:srgbClr val="FFFFFF"/>
                </a:solidFill>
              </a:rPr>
              <a:t>****</a:t>
            </a:r>
            <a:endParaRPr lang="cs-CZ"/>
          </a:p>
        </p:txBody>
      </p:sp>
      <p:sp>
        <p:nvSpPr>
          <p:cNvPr id="29721" name="Rectangle 25"/>
          <p:cNvSpPr>
            <a:spLocks noChangeArrowheads="1"/>
          </p:cNvSpPr>
          <p:nvPr/>
        </p:nvSpPr>
        <p:spPr bwMode="auto">
          <a:xfrm>
            <a:off x="2613378" y="4343401"/>
            <a:ext cx="216406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900">
                <a:solidFill>
                  <a:srgbClr val="FFFFFF"/>
                </a:solidFill>
              </a:rPr>
              <a:t>ns</a:t>
            </a:r>
            <a:endParaRPr lang="cs-CZ"/>
          </a:p>
        </p:txBody>
      </p:sp>
      <p:sp>
        <p:nvSpPr>
          <p:cNvPr id="29722" name="Rectangle 26"/>
          <p:cNvSpPr>
            <a:spLocks noChangeArrowheads="1"/>
          </p:cNvSpPr>
          <p:nvPr/>
        </p:nvSpPr>
        <p:spPr bwMode="auto">
          <a:xfrm>
            <a:off x="1188156" y="5280026"/>
            <a:ext cx="243656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900">
                <a:solidFill>
                  <a:srgbClr val="FFFFFF"/>
                </a:solidFill>
              </a:rPr>
              <a:t>70</a:t>
            </a:r>
            <a:endParaRPr lang="cs-CZ"/>
          </a:p>
        </p:txBody>
      </p:sp>
      <p:sp>
        <p:nvSpPr>
          <p:cNvPr id="29723" name="Rectangle 27"/>
          <p:cNvSpPr>
            <a:spLocks noChangeArrowheads="1"/>
          </p:cNvSpPr>
          <p:nvPr/>
        </p:nvSpPr>
        <p:spPr bwMode="auto">
          <a:xfrm>
            <a:off x="1188156" y="4648201"/>
            <a:ext cx="243656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900">
                <a:solidFill>
                  <a:srgbClr val="FFFFFF"/>
                </a:solidFill>
              </a:rPr>
              <a:t>80</a:t>
            </a:r>
            <a:endParaRPr lang="cs-CZ"/>
          </a:p>
        </p:txBody>
      </p:sp>
      <p:sp>
        <p:nvSpPr>
          <p:cNvPr id="29724" name="Rectangle 28"/>
          <p:cNvSpPr>
            <a:spLocks noChangeArrowheads="1"/>
          </p:cNvSpPr>
          <p:nvPr/>
        </p:nvSpPr>
        <p:spPr bwMode="auto">
          <a:xfrm>
            <a:off x="1188156" y="4017963"/>
            <a:ext cx="243656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900">
                <a:solidFill>
                  <a:srgbClr val="FFFFFF"/>
                </a:solidFill>
              </a:rPr>
              <a:t>90</a:t>
            </a:r>
            <a:endParaRPr lang="cs-CZ"/>
          </a:p>
        </p:txBody>
      </p:sp>
      <p:sp>
        <p:nvSpPr>
          <p:cNvPr id="29725" name="Rectangle 29"/>
          <p:cNvSpPr>
            <a:spLocks noChangeArrowheads="1"/>
          </p:cNvSpPr>
          <p:nvPr/>
        </p:nvSpPr>
        <p:spPr bwMode="auto">
          <a:xfrm>
            <a:off x="1069623" y="3386138"/>
            <a:ext cx="365485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900">
                <a:solidFill>
                  <a:srgbClr val="FFFFFF"/>
                </a:solidFill>
              </a:rPr>
              <a:t>100</a:t>
            </a:r>
            <a:endParaRPr lang="cs-CZ"/>
          </a:p>
        </p:txBody>
      </p:sp>
      <p:sp>
        <p:nvSpPr>
          <p:cNvPr id="29726" name="Rectangle 30"/>
          <p:cNvSpPr>
            <a:spLocks noChangeArrowheads="1"/>
          </p:cNvSpPr>
          <p:nvPr/>
        </p:nvSpPr>
        <p:spPr bwMode="auto">
          <a:xfrm>
            <a:off x="1069623" y="2755901"/>
            <a:ext cx="356444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900">
                <a:solidFill>
                  <a:srgbClr val="FFFFFF"/>
                </a:solidFill>
              </a:rPr>
              <a:t>110</a:t>
            </a:r>
            <a:endParaRPr lang="cs-CZ"/>
          </a:p>
        </p:txBody>
      </p:sp>
      <p:sp>
        <p:nvSpPr>
          <p:cNvPr id="29727" name="Rectangle 31"/>
          <p:cNvSpPr>
            <a:spLocks noChangeArrowheads="1"/>
          </p:cNvSpPr>
          <p:nvPr/>
        </p:nvSpPr>
        <p:spPr bwMode="auto">
          <a:xfrm>
            <a:off x="1069623" y="2124076"/>
            <a:ext cx="365485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900">
                <a:solidFill>
                  <a:srgbClr val="FFFFFF"/>
                </a:solidFill>
              </a:rPr>
              <a:t>120</a:t>
            </a:r>
            <a:endParaRPr lang="cs-CZ"/>
          </a:p>
        </p:txBody>
      </p:sp>
      <p:sp>
        <p:nvSpPr>
          <p:cNvPr id="29728" name="Rectangle 32"/>
          <p:cNvSpPr>
            <a:spLocks noChangeArrowheads="1"/>
          </p:cNvSpPr>
          <p:nvPr/>
        </p:nvSpPr>
        <p:spPr bwMode="auto">
          <a:xfrm>
            <a:off x="2195689" y="5667376"/>
            <a:ext cx="609141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900" b="1">
                <a:solidFill>
                  <a:srgbClr val="FFFF00"/>
                </a:solidFill>
              </a:rPr>
              <a:t>WHR</a:t>
            </a:r>
            <a:endParaRPr lang="cs-CZ" b="1">
              <a:solidFill>
                <a:srgbClr val="FFFF00"/>
              </a:solidFill>
            </a:endParaRPr>
          </a:p>
        </p:txBody>
      </p:sp>
      <p:sp>
        <p:nvSpPr>
          <p:cNvPr id="29729" name="Rectangle 33"/>
          <p:cNvSpPr>
            <a:spLocks noChangeArrowheads="1"/>
          </p:cNvSpPr>
          <p:nvPr/>
        </p:nvSpPr>
        <p:spPr bwMode="auto">
          <a:xfrm>
            <a:off x="3671711" y="5667376"/>
            <a:ext cx="541815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900" b="1">
                <a:solidFill>
                  <a:srgbClr val="FFFF00"/>
                </a:solidFill>
              </a:rPr>
              <a:t>waist</a:t>
            </a:r>
            <a:endParaRPr lang="cs-CZ" b="1">
              <a:solidFill>
                <a:srgbClr val="FFFF00"/>
              </a:solidFill>
            </a:endParaRPr>
          </a:p>
        </p:txBody>
      </p:sp>
      <p:sp>
        <p:nvSpPr>
          <p:cNvPr id="29730" name="Rectangle 34"/>
          <p:cNvSpPr>
            <a:spLocks noChangeArrowheads="1"/>
          </p:cNvSpPr>
          <p:nvPr/>
        </p:nvSpPr>
        <p:spPr bwMode="auto">
          <a:xfrm>
            <a:off x="5238045" y="5667376"/>
            <a:ext cx="434414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900" b="1">
                <a:solidFill>
                  <a:srgbClr val="FFFF00"/>
                </a:solidFill>
              </a:rPr>
              <a:t>hips</a:t>
            </a:r>
            <a:endParaRPr lang="cs-CZ" b="1">
              <a:solidFill>
                <a:srgbClr val="FFFF00"/>
              </a:solidFill>
            </a:endParaRPr>
          </a:p>
        </p:txBody>
      </p:sp>
      <p:sp>
        <p:nvSpPr>
          <p:cNvPr id="29731" name="Rectangle 35"/>
          <p:cNvSpPr>
            <a:spLocks noChangeArrowheads="1"/>
          </p:cNvSpPr>
          <p:nvPr/>
        </p:nvSpPr>
        <p:spPr bwMode="auto">
          <a:xfrm>
            <a:off x="6526389" y="3487738"/>
            <a:ext cx="145344" cy="163512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9732" name="Rectangle 36"/>
          <p:cNvSpPr>
            <a:spLocks noChangeArrowheads="1"/>
          </p:cNvSpPr>
          <p:nvPr/>
        </p:nvSpPr>
        <p:spPr bwMode="auto">
          <a:xfrm>
            <a:off x="6800145" y="3406776"/>
            <a:ext cx="838371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900" b="1">
                <a:solidFill>
                  <a:srgbClr val="FFFF00"/>
                </a:solidFill>
              </a:rPr>
              <a:t>baseline</a:t>
            </a:r>
            <a:endParaRPr lang="cs-CZ" b="1">
              <a:solidFill>
                <a:srgbClr val="FFFF00"/>
              </a:solidFill>
            </a:endParaRPr>
          </a:p>
        </p:txBody>
      </p:sp>
      <p:sp>
        <p:nvSpPr>
          <p:cNvPr id="29733" name="Rectangle 37"/>
          <p:cNvSpPr>
            <a:spLocks noChangeArrowheads="1"/>
          </p:cNvSpPr>
          <p:nvPr/>
        </p:nvSpPr>
        <p:spPr bwMode="auto">
          <a:xfrm>
            <a:off x="6526389" y="3854450"/>
            <a:ext cx="145344" cy="163513"/>
          </a:xfrm>
          <a:prstGeom prst="rect">
            <a:avLst/>
          </a:prstGeom>
          <a:solidFill>
            <a:srgbClr val="9933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9734" name="Rectangle 38"/>
          <p:cNvSpPr>
            <a:spLocks noChangeArrowheads="1"/>
          </p:cNvSpPr>
          <p:nvPr/>
        </p:nvSpPr>
        <p:spPr bwMode="auto">
          <a:xfrm>
            <a:off x="6845300" y="3773489"/>
            <a:ext cx="1829412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900" b="1">
                <a:solidFill>
                  <a:srgbClr val="FFFF00"/>
                </a:solidFill>
              </a:rPr>
              <a:t>after intervention</a:t>
            </a:r>
            <a:endParaRPr lang="cs-CZ" b="1">
              <a:solidFill>
                <a:srgbClr val="FFFF00"/>
              </a:solidFill>
            </a:endParaRPr>
          </a:p>
        </p:txBody>
      </p:sp>
      <p:sp>
        <p:nvSpPr>
          <p:cNvPr id="29735" name="Text Box 39"/>
          <p:cNvSpPr txBox="1">
            <a:spLocks noChangeArrowheads="1"/>
          </p:cNvSpPr>
          <p:nvPr/>
        </p:nvSpPr>
        <p:spPr bwMode="auto">
          <a:xfrm>
            <a:off x="685800" y="1552574"/>
            <a:ext cx="1219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1800" b="1" dirty="0">
                <a:solidFill>
                  <a:srgbClr val="FFFF00"/>
                </a:solidFill>
              </a:rPr>
              <a:t>[cm]</a:t>
            </a:r>
          </a:p>
        </p:txBody>
      </p:sp>
      <p:sp>
        <p:nvSpPr>
          <p:cNvPr id="29736" name="Text Box 40"/>
          <p:cNvSpPr txBox="1">
            <a:spLocks noChangeArrowheads="1"/>
          </p:cNvSpPr>
          <p:nvPr/>
        </p:nvSpPr>
        <p:spPr bwMode="auto">
          <a:xfrm>
            <a:off x="656168" y="411164"/>
            <a:ext cx="804899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eaLnBrk="1" hangingPunct="1"/>
            <a:r>
              <a:rPr lang="cs-CZ" sz="3200" b="1">
                <a:solidFill>
                  <a:srgbClr val="FFFF00"/>
                </a:solidFill>
              </a:rPr>
              <a:t>Changes in anthropometric parameters</a:t>
            </a:r>
          </a:p>
        </p:txBody>
      </p:sp>
      <p:pic>
        <p:nvPicPr>
          <p:cNvPr id="29737" name="Picture 41" descr="nové ike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1063" y="5959764"/>
            <a:ext cx="999067" cy="79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61385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1502834" y="2057400"/>
            <a:ext cx="5484988" cy="318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0723" name="Line 3"/>
          <p:cNvSpPr>
            <a:spLocks noChangeShapeType="1"/>
          </p:cNvSpPr>
          <p:nvPr/>
        </p:nvSpPr>
        <p:spPr bwMode="auto">
          <a:xfrm>
            <a:off x="1502834" y="2057400"/>
            <a:ext cx="5484988" cy="15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1502834" y="2057400"/>
            <a:ext cx="5484988" cy="3181350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0725" name="Rectangle 5"/>
          <p:cNvSpPr>
            <a:spLocks noChangeArrowheads="1"/>
          </p:cNvSpPr>
          <p:nvPr/>
        </p:nvSpPr>
        <p:spPr bwMode="auto">
          <a:xfrm>
            <a:off x="1732844" y="4591050"/>
            <a:ext cx="457200" cy="6477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0726" name="Rectangle 6"/>
          <p:cNvSpPr>
            <a:spLocks noChangeArrowheads="1"/>
          </p:cNvSpPr>
          <p:nvPr/>
        </p:nvSpPr>
        <p:spPr bwMode="auto">
          <a:xfrm>
            <a:off x="3105856" y="2447926"/>
            <a:ext cx="457200" cy="279082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0727" name="Rectangle 7"/>
          <p:cNvSpPr>
            <a:spLocks noChangeArrowheads="1"/>
          </p:cNvSpPr>
          <p:nvPr/>
        </p:nvSpPr>
        <p:spPr bwMode="auto">
          <a:xfrm>
            <a:off x="4478867" y="3619500"/>
            <a:ext cx="457200" cy="161925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0728" name="Rectangle 8"/>
          <p:cNvSpPr>
            <a:spLocks noChangeArrowheads="1"/>
          </p:cNvSpPr>
          <p:nvPr/>
        </p:nvSpPr>
        <p:spPr bwMode="auto">
          <a:xfrm>
            <a:off x="5843412" y="4438650"/>
            <a:ext cx="457200" cy="8001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0729" name="Rectangle 9"/>
          <p:cNvSpPr>
            <a:spLocks noChangeArrowheads="1"/>
          </p:cNvSpPr>
          <p:nvPr/>
        </p:nvSpPr>
        <p:spPr bwMode="auto">
          <a:xfrm>
            <a:off x="2190044" y="4572000"/>
            <a:ext cx="457200" cy="666750"/>
          </a:xfrm>
          <a:prstGeom prst="rect">
            <a:avLst/>
          </a:prstGeom>
          <a:solidFill>
            <a:srgbClr val="9933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0730" name="Rectangle 10"/>
          <p:cNvSpPr>
            <a:spLocks noChangeArrowheads="1"/>
          </p:cNvSpPr>
          <p:nvPr/>
        </p:nvSpPr>
        <p:spPr bwMode="auto">
          <a:xfrm>
            <a:off x="3563056" y="2409826"/>
            <a:ext cx="457200" cy="2828925"/>
          </a:xfrm>
          <a:prstGeom prst="rect">
            <a:avLst/>
          </a:prstGeom>
          <a:solidFill>
            <a:srgbClr val="9933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0731" name="Rectangle 11"/>
          <p:cNvSpPr>
            <a:spLocks noChangeArrowheads="1"/>
          </p:cNvSpPr>
          <p:nvPr/>
        </p:nvSpPr>
        <p:spPr bwMode="auto">
          <a:xfrm>
            <a:off x="4936067" y="3638550"/>
            <a:ext cx="450145" cy="1600200"/>
          </a:xfrm>
          <a:prstGeom prst="rect">
            <a:avLst/>
          </a:prstGeom>
          <a:solidFill>
            <a:srgbClr val="9933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0732" name="Rectangle 12"/>
          <p:cNvSpPr>
            <a:spLocks noChangeArrowheads="1"/>
          </p:cNvSpPr>
          <p:nvPr/>
        </p:nvSpPr>
        <p:spPr bwMode="auto">
          <a:xfrm>
            <a:off x="6300612" y="4381500"/>
            <a:ext cx="458611" cy="857250"/>
          </a:xfrm>
          <a:prstGeom prst="rect">
            <a:avLst/>
          </a:prstGeom>
          <a:solidFill>
            <a:srgbClr val="9933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0733" name="Line 13"/>
          <p:cNvSpPr>
            <a:spLocks noChangeShapeType="1"/>
          </p:cNvSpPr>
          <p:nvPr/>
        </p:nvSpPr>
        <p:spPr bwMode="auto">
          <a:xfrm>
            <a:off x="1502834" y="2057400"/>
            <a:ext cx="1411" cy="318135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0734" name="Line 14"/>
          <p:cNvSpPr>
            <a:spLocks noChangeShapeType="1"/>
          </p:cNvSpPr>
          <p:nvPr/>
        </p:nvSpPr>
        <p:spPr bwMode="auto">
          <a:xfrm>
            <a:off x="1435101" y="5238750"/>
            <a:ext cx="67733" cy="15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0735" name="Line 15"/>
          <p:cNvSpPr>
            <a:spLocks noChangeShapeType="1"/>
          </p:cNvSpPr>
          <p:nvPr/>
        </p:nvSpPr>
        <p:spPr bwMode="auto">
          <a:xfrm>
            <a:off x="1435101" y="4705350"/>
            <a:ext cx="67733" cy="15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0736" name="Line 16"/>
          <p:cNvSpPr>
            <a:spLocks noChangeShapeType="1"/>
          </p:cNvSpPr>
          <p:nvPr/>
        </p:nvSpPr>
        <p:spPr bwMode="auto">
          <a:xfrm>
            <a:off x="1435101" y="4181475"/>
            <a:ext cx="67733" cy="15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0737" name="Line 17"/>
          <p:cNvSpPr>
            <a:spLocks noChangeShapeType="1"/>
          </p:cNvSpPr>
          <p:nvPr/>
        </p:nvSpPr>
        <p:spPr bwMode="auto">
          <a:xfrm>
            <a:off x="1435101" y="3648075"/>
            <a:ext cx="67733" cy="15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0738" name="Line 18"/>
          <p:cNvSpPr>
            <a:spLocks noChangeShapeType="1"/>
          </p:cNvSpPr>
          <p:nvPr/>
        </p:nvSpPr>
        <p:spPr bwMode="auto">
          <a:xfrm>
            <a:off x="1435101" y="3114675"/>
            <a:ext cx="67733" cy="15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0739" name="Line 19"/>
          <p:cNvSpPr>
            <a:spLocks noChangeShapeType="1"/>
          </p:cNvSpPr>
          <p:nvPr/>
        </p:nvSpPr>
        <p:spPr bwMode="auto">
          <a:xfrm>
            <a:off x="1435101" y="2590800"/>
            <a:ext cx="67733" cy="15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0740" name="Line 20"/>
          <p:cNvSpPr>
            <a:spLocks noChangeShapeType="1"/>
          </p:cNvSpPr>
          <p:nvPr/>
        </p:nvSpPr>
        <p:spPr bwMode="auto">
          <a:xfrm>
            <a:off x="1435101" y="2057400"/>
            <a:ext cx="67733" cy="15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0741" name="Line 21"/>
          <p:cNvSpPr>
            <a:spLocks noChangeShapeType="1"/>
          </p:cNvSpPr>
          <p:nvPr/>
        </p:nvSpPr>
        <p:spPr bwMode="auto">
          <a:xfrm>
            <a:off x="1502834" y="5238750"/>
            <a:ext cx="5484988" cy="15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0742" name="Line 22"/>
          <p:cNvSpPr>
            <a:spLocks noChangeShapeType="1"/>
          </p:cNvSpPr>
          <p:nvPr/>
        </p:nvSpPr>
        <p:spPr bwMode="auto">
          <a:xfrm flipV="1">
            <a:off x="1502834" y="5238750"/>
            <a:ext cx="1411" cy="762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0743" name="Line 23"/>
          <p:cNvSpPr>
            <a:spLocks noChangeShapeType="1"/>
          </p:cNvSpPr>
          <p:nvPr/>
        </p:nvSpPr>
        <p:spPr bwMode="auto">
          <a:xfrm flipV="1">
            <a:off x="2877256" y="5238750"/>
            <a:ext cx="1411" cy="762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0744" name="Line 24"/>
          <p:cNvSpPr>
            <a:spLocks noChangeShapeType="1"/>
          </p:cNvSpPr>
          <p:nvPr/>
        </p:nvSpPr>
        <p:spPr bwMode="auto">
          <a:xfrm flipV="1">
            <a:off x="4250266" y="5238750"/>
            <a:ext cx="1412" cy="762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0745" name="Line 25"/>
          <p:cNvSpPr>
            <a:spLocks noChangeShapeType="1"/>
          </p:cNvSpPr>
          <p:nvPr/>
        </p:nvSpPr>
        <p:spPr bwMode="auto">
          <a:xfrm flipV="1">
            <a:off x="5614812" y="5238750"/>
            <a:ext cx="1411" cy="762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0746" name="Line 26"/>
          <p:cNvSpPr>
            <a:spLocks noChangeShapeType="1"/>
          </p:cNvSpPr>
          <p:nvPr/>
        </p:nvSpPr>
        <p:spPr bwMode="auto">
          <a:xfrm flipV="1">
            <a:off x="6987822" y="5238750"/>
            <a:ext cx="1412" cy="762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0747" name="Rectangle 27"/>
          <p:cNvSpPr>
            <a:spLocks noChangeArrowheads="1"/>
          </p:cNvSpPr>
          <p:nvPr/>
        </p:nvSpPr>
        <p:spPr bwMode="auto">
          <a:xfrm>
            <a:off x="2367844" y="4267200"/>
            <a:ext cx="203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>
                <a:solidFill>
                  <a:srgbClr val="FFFFFF"/>
                </a:solidFill>
              </a:rPr>
              <a:t>ns</a:t>
            </a:r>
            <a:endParaRPr lang="cs-CZ"/>
          </a:p>
        </p:txBody>
      </p:sp>
      <p:sp>
        <p:nvSpPr>
          <p:cNvPr id="30748" name="Rectangle 28"/>
          <p:cNvSpPr>
            <a:spLocks noChangeArrowheads="1"/>
          </p:cNvSpPr>
          <p:nvPr/>
        </p:nvSpPr>
        <p:spPr bwMode="auto">
          <a:xfrm>
            <a:off x="3740856" y="2066925"/>
            <a:ext cx="203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>
                <a:solidFill>
                  <a:srgbClr val="FFFFFF"/>
                </a:solidFill>
              </a:rPr>
              <a:t>ns</a:t>
            </a:r>
            <a:endParaRPr lang="cs-CZ"/>
          </a:p>
        </p:txBody>
      </p:sp>
      <p:sp>
        <p:nvSpPr>
          <p:cNvPr id="30749" name="Rectangle 29"/>
          <p:cNvSpPr>
            <a:spLocks noChangeArrowheads="1"/>
          </p:cNvSpPr>
          <p:nvPr/>
        </p:nvSpPr>
        <p:spPr bwMode="auto">
          <a:xfrm>
            <a:off x="5088467" y="3257550"/>
            <a:ext cx="2032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>
                <a:solidFill>
                  <a:srgbClr val="FFFFFF"/>
                </a:solidFill>
              </a:rPr>
              <a:t>ns</a:t>
            </a:r>
            <a:endParaRPr lang="cs-CZ"/>
          </a:p>
        </p:txBody>
      </p:sp>
      <p:sp>
        <p:nvSpPr>
          <p:cNvPr id="30750" name="Rectangle 30"/>
          <p:cNvSpPr>
            <a:spLocks noChangeArrowheads="1"/>
          </p:cNvSpPr>
          <p:nvPr/>
        </p:nvSpPr>
        <p:spPr bwMode="auto">
          <a:xfrm>
            <a:off x="6495345" y="4219575"/>
            <a:ext cx="11541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>
                <a:solidFill>
                  <a:srgbClr val="FFFFFF"/>
                </a:solidFill>
              </a:rPr>
              <a:t>*</a:t>
            </a:r>
            <a:endParaRPr lang="cs-CZ"/>
          </a:p>
        </p:txBody>
      </p:sp>
      <p:sp>
        <p:nvSpPr>
          <p:cNvPr id="30751" name="Rectangle 31"/>
          <p:cNvSpPr>
            <a:spLocks noChangeArrowheads="1"/>
          </p:cNvSpPr>
          <p:nvPr/>
        </p:nvSpPr>
        <p:spPr bwMode="auto">
          <a:xfrm>
            <a:off x="1223434" y="5086350"/>
            <a:ext cx="11541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>
                <a:solidFill>
                  <a:srgbClr val="FFFFFF"/>
                </a:solidFill>
              </a:rPr>
              <a:t>0</a:t>
            </a:r>
            <a:endParaRPr lang="cs-CZ"/>
          </a:p>
        </p:txBody>
      </p:sp>
      <p:sp>
        <p:nvSpPr>
          <p:cNvPr id="30752" name="Rectangle 32"/>
          <p:cNvSpPr>
            <a:spLocks noChangeArrowheads="1"/>
          </p:cNvSpPr>
          <p:nvPr/>
        </p:nvSpPr>
        <p:spPr bwMode="auto">
          <a:xfrm>
            <a:off x="1223434" y="4552950"/>
            <a:ext cx="11541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>
                <a:solidFill>
                  <a:srgbClr val="FFFFFF"/>
                </a:solidFill>
              </a:rPr>
              <a:t>1</a:t>
            </a:r>
            <a:endParaRPr lang="cs-CZ"/>
          </a:p>
        </p:txBody>
      </p:sp>
      <p:sp>
        <p:nvSpPr>
          <p:cNvPr id="30753" name="Rectangle 33"/>
          <p:cNvSpPr>
            <a:spLocks noChangeArrowheads="1"/>
          </p:cNvSpPr>
          <p:nvPr/>
        </p:nvSpPr>
        <p:spPr bwMode="auto">
          <a:xfrm>
            <a:off x="1223434" y="4029075"/>
            <a:ext cx="11541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>
                <a:solidFill>
                  <a:srgbClr val="FFFFFF"/>
                </a:solidFill>
              </a:rPr>
              <a:t>2</a:t>
            </a:r>
            <a:endParaRPr lang="cs-CZ"/>
          </a:p>
        </p:txBody>
      </p:sp>
      <p:sp>
        <p:nvSpPr>
          <p:cNvPr id="30754" name="Rectangle 34"/>
          <p:cNvSpPr>
            <a:spLocks noChangeArrowheads="1"/>
          </p:cNvSpPr>
          <p:nvPr/>
        </p:nvSpPr>
        <p:spPr bwMode="auto">
          <a:xfrm>
            <a:off x="1223434" y="3495675"/>
            <a:ext cx="11541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>
                <a:solidFill>
                  <a:srgbClr val="FFFFFF"/>
                </a:solidFill>
              </a:rPr>
              <a:t>3</a:t>
            </a:r>
            <a:endParaRPr lang="cs-CZ"/>
          </a:p>
        </p:txBody>
      </p:sp>
      <p:sp>
        <p:nvSpPr>
          <p:cNvPr id="30755" name="Rectangle 35"/>
          <p:cNvSpPr>
            <a:spLocks noChangeArrowheads="1"/>
          </p:cNvSpPr>
          <p:nvPr/>
        </p:nvSpPr>
        <p:spPr bwMode="auto">
          <a:xfrm>
            <a:off x="1223434" y="2962275"/>
            <a:ext cx="11541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>
                <a:solidFill>
                  <a:srgbClr val="FFFFFF"/>
                </a:solidFill>
              </a:rPr>
              <a:t>4</a:t>
            </a:r>
            <a:endParaRPr lang="cs-CZ"/>
          </a:p>
        </p:txBody>
      </p:sp>
      <p:sp>
        <p:nvSpPr>
          <p:cNvPr id="30756" name="Rectangle 36"/>
          <p:cNvSpPr>
            <a:spLocks noChangeArrowheads="1"/>
          </p:cNvSpPr>
          <p:nvPr/>
        </p:nvSpPr>
        <p:spPr bwMode="auto">
          <a:xfrm>
            <a:off x="1223434" y="2438400"/>
            <a:ext cx="11541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>
                <a:solidFill>
                  <a:srgbClr val="FFFFFF"/>
                </a:solidFill>
              </a:rPr>
              <a:t>5</a:t>
            </a:r>
            <a:endParaRPr lang="cs-CZ"/>
          </a:p>
        </p:txBody>
      </p:sp>
      <p:sp>
        <p:nvSpPr>
          <p:cNvPr id="30757" name="Rectangle 37"/>
          <p:cNvSpPr>
            <a:spLocks noChangeArrowheads="1"/>
          </p:cNvSpPr>
          <p:nvPr/>
        </p:nvSpPr>
        <p:spPr bwMode="auto">
          <a:xfrm>
            <a:off x="1223434" y="1905000"/>
            <a:ext cx="11541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>
                <a:solidFill>
                  <a:srgbClr val="FFFFFF"/>
                </a:solidFill>
              </a:rPr>
              <a:t>6</a:t>
            </a:r>
            <a:endParaRPr lang="cs-CZ"/>
          </a:p>
        </p:txBody>
      </p:sp>
      <p:sp>
        <p:nvSpPr>
          <p:cNvPr id="30758" name="Rectangle 38"/>
          <p:cNvSpPr>
            <a:spLocks noChangeArrowheads="1"/>
          </p:cNvSpPr>
          <p:nvPr/>
        </p:nvSpPr>
        <p:spPr bwMode="auto">
          <a:xfrm>
            <a:off x="1648178" y="5448300"/>
            <a:ext cx="1150056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>
                <a:solidFill>
                  <a:srgbClr val="FFFF00"/>
                </a:solidFill>
              </a:rPr>
              <a:t>Trigycerides</a:t>
            </a:r>
            <a:endParaRPr lang="cs-CZ">
              <a:solidFill>
                <a:srgbClr val="FFFF00"/>
              </a:solidFill>
            </a:endParaRPr>
          </a:p>
        </p:txBody>
      </p:sp>
      <p:sp>
        <p:nvSpPr>
          <p:cNvPr id="30759" name="Rectangle 39"/>
          <p:cNvSpPr>
            <a:spLocks noChangeArrowheads="1"/>
          </p:cNvSpPr>
          <p:nvPr/>
        </p:nvSpPr>
        <p:spPr bwMode="auto">
          <a:xfrm>
            <a:off x="3383845" y="5448300"/>
            <a:ext cx="41036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>
                <a:solidFill>
                  <a:srgbClr val="FFFF00"/>
                </a:solidFill>
              </a:rPr>
              <a:t>total</a:t>
            </a:r>
            <a:endParaRPr lang="cs-CZ">
              <a:solidFill>
                <a:srgbClr val="FFFF00"/>
              </a:solidFill>
            </a:endParaRPr>
          </a:p>
        </p:txBody>
      </p:sp>
      <p:sp>
        <p:nvSpPr>
          <p:cNvPr id="30760" name="Rectangle 40"/>
          <p:cNvSpPr>
            <a:spLocks noChangeArrowheads="1"/>
          </p:cNvSpPr>
          <p:nvPr/>
        </p:nvSpPr>
        <p:spPr bwMode="auto">
          <a:xfrm>
            <a:off x="3059289" y="5753100"/>
            <a:ext cx="101309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>
                <a:solidFill>
                  <a:srgbClr val="FFFF00"/>
                </a:solidFill>
              </a:rPr>
              <a:t>cholesterol</a:t>
            </a:r>
            <a:endParaRPr lang="cs-CZ">
              <a:solidFill>
                <a:srgbClr val="FFFF00"/>
              </a:solidFill>
            </a:endParaRPr>
          </a:p>
        </p:txBody>
      </p:sp>
      <p:sp>
        <p:nvSpPr>
          <p:cNvPr id="30761" name="Rectangle 41"/>
          <p:cNvSpPr>
            <a:spLocks noChangeArrowheads="1"/>
          </p:cNvSpPr>
          <p:nvPr/>
        </p:nvSpPr>
        <p:spPr bwMode="auto">
          <a:xfrm>
            <a:off x="4807657" y="5448300"/>
            <a:ext cx="44884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>
                <a:solidFill>
                  <a:srgbClr val="FFFF00"/>
                </a:solidFill>
              </a:rPr>
              <a:t>LDL</a:t>
            </a:r>
            <a:endParaRPr lang="cs-CZ">
              <a:solidFill>
                <a:srgbClr val="FFFF00"/>
              </a:solidFill>
            </a:endParaRPr>
          </a:p>
        </p:txBody>
      </p:sp>
      <p:sp>
        <p:nvSpPr>
          <p:cNvPr id="30762" name="Rectangle 42"/>
          <p:cNvSpPr>
            <a:spLocks noChangeArrowheads="1"/>
          </p:cNvSpPr>
          <p:nvPr/>
        </p:nvSpPr>
        <p:spPr bwMode="auto">
          <a:xfrm>
            <a:off x="4423834" y="5753100"/>
            <a:ext cx="101309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>
                <a:solidFill>
                  <a:srgbClr val="FFFF00"/>
                </a:solidFill>
              </a:rPr>
              <a:t>cholesterol</a:t>
            </a:r>
            <a:endParaRPr lang="cs-CZ">
              <a:solidFill>
                <a:srgbClr val="FFFF00"/>
              </a:solidFill>
            </a:endParaRPr>
          </a:p>
        </p:txBody>
      </p:sp>
      <p:sp>
        <p:nvSpPr>
          <p:cNvPr id="30763" name="Rectangle 43"/>
          <p:cNvSpPr>
            <a:spLocks noChangeArrowheads="1"/>
          </p:cNvSpPr>
          <p:nvPr/>
        </p:nvSpPr>
        <p:spPr bwMode="auto">
          <a:xfrm>
            <a:off x="6163733" y="5448300"/>
            <a:ext cx="47448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>
                <a:solidFill>
                  <a:srgbClr val="FFFF00"/>
                </a:solidFill>
              </a:rPr>
              <a:t>HDL</a:t>
            </a:r>
            <a:endParaRPr lang="cs-CZ">
              <a:solidFill>
                <a:srgbClr val="FFFF00"/>
              </a:solidFill>
            </a:endParaRPr>
          </a:p>
        </p:txBody>
      </p:sp>
      <p:sp>
        <p:nvSpPr>
          <p:cNvPr id="30764" name="Rectangle 44"/>
          <p:cNvSpPr>
            <a:spLocks noChangeArrowheads="1"/>
          </p:cNvSpPr>
          <p:nvPr/>
        </p:nvSpPr>
        <p:spPr bwMode="auto">
          <a:xfrm>
            <a:off x="5796845" y="5753100"/>
            <a:ext cx="101309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>
                <a:solidFill>
                  <a:srgbClr val="FFFF00"/>
                </a:solidFill>
              </a:rPr>
              <a:t>cholesterol</a:t>
            </a:r>
            <a:endParaRPr lang="cs-CZ">
              <a:solidFill>
                <a:srgbClr val="FFFF00"/>
              </a:solidFill>
            </a:endParaRPr>
          </a:p>
        </p:txBody>
      </p:sp>
      <p:sp>
        <p:nvSpPr>
          <p:cNvPr id="30765" name="Rectangle 45"/>
          <p:cNvSpPr>
            <a:spLocks noChangeArrowheads="1"/>
          </p:cNvSpPr>
          <p:nvPr/>
        </p:nvSpPr>
        <p:spPr bwMode="auto">
          <a:xfrm>
            <a:off x="7267222" y="3314700"/>
            <a:ext cx="135467" cy="1524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0766" name="Rectangle 46"/>
          <p:cNvSpPr>
            <a:spLocks noChangeArrowheads="1"/>
          </p:cNvSpPr>
          <p:nvPr/>
        </p:nvSpPr>
        <p:spPr bwMode="auto">
          <a:xfrm>
            <a:off x="7501467" y="3238500"/>
            <a:ext cx="79508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 b="1">
                <a:solidFill>
                  <a:srgbClr val="FFFF00"/>
                </a:solidFill>
              </a:rPr>
              <a:t>baseline</a:t>
            </a:r>
            <a:endParaRPr lang="cs-CZ" b="1">
              <a:solidFill>
                <a:srgbClr val="FFFF00"/>
              </a:solidFill>
            </a:endParaRPr>
          </a:p>
        </p:txBody>
      </p:sp>
      <p:sp>
        <p:nvSpPr>
          <p:cNvPr id="30767" name="Rectangle 47"/>
          <p:cNvSpPr>
            <a:spLocks noChangeArrowheads="1"/>
          </p:cNvSpPr>
          <p:nvPr/>
        </p:nvSpPr>
        <p:spPr bwMode="auto">
          <a:xfrm>
            <a:off x="7267222" y="3657600"/>
            <a:ext cx="135467" cy="152400"/>
          </a:xfrm>
          <a:prstGeom prst="rect">
            <a:avLst/>
          </a:prstGeom>
          <a:solidFill>
            <a:srgbClr val="9933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0768" name="Rectangle 48"/>
          <p:cNvSpPr>
            <a:spLocks noChangeArrowheads="1"/>
          </p:cNvSpPr>
          <p:nvPr/>
        </p:nvSpPr>
        <p:spPr bwMode="auto">
          <a:xfrm>
            <a:off x="7511345" y="3581400"/>
            <a:ext cx="85504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 b="1">
                <a:solidFill>
                  <a:srgbClr val="FFFF00"/>
                </a:solidFill>
              </a:rPr>
              <a:t>after int.</a:t>
            </a:r>
            <a:endParaRPr lang="cs-CZ" b="1">
              <a:solidFill>
                <a:srgbClr val="FFFF00"/>
              </a:solidFill>
            </a:endParaRPr>
          </a:p>
        </p:txBody>
      </p:sp>
      <p:sp>
        <p:nvSpPr>
          <p:cNvPr id="30769" name="Text Box 49"/>
          <p:cNvSpPr txBox="1">
            <a:spLocks noChangeArrowheads="1"/>
          </p:cNvSpPr>
          <p:nvPr/>
        </p:nvSpPr>
        <p:spPr bwMode="auto">
          <a:xfrm>
            <a:off x="732368" y="1506538"/>
            <a:ext cx="1131711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1800" b="1" dirty="0">
                <a:solidFill>
                  <a:srgbClr val="FFFF00"/>
                </a:solidFill>
              </a:rPr>
              <a:t>[</a:t>
            </a:r>
            <a:r>
              <a:rPr lang="cs-CZ" sz="1800" b="1" dirty="0" err="1">
                <a:solidFill>
                  <a:srgbClr val="FFFF00"/>
                </a:solidFill>
              </a:rPr>
              <a:t>mmol</a:t>
            </a:r>
            <a:r>
              <a:rPr lang="cs-CZ" sz="1800" b="1" dirty="0">
                <a:solidFill>
                  <a:srgbClr val="FFFF00"/>
                </a:solidFill>
              </a:rPr>
              <a:t>/l]</a:t>
            </a:r>
          </a:p>
        </p:txBody>
      </p:sp>
      <p:sp>
        <p:nvSpPr>
          <p:cNvPr id="30770" name="Text Box 50"/>
          <p:cNvSpPr txBox="1">
            <a:spLocks noChangeArrowheads="1"/>
          </p:cNvSpPr>
          <p:nvPr/>
        </p:nvSpPr>
        <p:spPr bwMode="auto">
          <a:xfrm>
            <a:off x="1449212" y="411164"/>
            <a:ext cx="709360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eaLnBrk="1" hangingPunct="1"/>
            <a:r>
              <a:rPr lang="cs-CZ" sz="3200" b="1">
                <a:solidFill>
                  <a:srgbClr val="FFFF00"/>
                </a:solidFill>
              </a:rPr>
              <a:t>Changes in lipoprotein parameters</a:t>
            </a:r>
          </a:p>
        </p:txBody>
      </p:sp>
      <p:pic>
        <p:nvPicPr>
          <p:cNvPr id="30771" name="Picture 51" descr="nové ike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0755" y="5891599"/>
            <a:ext cx="999067" cy="79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7741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1660878" y="2146300"/>
            <a:ext cx="4978400" cy="345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1747" name="Line 3"/>
          <p:cNvSpPr>
            <a:spLocks noChangeShapeType="1"/>
          </p:cNvSpPr>
          <p:nvPr/>
        </p:nvSpPr>
        <p:spPr bwMode="auto">
          <a:xfrm>
            <a:off x="1660878" y="2146300"/>
            <a:ext cx="4978400" cy="15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1748" name="Rectangle 4"/>
          <p:cNvSpPr>
            <a:spLocks noChangeArrowheads="1"/>
          </p:cNvSpPr>
          <p:nvPr/>
        </p:nvSpPr>
        <p:spPr bwMode="auto">
          <a:xfrm>
            <a:off x="1660878" y="2146300"/>
            <a:ext cx="4978400" cy="3455988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1749" name="Rectangle 5"/>
          <p:cNvSpPr>
            <a:spLocks noChangeArrowheads="1"/>
          </p:cNvSpPr>
          <p:nvPr/>
        </p:nvSpPr>
        <p:spPr bwMode="auto">
          <a:xfrm>
            <a:off x="1866901" y="4071938"/>
            <a:ext cx="420511" cy="153035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1750" name="Rectangle 6"/>
          <p:cNvSpPr>
            <a:spLocks noChangeArrowheads="1"/>
          </p:cNvSpPr>
          <p:nvPr/>
        </p:nvSpPr>
        <p:spPr bwMode="auto">
          <a:xfrm>
            <a:off x="3111501" y="4071938"/>
            <a:ext cx="420511" cy="153035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1751" name="Rectangle 7"/>
          <p:cNvSpPr>
            <a:spLocks noChangeArrowheads="1"/>
          </p:cNvSpPr>
          <p:nvPr/>
        </p:nvSpPr>
        <p:spPr bwMode="auto">
          <a:xfrm>
            <a:off x="4356101" y="4071938"/>
            <a:ext cx="420511" cy="153035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1752" name="Rectangle 8"/>
          <p:cNvSpPr>
            <a:spLocks noChangeArrowheads="1"/>
          </p:cNvSpPr>
          <p:nvPr/>
        </p:nvSpPr>
        <p:spPr bwMode="auto">
          <a:xfrm>
            <a:off x="5600700" y="4071938"/>
            <a:ext cx="421922" cy="153035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1753" name="Rectangle 9"/>
          <p:cNvSpPr>
            <a:spLocks noChangeArrowheads="1"/>
          </p:cNvSpPr>
          <p:nvPr/>
        </p:nvSpPr>
        <p:spPr bwMode="auto">
          <a:xfrm>
            <a:off x="2287412" y="3949700"/>
            <a:ext cx="412044" cy="1652588"/>
          </a:xfrm>
          <a:prstGeom prst="rect">
            <a:avLst/>
          </a:prstGeom>
          <a:solidFill>
            <a:srgbClr val="9933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1754" name="Rectangle 10"/>
          <p:cNvSpPr>
            <a:spLocks noChangeArrowheads="1"/>
          </p:cNvSpPr>
          <p:nvPr/>
        </p:nvSpPr>
        <p:spPr bwMode="auto">
          <a:xfrm>
            <a:off x="3532012" y="4333876"/>
            <a:ext cx="412044" cy="1268413"/>
          </a:xfrm>
          <a:prstGeom prst="rect">
            <a:avLst/>
          </a:prstGeom>
          <a:solidFill>
            <a:srgbClr val="9933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1755" name="Rectangle 11"/>
          <p:cNvSpPr>
            <a:spLocks noChangeArrowheads="1"/>
          </p:cNvSpPr>
          <p:nvPr/>
        </p:nvSpPr>
        <p:spPr bwMode="auto">
          <a:xfrm>
            <a:off x="4776612" y="5491164"/>
            <a:ext cx="412044" cy="111125"/>
          </a:xfrm>
          <a:prstGeom prst="rect">
            <a:avLst/>
          </a:prstGeom>
          <a:solidFill>
            <a:srgbClr val="9933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1756" name="Rectangle 12"/>
          <p:cNvSpPr>
            <a:spLocks noChangeArrowheads="1"/>
          </p:cNvSpPr>
          <p:nvPr/>
        </p:nvSpPr>
        <p:spPr bwMode="auto">
          <a:xfrm>
            <a:off x="6022623" y="2570164"/>
            <a:ext cx="410634" cy="3032125"/>
          </a:xfrm>
          <a:prstGeom prst="rect">
            <a:avLst/>
          </a:prstGeom>
          <a:solidFill>
            <a:srgbClr val="9933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1757" name="Line 13"/>
          <p:cNvSpPr>
            <a:spLocks noChangeShapeType="1"/>
          </p:cNvSpPr>
          <p:nvPr/>
        </p:nvSpPr>
        <p:spPr bwMode="auto">
          <a:xfrm>
            <a:off x="1660879" y="2146300"/>
            <a:ext cx="1411" cy="34559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1758" name="Line 14"/>
          <p:cNvSpPr>
            <a:spLocks noChangeShapeType="1"/>
          </p:cNvSpPr>
          <p:nvPr/>
        </p:nvSpPr>
        <p:spPr bwMode="auto">
          <a:xfrm>
            <a:off x="1588912" y="5602289"/>
            <a:ext cx="71967" cy="1587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1759" name="Line 15"/>
          <p:cNvSpPr>
            <a:spLocks noChangeShapeType="1"/>
          </p:cNvSpPr>
          <p:nvPr/>
        </p:nvSpPr>
        <p:spPr bwMode="auto">
          <a:xfrm>
            <a:off x="1588912" y="5219700"/>
            <a:ext cx="71967" cy="15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1760" name="Line 16"/>
          <p:cNvSpPr>
            <a:spLocks noChangeShapeType="1"/>
          </p:cNvSpPr>
          <p:nvPr/>
        </p:nvSpPr>
        <p:spPr bwMode="auto">
          <a:xfrm>
            <a:off x="1588912" y="4837114"/>
            <a:ext cx="71967" cy="1587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1761" name="Line 17"/>
          <p:cNvSpPr>
            <a:spLocks noChangeShapeType="1"/>
          </p:cNvSpPr>
          <p:nvPr/>
        </p:nvSpPr>
        <p:spPr bwMode="auto">
          <a:xfrm>
            <a:off x="1588912" y="4454525"/>
            <a:ext cx="71967" cy="15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1762" name="Line 18"/>
          <p:cNvSpPr>
            <a:spLocks noChangeShapeType="1"/>
          </p:cNvSpPr>
          <p:nvPr/>
        </p:nvSpPr>
        <p:spPr bwMode="auto">
          <a:xfrm>
            <a:off x="1588912" y="4071939"/>
            <a:ext cx="71967" cy="1587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1763" name="Line 19"/>
          <p:cNvSpPr>
            <a:spLocks noChangeShapeType="1"/>
          </p:cNvSpPr>
          <p:nvPr/>
        </p:nvSpPr>
        <p:spPr bwMode="auto">
          <a:xfrm>
            <a:off x="1588912" y="3678239"/>
            <a:ext cx="71967" cy="1587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1764" name="Line 20"/>
          <p:cNvSpPr>
            <a:spLocks noChangeShapeType="1"/>
          </p:cNvSpPr>
          <p:nvPr/>
        </p:nvSpPr>
        <p:spPr bwMode="auto">
          <a:xfrm>
            <a:off x="1588912" y="3295650"/>
            <a:ext cx="71967" cy="15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1765" name="Line 21"/>
          <p:cNvSpPr>
            <a:spLocks noChangeShapeType="1"/>
          </p:cNvSpPr>
          <p:nvPr/>
        </p:nvSpPr>
        <p:spPr bwMode="auto">
          <a:xfrm>
            <a:off x="1588912" y="2913064"/>
            <a:ext cx="71967" cy="1587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1766" name="Line 22"/>
          <p:cNvSpPr>
            <a:spLocks noChangeShapeType="1"/>
          </p:cNvSpPr>
          <p:nvPr/>
        </p:nvSpPr>
        <p:spPr bwMode="auto">
          <a:xfrm>
            <a:off x="1588912" y="2530475"/>
            <a:ext cx="71967" cy="15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1767" name="Line 23"/>
          <p:cNvSpPr>
            <a:spLocks noChangeShapeType="1"/>
          </p:cNvSpPr>
          <p:nvPr/>
        </p:nvSpPr>
        <p:spPr bwMode="auto">
          <a:xfrm>
            <a:off x="1588912" y="2146300"/>
            <a:ext cx="71967" cy="15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1768" name="Line 24"/>
          <p:cNvSpPr>
            <a:spLocks noChangeShapeType="1"/>
          </p:cNvSpPr>
          <p:nvPr/>
        </p:nvSpPr>
        <p:spPr bwMode="auto">
          <a:xfrm>
            <a:off x="1660878" y="5602289"/>
            <a:ext cx="4978400" cy="1587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1769" name="Line 25"/>
          <p:cNvSpPr>
            <a:spLocks noChangeShapeType="1"/>
          </p:cNvSpPr>
          <p:nvPr/>
        </p:nvSpPr>
        <p:spPr bwMode="auto">
          <a:xfrm flipV="1">
            <a:off x="1660879" y="5602288"/>
            <a:ext cx="1411" cy="80962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1770" name="Line 26"/>
          <p:cNvSpPr>
            <a:spLocks noChangeShapeType="1"/>
          </p:cNvSpPr>
          <p:nvPr/>
        </p:nvSpPr>
        <p:spPr bwMode="auto">
          <a:xfrm flipV="1">
            <a:off x="2905479" y="5602288"/>
            <a:ext cx="1411" cy="80962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1771" name="Line 27"/>
          <p:cNvSpPr>
            <a:spLocks noChangeShapeType="1"/>
          </p:cNvSpPr>
          <p:nvPr/>
        </p:nvSpPr>
        <p:spPr bwMode="auto">
          <a:xfrm flipV="1">
            <a:off x="4150078" y="5602288"/>
            <a:ext cx="1411" cy="80962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1772" name="Line 28"/>
          <p:cNvSpPr>
            <a:spLocks noChangeShapeType="1"/>
          </p:cNvSpPr>
          <p:nvPr/>
        </p:nvSpPr>
        <p:spPr bwMode="auto">
          <a:xfrm flipV="1">
            <a:off x="5394679" y="5602288"/>
            <a:ext cx="1411" cy="80962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1773" name="Line 29"/>
          <p:cNvSpPr>
            <a:spLocks noChangeShapeType="1"/>
          </p:cNvSpPr>
          <p:nvPr/>
        </p:nvSpPr>
        <p:spPr bwMode="auto">
          <a:xfrm flipV="1">
            <a:off x="6639279" y="5602288"/>
            <a:ext cx="1411" cy="80962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1774" name="Rectangle 30"/>
          <p:cNvSpPr>
            <a:spLocks noChangeArrowheads="1"/>
          </p:cNvSpPr>
          <p:nvPr/>
        </p:nvSpPr>
        <p:spPr bwMode="auto">
          <a:xfrm>
            <a:off x="2462389" y="3638551"/>
            <a:ext cx="216406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900">
                <a:solidFill>
                  <a:srgbClr val="FFFFFF"/>
                </a:solidFill>
              </a:rPr>
              <a:t>ns</a:t>
            </a:r>
            <a:endParaRPr lang="cs-CZ"/>
          </a:p>
        </p:txBody>
      </p:sp>
      <p:sp>
        <p:nvSpPr>
          <p:cNvPr id="31775" name="Rectangle 31"/>
          <p:cNvSpPr>
            <a:spLocks noChangeArrowheads="1"/>
          </p:cNvSpPr>
          <p:nvPr/>
        </p:nvSpPr>
        <p:spPr bwMode="auto">
          <a:xfrm>
            <a:off x="3694289" y="4051300"/>
            <a:ext cx="121828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900">
                <a:solidFill>
                  <a:srgbClr val="FFFFFF"/>
                </a:solidFill>
              </a:rPr>
              <a:t>*</a:t>
            </a:r>
            <a:endParaRPr lang="cs-CZ"/>
          </a:p>
        </p:txBody>
      </p:sp>
      <p:sp>
        <p:nvSpPr>
          <p:cNvPr id="31776" name="Rectangle 32"/>
          <p:cNvSpPr>
            <a:spLocks noChangeArrowheads="1"/>
          </p:cNvSpPr>
          <p:nvPr/>
        </p:nvSpPr>
        <p:spPr bwMode="auto">
          <a:xfrm>
            <a:off x="4893734" y="5199063"/>
            <a:ext cx="243656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900">
                <a:solidFill>
                  <a:srgbClr val="FFFFFF"/>
                </a:solidFill>
              </a:rPr>
              <a:t>**</a:t>
            </a:r>
            <a:endParaRPr lang="cs-CZ"/>
          </a:p>
        </p:txBody>
      </p:sp>
      <p:sp>
        <p:nvSpPr>
          <p:cNvPr id="31777" name="Rectangle 33"/>
          <p:cNvSpPr>
            <a:spLocks noChangeArrowheads="1"/>
          </p:cNvSpPr>
          <p:nvPr/>
        </p:nvSpPr>
        <p:spPr bwMode="auto">
          <a:xfrm>
            <a:off x="6191956" y="2257425"/>
            <a:ext cx="121828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900">
                <a:solidFill>
                  <a:srgbClr val="FFFFFF"/>
                </a:solidFill>
              </a:rPr>
              <a:t>*</a:t>
            </a:r>
            <a:endParaRPr lang="cs-CZ"/>
          </a:p>
        </p:txBody>
      </p:sp>
      <p:sp>
        <p:nvSpPr>
          <p:cNvPr id="31778" name="Rectangle 34"/>
          <p:cNvSpPr>
            <a:spLocks noChangeArrowheads="1"/>
          </p:cNvSpPr>
          <p:nvPr/>
        </p:nvSpPr>
        <p:spPr bwMode="auto">
          <a:xfrm>
            <a:off x="1248834" y="5441950"/>
            <a:ext cx="243656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900">
                <a:solidFill>
                  <a:srgbClr val="FFFFFF"/>
                </a:solidFill>
              </a:rPr>
              <a:t>60</a:t>
            </a:r>
            <a:endParaRPr lang="cs-CZ"/>
          </a:p>
        </p:txBody>
      </p:sp>
      <p:sp>
        <p:nvSpPr>
          <p:cNvPr id="31779" name="Rectangle 35"/>
          <p:cNvSpPr>
            <a:spLocks noChangeArrowheads="1"/>
          </p:cNvSpPr>
          <p:nvPr/>
        </p:nvSpPr>
        <p:spPr bwMode="auto">
          <a:xfrm>
            <a:off x="1248834" y="5057775"/>
            <a:ext cx="243656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900">
                <a:solidFill>
                  <a:srgbClr val="FFFFFF"/>
                </a:solidFill>
              </a:rPr>
              <a:t>70</a:t>
            </a:r>
            <a:endParaRPr lang="cs-CZ"/>
          </a:p>
        </p:txBody>
      </p:sp>
      <p:sp>
        <p:nvSpPr>
          <p:cNvPr id="31780" name="Rectangle 36"/>
          <p:cNvSpPr>
            <a:spLocks noChangeArrowheads="1"/>
          </p:cNvSpPr>
          <p:nvPr/>
        </p:nvSpPr>
        <p:spPr bwMode="auto">
          <a:xfrm>
            <a:off x="1248834" y="4675188"/>
            <a:ext cx="243656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900">
                <a:solidFill>
                  <a:srgbClr val="FFFFFF"/>
                </a:solidFill>
              </a:rPr>
              <a:t>80</a:t>
            </a:r>
            <a:endParaRPr lang="cs-CZ"/>
          </a:p>
        </p:txBody>
      </p:sp>
      <p:sp>
        <p:nvSpPr>
          <p:cNvPr id="31781" name="Rectangle 37"/>
          <p:cNvSpPr>
            <a:spLocks noChangeArrowheads="1"/>
          </p:cNvSpPr>
          <p:nvPr/>
        </p:nvSpPr>
        <p:spPr bwMode="auto">
          <a:xfrm>
            <a:off x="1248834" y="4292600"/>
            <a:ext cx="243656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900">
                <a:solidFill>
                  <a:srgbClr val="FFFFFF"/>
                </a:solidFill>
              </a:rPr>
              <a:t>90</a:t>
            </a:r>
            <a:endParaRPr lang="cs-CZ"/>
          </a:p>
        </p:txBody>
      </p:sp>
      <p:sp>
        <p:nvSpPr>
          <p:cNvPr id="31782" name="Rectangle 38"/>
          <p:cNvSpPr>
            <a:spLocks noChangeArrowheads="1"/>
          </p:cNvSpPr>
          <p:nvPr/>
        </p:nvSpPr>
        <p:spPr bwMode="auto">
          <a:xfrm>
            <a:off x="1133123" y="3910013"/>
            <a:ext cx="365485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900">
                <a:solidFill>
                  <a:srgbClr val="FFFFFF"/>
                </a:solidFill>
              </a:rPr>
              <a:t>100</a:t>
            </a:r>
            <a:endParaRPr lang="cs-CZ"/>
          </a:p>
        </p:txBody>
      </p:sp>
      <p:sp>
        <p:nvSpPr>
          <p:cNvPr id="31783" name="Rectangle 39"/>
          <p:cNvSpPr>
            <a:spLocks noChangeArrowheads="1"/>
          </p:cNvSpPr>
          <p:nvPr/>
        </p:nvSpPr>
        <p:spPr bwMode="auto">
          <a:xfrm>
            <a:off x="1133123" y="3516313"/>
            <a:ext cx="356444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900">
                <a:solidFill>
                  <a:srgbClr val="FFFFFF"/>
                </a:solidFill>
              </a:rPr>
              <a:t>110</a:t>
            </a:r>
            <a:endParaRPr lang="cs-CZ"/>
          </a:p>
        </p:txBody>
      </p:sp>
      <p:sp>
        <p:nvSpPr>
          <p:cNvPr id="31784" name="Rectangle 40"/>
          <p:cNvSpPr>
            <a:spLocks noChangeArrowheads="1"/>
          </p:cNvSpPr>
          <p:nvPr/>
        </p:nvSpPr>
        <p:spPr bwMode="auto">
          <a:xfrm>
            <a:off x="1133123" y="3133725"/>
            <a:ext cx="365485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900">
                <a:solidFill>
                  <a:srgbClr val="FFFFFF"/>
                </a:solidFill>
              </a:rPr>
              <a:t>120</a:t>
            </a:r>
            <a:endParaRPr lang="cs-CZ"/>
          </a:p>
        </p:txBody>
      </p:sp>
      <p:sp>
        <p:nvSpPr>
          <p:cNvPr id="31785" name="Rectangle 41"/>
          <p:cNvSpPr>
            <a:spLocks noChangeArrowheads="1"/>
          </p:cNvSpPr>
          <p:nvPr/>
        </p:nvSpPr>
        <p:spPr bwMode="auto">
          <a:xfrm>
            <a:off x="1133123" y="2751138"/>
            <a:ext cx="365485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900">
                <a:solidFill>
                  <a:srgbClr val="FFFFFF"/>
                </a:solidFill>
              </a:rPr>
              <a:t>130</a:t>
            </a:r>
            <a:endParaRPr lang="cs-CZ"/>
          </a:p>
        </p:txBody>
      </p:sp>
      <p:sp>
        <p:nvSpPr>
          <p:cNvPr id="31786" name="Rectangle 42"/>
          <p:cNvSpPr>
            <a:spLocks noChangeArrowheads="1"/>
          </p:cNvSpPr>
          <p:nvPr/>
        </p:nvSpPr>
        <p:spPr bwMode="auto">
          <a:xfrm>
            <a:off x="1133123" y="2368550"/>
            <a:ext cx="365485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900">
                <a:solidFill>
                  <a:srgbClr val="FFFFFF"/>
                </a:solidFill>
              </a:rPr>
              <a:t>140</a:t>
            </a:r>
            <a:endParaRPr lang="cs-CZ"/>
          </a:p>
        </p:txBody>
      </p:sp>
      <p:sp>
        <p:nvSpPr>
          <p:cNvPr id="31787" name="Rectangle 43"/>
          <p:cNvSpPr>
            <a:spLocks noChangeArrowheads="1"/>
          </p:cNvSpPr>
          <p:nvPr/>
        </p:nvSpPr>
        <p:spPr bwMode="auto">
          <a:xfrm>
            <a:off x="1133123" y="1985963"/>
            <a:ext cx="365485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900">
                <a:solidFill>
                  <a:srgbClr val="FFFFFF"/>
                </a:solidFill>
              </a:rPr>
              <a:t>150</a:t>
            </a:r>
            <a:endParaRPr lang="cs-CZ"/>
          </a:p>
        </p:txBody>
      </p:sp>
      <p:sp>
        <p:nvSpPr>
          <p:cNvPr id="31788" name="Rectangle 44"/>
          <p:cNvSpPr>
            <a:spLocks noChangeArrowheads="1"/>
          </p:cNvSpPr>
          <p:nvPr/>
        </p:nvSpPr>
        <p:spPr bwMode="auto">
          <a:xfrm>
            <a:off x="1807634" y="5824539"/>
            <a:ext cx="944169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900">
                <a:solidFill>
                  <a:srgbClr val="FFFF00"/>
                </a:solidFill>
              </a:rPr>
              <a:t>Glycemia</a:t>
            </a:r>
            <a:endParaRPr lang="cs-CZ">
              <a:solidFill>
                <a:srgbClr val="FFFF00"/>
              </a:solidFill>
            </a:endParaRPr>
          </a:p>
        </p:txBody>
      </p:sp>
      <p:sp>
        <p:nvSpPr>
          <p:cNvPr id="31789" name="Rectangle 45"/>
          <p:cNvSpPr>
            <a:spLocks noChangeArrowheads="1"/>
          </p:cNvSpPr>
          <p:nvPr/>
        </p:nvSpPr>
        <p:spPr bwMode="auto">
          <a:xfrm>
            <a:off x="3263901" y="5824539"/>
            <a:ext cx="676467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900">
                <a:solidFill>
                  <a:srgbClr val="FFFF00"/>
                </a:solidFill>
              </a:rPr>
              <a:t>Insulin</a:t>
            </a:r>
            <a:endParaRPr lang="cs-CZ">
              <a:solidFill>
                <a:srgbClr val="FFFF00"/>
              </a:solidFill>
            </a:endParaRPr>
          </a:p>
        </p:txBody>
      </p:sp>
      <p:sp>
        <p:nvSpPr>
          <p:cNvPr id="31790" name="Rectangle 46"/>
          <p:cNvSpPr>
            <a:spLocks noChangeArrowheads="1"/>
          </p:cNvSpPr>
          <p:nvPr/>
        </p:nvSpPr>
        <p:spPr bwMode="auto">
          <a:xfrm>
            <a:off x="4505678" y="5824539"/>
            <a:ext cx="634789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900">
                <a:solidFill>
                  <a:srgbClr val="FFFF00"/>
                </a:solidFill>
              </a:rPr>
              <a:t>Leptin</a:t>
            </a:r>
            <a:endParaRPr lang="cs-CZ">
              <a:solidFill>
                <a:srgbClr val="FFFF00"/>
              </a:solidFill>
            </a:endParaRPr>
          </a:p>
        </p:txBody>
      </p:sp>
      <p:sp>
        <p:nvSpPr>
          <p:cNvPr id="31791" name="Rectangle 47"/>
          <p:cNvSpPr>
            <a:spLocks noChangeArrowheads="1"/>
          </p:cNvSpPr>
          <p:nvPr/>
        </p:nvSpPr>
        <p:spPr bwMode="auto">
          <a:xfrm>
            <a:off x="5544256" y="5824539"/>
            <a:ext cx="992259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900">
                <a:solidFill>
                  <a:srgbClr val="FFFF00"/>
                </a:solidFill>
              </a:rPr>
              <a:t>Leptin rec</a:t>
            </a:r>
            <a:endParaRPr lang="cs-CZ">
              <a:solidFill>
                <a:srgbClr val="FFFF00"/>
              </a:solidFill>
            </a:endParaRPr>
          </a:p>
        </p:txBody>
      </p:sp>
      <p:sp>
        <p:nvSpPr>
          <p:cNvPr id="31792" name="Rectangle 48"/>
          <p:cNvSpPr>
            <a:spLocks noChangeArrowheads="1"/>
          </p:cNvSpPr>
          <p:nvPr/>
        </p:nvSpPr>
        <p:spPr bwMode="auto">
          <a:xfrm>
            <a:off x="6917267" y="3627439"/>
            <a:ext cx="143933" cy="16192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1793" name="Rectangle 49"/>
          <p:cNvSpPr>
            <a:spLocks noChangeArrowheads="1"/>
          </p:cNvSpPr>
          <p:nvPr/>
        </p:nvSpPr>
        <p:spPr bwMode="auto">
          <a:xfrm>
            <a:off x="7167034" y="3557589"/>
            <a:ext cx="795089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900">
                <a:solidFill>
                  <a:srgbClr val="FFFF00"/>
                </a:solidFill>
              </a:rPr>
              <a:t>baseline</a:t>
            </a:r>
            <a:endParaRPr lang="cs-CZ">
              <a:solidFill>
                <a:srgbClr val="FFFF00"/>
              </a:solidFill>
            </a:endParaRPr>
          </a:p>
        </p:txBody>
      </p:sp>
      <p:sp>
        <p:nvSpPr>
          <p:cNvPr id="31794" name="Rectangle 50"/>
          <p:cNvSpPr>
            <a:spLocks noChangeArrowheads="1"/>
          </p:cNvSpPr>
          <p:nvPr/>
        </p:nvSpPr>
        <p:spPr bwMode="auto">
          <a:xfrm>
            <a:off x="6917267" y="3990975"/>
            <a:ext cx="143933" cy="160338"/>
          </a:xfrm>
          <a:prstGeom prst="rect">
            <a:avLst/>
          </a:prstGeom>
          <a:solidFill>
            <a:srgbClr val="9933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1795" name="Rectangle 51"/>
          <p:cNvSpPr>
            <a:spLocks noChangeArrowheads="1"/>
          </p:cNvSpPr>
          <p:nvPr/>
        </p:nvSpPr>
        <p:spPr bwMode="auto">
          <a:xfrm>
            <a:off x="7164211" y="3919538"/>
            <a:ext cx="823944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900">
                <a:solidFill>
                  <a:srgbClr val="FFFF00"/>
                </a:solidFill>
              </a:rPr>
              <a:t>after int</a:t>
            </a:r>
            <a:r>
              <a:rPr lang="cs-CZ" sz="1900">
                <a:solidFill>
                  <a:srgbClr val="FFFFFF"/>
                </a:solidFill>
              </a:rPr>
              <a:t>.</a:t>
            </a:r>
            <a:endParaRPr lang="cs-CZ"/>
          </a:p>
        </p:txBody>
      </p:sp>
      <p:sp>
        <p:nvSpPr>
          <p:cNvPr id="31796" name="Text Box 52"/>
          <p:cNvSpPr txBox="1">
            <a:spLocks noChangeArrowheads="1"/>
          </p:cNvSpPr>
          <p:nvPr/>
        </p:nvSpPr>
        <p:spPr bwMode="auto">
          <a:xfrm>
            <a:off x="1274234" y="1506538"/>
            <a:ext cx="732366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1800" b="1" dirty="0">
                <a:solidFill>
                  <a:srgbClr val="FFFF00"/>
                </a:solidFill>
              </a:rPr>
              <a:t>[%]</a:t>
            </a:r>
          </a:p>
        </p:txBody>
      </p:sp>
      <p:sp>
        <p:nvSpPr>
          <p:cNvPr id="31797" name="Text Box 53"/>
          <p:cNvSpPr txBox="1">
            <a:spLocks noChangeArrowheads="1"/>
          </p:cNvSpPr>
          <p:nvPr/>
        </p:nvSpPr>
        <p:spPr bwMode="auto">
          <a:xfrm>
            <a:off x="697089" y="411164"/>
            <a:ext cx="801373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eaLnBrk="1" hangingPunct="1"/>
            <a:r>
              <a:rPr lang="cs-CZ" sz="3200" b="1">
                <a:solidFill>
                  <a:srgbClr val="FFFF00"/>
                </a:solidFill>
              </a:rPr>
              <a:t>Changes in glycemia, insulin and leptin</a:t>
            </a:r>
          </a:p>
        </p:txBody>
      </p:sp>
      <p:pic>
        <p:nvPicPr>
          <p:cNvPr id="31798" name="Picture 54" descr="nové ike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0755" y="5955156"/>
            <a:ext cx="999067" cy="79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72823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1543756" y="2222500"/>
            <a:ext cx="5372100" cy="323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2771" name="Line 3"/>
          <p:cNvSpPr>
            <a:spLocks noChangeShapeType="1"/>
          </p:cNvSpPr>
          <p:nvPr/>
        </p:nvSpPr>
        <p:spPr bwMode="auto">
          <a:xfrm>
            <a:off x="1543756" y="2222500"/>
            <a:ext cx="5372100" cy="1588"/>
          </a:xfrm>
          <a:prstGeom prst="line">
            <a:avLst/>
          </a:prstGeom>
          <a:noFill/>
          <a:ln w="11113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2772" name="Rectangle 4"/>
          <p:cNvSpPr>
            <a:spLocks noChangeArrowheads="1"/>
          </p:cNvSpPr>
          <p:nvPr/>
        </p:nvSpPr>
        <p:spPr bwMode="auto">
          <a:xfrm>
            <a:off x="1543756" y="2222500"/>
            <a:ext cx="5372100" cy="3232150"/>
          </a:xfrm>
          <a:prstGeom prst="rect">
            <a:avLst/>
          </a:prstGeom>
          <a:noFill/>
          <a:ln w="11113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2773" name="Rectangle 5"/>
          <p:cNvSpPr>
            <a:spLocks noChangeArrowheads="1"/>
          </p:cNvSpPr>
          <p:nvPr/>
        </p:nvSpPr>
        <p:spPr bwMode="auto">
          <a:xfrm>
            <a:off x="1844323" y="2579688"/>
            <a:ext cx="599722" cy="2874962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2774" name="Rectangle 6"/>
          <p:cNvSpPr>
            <a:spLocks noChangeArrowheads="1"/>
          </p:cNvSpPr>
          <p:nvPr/>
        </p:nvSpPr>
        <p:spPr bwMode="auto">
          <a:xfrm>
            <a:off x="3635022" y="2579688"/>
            <a:ext cx="599723" cy="2874962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2775" name="Rectangle 7"/>
          <p:cNvSpPr>
            <a:spLocks noChangeArrowheads="1"/>
          </p:cNvSpPr>
          <p:nvPr/>
        </p:nvSpPr>
        <p:spPr bwMode="auto">
          <a:xfrm>
            <a:off x="5425723" y="2579688"/>
            <a:ext cx="599722" cy="2874962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2776" name="Rectangle 8"/>
          <p:cNvSpPr>
            <a:spLocks noChangeArrowheads="1"/>
          </p:cNvSpPr>
          <p:nvPr/>
        </p:nvSpPr>
        <p:spPr bwMode="auto">
          <a:xfrm>
            <a:off x="2444045" y="3082926"/>
            <a:ext cx="589844" cy="2371725"/>
          </a:xfrm>
          <a:prstGeom prst="rect">
            <a:avLst/>
          </a:prstGeom>
          <a:solidFill>
            <a:srgbClr val="9933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2777" name="Rectangle 9"/>
          <p:cNvSpPr>
            <a:spLocks noChangeArrowheads="1"/>
          </p:cNvSpPr>
          <p:nvPr/>
        </p:nvSpPr>
        <p:spPr bwMode="auto">
          <a:xfrm>
            <a:off x="4234746" y="2938464"/>
            <a:ext cx="589844" cy="2516187"/>
          </a:xfrm>
          <a:prstGeom prst="rect">
            <a:avLst/>
          </a:prstGeom>
          <a:solidFill>
            <a:srgbClr val="9933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2778" name="Rectangle 10"/>
          <p:cNvSpPr>
            <a:spLocks noChangeArrowheads="1"/>
          </p:cNvSpPr>
          <p:nvPr/>
        </p:nvSpPr>
        <p:spPr bwMode="auto">
          <a:xfrm>
            <a:off x="6025445" y="2725738"/>
            <a:ext cx="589844" cy="2728912"/>
          </a:xfrm>
          <a:prstGeom prst="rect">
            <a:avLst/>
          </a:prstGeom>
          <a:solidFill>
            <a:srgbClr val="9933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2779" name="Line 11"/>
          <p:cNvSpPr>
            <a:spLocks noChangeShapeType="1"/>
          </p:cNvSpPr>
          <p:nvPr/>
        </p:nvSpPr>
        <p:spPr bwMode="auto">
          <a:xfrm>
            <a:off x="1543755" y="2222500"/>
            <a:ext cx="1412" cy="3232150"/>
          </a:xfrm>
          <a:prstGeom prst="line">
            <a:avLst/>
          </a:prstGeom>
          <a:noFill/>
          <a:ln w="11113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2780" name="Line 12"/>
          <p:cNvSpPr>
            <a:spLocks noChangeShapeType="1"/>
          </p:cNvSpPr>
          <p:nvPr/>
        </p:nvSpPr>
        <p:spPr bwMode="auto">
          <a:xfrm>
            <a:off x="1466145" y="5454650"/>
            <a:ext cx="77611" cy="1588"/>
          </a:xfrm>
          <a:prstGeom prst="line">
            <a:avLst/>
          </a:prstGeom>
          <a:noFill/>
          <a:ln w="11113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2781" name="Line 13"/>
          <p:cNvSpPr>
            <a:spLocks noChangeShapeType="1"/>
          </p:cNvSpPr>
          <p:nvPr/>
        </p:nvSpPr>
        <p:spPr bwMode="auto">
          <a:xfrm>
            <a:off x="1466145" y="5097464"/>
            <a:ext cx="77611" cy="1587"/>
          </a:xfrm>
          <a:prstGeom prst="line">
            <a:avLst/>
          </a:prstGeom>
          <a:noFill/>
          <a:ln w="11113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2782" name="Line 14"/>
          <p:cNvSpPr>
            <a:spLocks noChangeShapeType="1"/>
          </p:cNvSpPr>
          <p:nvPr/>
        </p:nvSpPr>
        <p:spPr bwMode="auto">
          <a:xfrm>
            <a:off x="1466145" y="4738689"/>
            <a:ext cx="77611" cy="1587"/>
          </a:xfrm>
          <a:prstGeom prst="line">
            <a:avLst/>
          </a:prstGeom>
          <a:noFill/>
          <a:ln w="11113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2783" name="Line 15"/>
          <p:cNvSpPr>
            <a:spLocks noChangeShapeType="1"/>
          </p:cNvSpPr>
          <p:nvPr/>
        </p:nvSpPr>
        <p:spPr bwMode="auto">
          <a:xfrm>
            <a:off x="1466145" y="4379914"/>
            <a:ext cx="77611" cy="1587"/>
          </a:xfrm>
          <a:prstGeom prst="line">
            <a:avLst/>
          </a:prstGeom>
          <a:noFill/>
          <a:ln w="11113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2784" name="Line 16"/>
          <p:cNvSpPr>
            <a:spLocks noChangeShapeType="1"/>
          </p:cNvSpPr>
          <p:nvPr/>
        </p:nvSpPr>
        <p:spPr bwMode="auto">
          <a:xfrm>
            <a:off x="1466145" y="4022725"/>
            <a:ext cx="77611" cy="1588"/>
          </a:xfrm>
          <a:prstGeom prst="line">
            <a:avLst/>
          </a:prstGeom>
          <a:noFill/>
          <a:ln w="11113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2785" name="Line 17"/>
          <p:cNvSpPr>
            <a:spLocks noChangeShapeType="1"/>
          </p:cNvSpPr>
          <p:nvPr/>
        </p:nvSpPr>
        <p:spPr bwMode="auto">
          <a:xfrm>
            <a:off x="1466145" y="3654425"/>
            <a:ext cx="77611" cy="1588"/>
          </a:xfrm>
          <a:prstGeom prst="line">
            <a:avLst/>
          </a:prstGeom>
          <a:noFill/>
          <a:ln w="11113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2786" name="Line 18"/>
          <p:cNvSpPr>
            <a:spLocks noChangeShapeType="1"/>
          </p:cNvSpPr>
          <p:nvPr/>
        </p:nvSpPr>
        <p:spPr bwMode="auto">
          <a:xfrm>
            <a:off x="1466145" y="3295650"/>
            <a:ext cx="77611" cy="1588"/>
          </a:xfrm>
          <a:prstGeom prst="line">
            <a:avLst/>
          </a:prstGeom>
          <a:noFill/>
          <a:ln w="11113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2787" name="Line 19"/>
          <p:cNvSpPr>
            <a:spLocks noChangeShapeType="1"/>
          </p:cNvSpPr>
          <p:nvPr/>
        </p:nvSpPr>
        <p:spPr bwMode="auto">
          <a:xfrm>
            <a:off x="1466145" y="2938464"/>
            <a:ext cx="77611" cy="1587"/>
          </a:xfrm>
          <a:prstGeom prst="line">
            <a:avLst/>
          </a:prstGeom>
          <a:noFill/>
          <a:ln w="11113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2788" name="Line 20"/>
          <p:cNvSpPr>
            <a:spLocks noChangeShapeType="1"/>
          </p:cNvSpPr>
          <p:nvPr/>
        </p:nvSpPr>
        <p:spPr bwMode="auto">
          <a:xfrm>
            <a:off x="1466145" y="2579689"/>
            <a:ext cx="77611" cy="1587"/>
          </a:xfrm>
          <a:prstGeom prst="line">
            <a:avLst/>
          </a:prstGeom>
          <a:noFill/>
          <a:ln w="11113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2789" name="Line 21"/>
          <p:cNvSpPr>
            <a:spLocks noChangeShapeType="1"/>
          </p:cNvSpPr>
          <p:nvPr/>
        </p:nvSpPr>
        <p:spPr bwMode="auto">
          <a:xfrm>
            <a:off x="1466145" y="2222500"/>
            <a:ext cx="77611" cy="1588"/>
          </a:xfrm>
          <a:prstGeom prst="line">
            <a:avLst/>
          </a:prstGeom>
          <a:noFill/>
          <a:ln w="11113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2790" name="Line 22"/>
          <p:cNvSpPr>
            <a:spLocks noChangeShapeType="1"/>
          </p:cNvSpPr>
          <p:nvPr/>
        </p:nvSpPr>
        <p:spPr bwMode="auto">
          <a:xfrm>
            <a:off x="1543756" y="5454650"/>
            <a:ext cx="5372100" cy="1588"/>
          </a:xfrm>
          <a:prstGeom prst="line">
            <a:avLst/>
          </a:prstGeom>
          <a:noFill/>
          <a:ln w="11113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2791" name="Line 23"/>
          <p:cNvSpPr>
            <a:spLocks noChangeShapeType="1"/>
          </p:cNvSpPr>
          <p:nvPr/>
        </p:nvSpPr>
        <p:spPr bwMode="auto">
          <a:xfrm flipV="1">
            <a:off x="1543755" y="5454650"/>
            <a:ext cx="1412" cy="77788"/>
          </a:xfrm>
          <a:prstGeom prst="line">
            <a:avLst/>
          </a:prstGeom>
          <a:noFill/>
          <a:ln w="11113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2792" name="Line 24"/>
          <p:cNvSpPr>
            <a:spLocks noChangeShapeType="1"/>
          </p:cNvSpPr>
          <p:nvPr/>
        </p:nvSpPr>
        <p:spPr bwMode="auto">
          <a:xfrm flipV="1">
            <a:off x="3334456" y="5454650"/>
            <a:ext cx="1411" cy="77788"/>
          </a:xfrm>
          <a:prstGeom prst="line">
            <a:avLst/>
          </a:prstGeom>
          <a:noFill/>
          <a:ln w="11113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2793" name="Line 25"/>
          <p:cNvSpPr>
            <a:spLocks noChangeShapeType="1"/>
          </p:cNvSpPr>
          <p:nvPr/>
        </p:nvSpPr>
        <p:spPr bwMode="auto">
          <a:xfrm flipV="1">
            <a:off x="5125155" y="5454650"/>
            <a:ext cx="1412" cy="77788"/>
          </a:xfrm>
          <a:prstGeom prst="line">
            <a:avLst/>
          </a:prstGeom>
          <a:noFill/>
          <a:ln w="11113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2794" name="Line 26"/>
          <p:cNvSpPr>
            <a:spLocks noChangeShapeType="1"/>
          </p:cNvSpPr>
          <p:nvPr/>
        </p:nvSpPr>
        <p:spPr bwMode="auto">
          <a:xfrm flipV="1">
            <a:off x="6915856" y="5454650"/>
            <a:ext cx="1411" cy="77788"/>
          </a:xfrm>
          <a:prstGeom prst="line">
            <a:avLst/>
          </a:prstGeom>
          <a:noFill/>
          <a:ln w="11113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2795" name="Rectangle 27"/>
          <p:cNvSpPr>
            <a:spLocks noChangeArrowheads="1"/>
          </p:cNvSpPr>
          <p:nvPr/>
        </p:nvSpPr>
        <p:spPr bwMode="auto">
          <a:xfrm>
            <a:off x="6238523" y="2319339"/>
            <a:ext cx="2032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>
                <a:solidFill>
                  <a:srgbClr val="FFFFFF"/>
                </a:solidFill>
              </a:rPr>
              <a:t>ns</a:t>
            </a:r>
            <a:endParaRPr lang="cs-CZ"/>
          </a:p>
        </p:txBody>
      </p:sp>
      <p:sp>
        <p:nvSpPr>
          <p:cNvPr id="32796" name="Rectangle 28"/>
          <p:cNvSpPr>
            <a:spLocks noChangeArrowheads="1"/>
          </p:cNvSpPr>
          <p:nvPr/>
        </p:nvSpPr>
        <p:spPr bwMode="auto">
          <a:xfrm>
            <a:off x="4447822" y="2667000"/>
            <a:ext cx="34624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>
                <a:solidFill>
                  <a:srgbClr val="FFFFFF"/>
                </a:solidFill>
              </a:rPr>
              <a:t>***</a:t>
            </a:r>
            <a:endParaRPr lang="cs-CZ"/>
          </a:p>
        </p:txBody>
      </p:sp>
      <p:sp>
        <p:nvSpPr>
          <p:cNvPr id="32797" name="Rectangle 29"/>
          <p:cNvSpPr>
            <a:spLocks noChangeArrowheads="1"/>
          </p:cNvSpPr>
          <p:nvPr/>
        </p:nvSpPr>
        <p:spPr bwMode="auto">
          <a:xfrm>
            <a:off x="2599267" y="2716213"/>
            <a:ext cx="46166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>
                <a:solidFill>
                  <a:srgbClr val="FFFFFF"/>
                </a:solidFill>
              </a:rPr>
              <a:t>****</a:t>
            </a:r>
            <a:endParaRPr lang="cs-CZ"/>
          </a:p>
        </p:txBody>
      </p:sp>
      <p:sp>
        <p:nvSpPr>
          <p:cNvPr id="32798" name="Rectangle 30"/>
          <p:cNvSpPr>
            <a:spLocks noChangeArrowheads="1"/>
          </p:cNvSpPr>
          <p:nvPr/>
        </p:nvSpPr>
        <p:spPr bwMode="auto">
          <a:xfrm>
            <a:off x="1099256" y="5300663"/>
            <a:ext cx="23083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>
                <a:solidFill>
                  <a:srgbClr val="FFFFFF"/>
                </a:solidFill>
              </a:rPr>
              <a:t>60</a:t>
            </a:r>
            <a:endParaRPr lang="cs-CZ"/>
          </a:p>
        </p:txBody>
      </p:sp>
      <p:sp>
        <p:nvSpPr>
          <p:cNvPr id="32799" name="Rectangle 31"/>
          <p:cNvSpPr>
            <a:spLocks noChangeArrowheads="1"/>
          </p:cNvSpPr>
          <p:nvPr/>
        </p:nvSpPr>
        <p:spPr bwMode="auto">
          <a:xfrm>
            <a:off x="1099256" y="4941888"/>
            <a:ext cx="23083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>
                <a:solidFill>
                  <a:srgbClr val="FFFFFF"/>
                </a:solidFill>
              </a:rPr>
              <a:t>65</a:t>
            </a:r>
            <a:endParaRPr lang="cs-CZ"/>
          </a:p>
        </p:txBody>
      </p:sp>
      <p:sp>
        <p:nvSpPr>
          <p:cNvPr id="32800" name="Rectangle 32"/>
          <p:cNvSpPr>
            <a:spLocks noChangeArrowheads="1"/>
          </p:cNvSpPr>
          <p:nvPr/>
        </p:nvSpPr>
        <p:spPr bwMode="auto">
          <a:xfrm>
            <a:off x="1099256" y="4583113"/>
            <a:ext cx="23083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>
                <a:solidFill>
                  <a:srgbClr val="FFFFFF"/>
                </a:solidFill>
              </a:rPr>
              <a:t>70</a:t>
            </a:r>
            <a:endParaRPr lang="cs-CZ"/>
          </a:p>
        </p:txBody>
      </p:sp>
      <p:sp>
        <p:nvSpPr>
          <p:cNvPr id="32801" name="Rectangle 33"/>
          <p:cNvSpPr>
            <a:spLocks noChangeArrowheads="1"/>
          </p:cNvSpPr>
          <p:nvPr/>
        </p:nvSpPr>
        <p:spPr bwMode="auto">
          <a:xfrm>
            <a:off x="1099256" y="4225925"/>
            <a:ext cx="23083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>
                <a:solidFill>
                  <a:srgbClr val="FFFFFF"/>
                </a:solidFill>
              </a:rPr>
              <a:t>75</a:t>
            </a:r>
            <a:endParaRPr lang="cs-CZ"/>
          </a:p>
        </p:txBody>
      </p:sp>
      <p:sp>
        <p:nvSpPr>
          <p:cNvPr id="32802" name="Rectangle 34"/>
          <p:cNvSpPr>
            <a:spLocks noChangeArrowheads="1"/>
          </p:cNvSpPr>
          <p:nvPr/>
        </p:nvSpPr>
        <p:spPr bwMode="auto">
          <a:xfrm>
            <a:off x="1099256" y="3867150"/>
            <a:ext cx="23083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>
                <a:solidFill>
                  <a:srgbClr val="FFFFFF"/>
                </a:solidFill>
              </a:rPr>
              <a:t>80</a:t>
            </a:r>
            <a:endParaRPr lang="cs-CZ"/>
          </a:p>
        </p:txBody>
      </p:sp>
      <p:sp>
        <p:nvSpPr>
          <p:cNvPr id="32803" name="Rectangle 35"/>
          <p:cNvSpPr>
            <a:spLocks noChangeArrowheads="1"/>
          </p:cNvSpPr>
          <p:nvPr/>
        </p:nvSpPr>
        <p:spPr bwMode="auto">
          <a:xfrm>
            <a:off x="1099256" y="3498850"/>
            <a:ext cx="23083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>
                <a:solidFill>
                  <a:srgbClr val="FFFFFF"/>
                </a:solidFill>
              </a:rPr>
              <a:t>85</a:t>
            </a:r>
            <a:endParaRPr lang="cs-CZ"/>
          </a:p>
        </p:txBody>
      </p:sp>
      <p:sp>
        <p:nvSpPr>
          <p:cNvPr id="32804" name="Rectangle 36"/>
          <p:cNvSpPr>
            <a:spLocks noChangeArrowheads="1"/>
          </p:cNvSpPr>
          <p:nvPr/>
        </p:nvSpPr>
        <p:spPr bwMode="auto">
          <a:xfrm>
            <a:off x="1099256" y="3141663"/>
            <a:ext cx="23083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>
                <a:solidFill>
                  <a:srgbClr val="FFFFFF"/>
                </a:solidFill>
              </a:rPr>
              <a:t>90</a:t>
            </a:r>
            <a:endParaRPr lang="cs-CZ"/>
          </a:p>
        </p:txBody>
      </p:sp>
      <p:sp>
        <p:nvSpPr>
          <p:cNvPr id="32805" name="Rectangle 37"/>
          <p:cNvSpPr>
            <a:spLocks noChangeArrowheads="1"/>
          </p:cNvSpPr>
          <p:nvPr/>
        </p:nvSpPr>
        <p:spPr bwMode="auto">
          <a:xfrm>
            <a:off x="1099256" y="2782888"/>
            <a:ext cx="23083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>
                <a:solidFill>
                  <a:srgbClr val="FFFFFF"/>
                </a:solidFill>
              </a:rPr>
              <a:t>95</a:t>
            </a:r>
            <a:endParaRPr lang="cs-CZ"/>
          </a:p>
        </p:txBody>
      </p:sp>
      <p:sp>
        <p:nvSpPr>
          <p:cNvPr id="32806" name="Rectangle 38"/>
          <p:cNvSpPr>
            <a:spLocks noChangeArrowheads="1"/>
          </p:cNvSpPr>
          <p:nvPr/>
        </p:nvSpPr>
        <p:spPr bwMode="auto">
          <a:xfrm>
            <a:off x="972257" y="2425700"/>
            <a:ext cx="34624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>
                <a:solidFill>
                  <a:srgbClr val="FFFFFF"/>
                </a:solidFill>
              </a:rPr>
              <a:t>100</a:t>
            </a:r>
            <a:endParaRPr lang="cs-CZ"/>
          </a:p>
        </p:txBody>
      </p:sp>
      <p:sp>
        <p:nvSpPr>
          <p:cNvPr id="32807" name="Rectangle 39"/>
          <p:cNvSpPr>
            <a:spLocks noChangeArrowheads="1"/>
          </p:cNvSpPr>
          <p:nvPr/>
        </p:nvSpPr>
        <p:spPr bwMode="auto">
          <a:xfrm>
            <a:off x="972257" y="2066925"/>
            <a:ext cx="34624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>
                <a:solidFill>
                  <a:srgbClr val="FFFFFF"/>
                </a:solidFill>
              </a:rPr>
              <a:t>105</a:t>
            </a:r>
            <a:endParaRPr lang="cs-CZ"/>
          </a:p>
        </p:txBody>
      </p:sp>
      <p:sp>
        <p:nvSpPr>
          <p:cNvPr id="32808" name="Rectangle 40"/>
          <p:cNvSpPr>
            <a:spLocks noChangeArrowheads="1"/>
          </p:cNvSpPr>
          <p:nvPr/>
        </p:nvSpPr>
        <p:spPr bwMode="auto">
          <a:xfrm>
            <a:off x="1928989" y="5667375"/>
            <a:ext cx="107080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 b="1">
                <a:solidFill>
                  <a:srgbClr val="FFFF00"/>
                </a:solidFill>
              </a:rPr>
              <a:t>systolic BP</a:t>
            </a:r>
            <a:endParaRPr lang="cs-CZ" b="1">
              <a:solidFill>
                <a:srgbClr val="FFFF00"/>
              </a:solidFill>
            </a:endParaRPr>
          </a:p>
        </p:txBody>
      </p:sp>
      <p:sp>
        <p:nvSpPr>
          <p:cNvPr id="32809" name="Rectangle 41"/>
          <p:cNvSpPr>
            <a:spLocks noChangeArrowheads="1"/>
          </p:cNvSpPr>
          <p:nvPr/>
        </p:nvSpPr>
        <p:spPr bwMode="auto">
          <a:xfrm>
            <a:off x="3666067" y="5667375"/>
            <a:ext cx="117339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 b="1">
                <a:solidFill>
                  <a:srgbClr val="FFFF00"/>
                </a:solidFill>
              </a:rPr>
              <a:t>diastolic BP</a:t>
            </a:r>
            <a:endParaRPr lang="cs-CZ" b="1">
              <a:solidFill>
                <a:srgbClr val="FFFF00"/>
              </a:solidFill>
            </a:endParaRPr>
          </a:p>
        </p:txBody>
      </p:sp>
      <p:sp>
        <p:nvSpPr>
          <p:cNvPr id="32810" name="Rectangle 42"/>
          <p:cNvSpPr>
            <a:spLocks noChangeArrowheads="1"/>
          </p:cNvSpPr>
          <p:nvPr/>
        </p:nvSpPr>
        <p:spPr bwMode="auto">
          <a:xfrm>
            <a:off x="5738990" y="5667375"/>
            <a:ext cx="612422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 b="1">
                <a:solidFill>
                  <a:srgbClr val="FFFF00"/>
                </a:solidFill>
              </a:rPr>
              <a:t>pulses</a:t>
            </a:r>
            <a:endParaRPr lang="cs-CZ" b="1">
              <a:solidFill>
                <a:srgbClr val="FFFF00"/>
              </a:solidFill>
            </a:endParaRPr>
          </a:p>
        </p:txBody>
      </p:sp>
      <p:sp>
        <p:nvSpPr>
          <p:cNvPr id="32811" name="Rectangle 43"/>
          <p:cNvSpPr>
            <a:spLocks noChangeArrowheads="1"/>
          </p:cNvSpPr>
          <p:nvPr/>
        </p:nvSpPr>
        <p:spPr bwMode="auto">
          <a:xfrm>
            <a:off x="7254523" y="3498851"/>
            <a:ext cx="155222" cy="15557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2812" name="Rectangle 44"/>
          <p:cNvSpPr>
            <a:spLocks noChangeArrowheads="1"/>
          </p:cNvSpPr>
          <p:nvPr/>
        </p:nvSpPr>
        <p:spPr bwMode="auto">
          <a:xfrm>
            <a:off x="7542390" y="3422650"/>
            <a:ext cx="75661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>
                <a:solidFill>
                  <a:srgbClr val="FFFF00"/>
                </a:solidFill>
              </a:rPr>
              <a:t>baseline</a:t>
            </a:r>
            <a:endParaRPr lang="cs-CZ">
              <a:solidFill>
                <a:srgbClr val="FFFF00"/>
              </a:solidFill>
            </a:endParaRPr>
          </a:p>
        </p:txBody>
      </p:sp>
      <p:sp>
        <p:nvSpPr>
          <p:cNvPr id="32813" name="Rectangle 45"/>
          <p:cNvSpPr>
            <a:spLocks noChangeArrowheads="1"/>
          </p:cNvSpPr>
          <p:nvPr/>
        </p:nvSpPr>
        <p:spPr bwMode="auto">
          <a:xfrm>
            <a:off x="7254523" y="3848101"/>
            <a:ext cx="155222" cy="155575"/>
          </a:xfrm>
          <a:prstGeom prst="rect">
            <a:avLst/>
          </a:prstGeom>
          <a:solidFill>
            <a:srgbClr val="9933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2814" name="Rectangle 46"/>
          <p:cNvSpPr>
            <a:spLocks noChangeArrowheads="1"/>
          </p:cNvSpPr>
          <p:nvPr/>
        </p:nvSpPr>
        <p:spPr bwMode="auto">
          <a:xfrm>
            <a:off x="7545212" y="3771900"/>
            <a:ext cx="811388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cs-CZ" sz="1800">
                <a:solidFill>
                  <a:srgbClr val="FFFF00"/>
                </a:solidFill>
              </a:rPr>
              <a:t>after int.</a:t>
            </a:r>
            <a:endParaRPr lang="cs-CZ">
              <a:solidFill>
                <a:srgbClr val="FFFF00"/>
              </a:solidFill>
            </a:endParaRPr>
          </a:p>
        </p:txBody>
      </p:sp>
      <p:sp>
        <p:nvSpPr>
          <p:cNvPr id="32815" name="Text Box 47"/>
          <p:cNvSpPr txBox="1">
            <a:spLocks noChangeArrowheads="1"/>
          </p:cNvSpPr>
          <p:nvPr/>
        </p:nvSpPr>
        <p:spPr bwMode="auto">
          <a:xfrm>
            <a:off x="1099256" y="1684338"/>
            <a:ext cx="732366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1800" b="1">
                <a:solidFill>
                  <a:srgbClr val="FFFF00"/>
                </a:solidFill>
              </a:rPr>
              <a:t>[%]</a:t>
            </a:r>
          </a:p>
        </p:txBody>
      </p:sp>
      <p:sp>
        <p:nvSpPr>
          <p:cNvPr id="32816" name="Text Box 48"/>
          <p:cNvSpPr txBox="1">
            <a:spLocks noChangeArrowheads="1"/>
          </p:cNvSpPr>
          <p:nvPr/>
        </p:nvSpPr>
        <p:spPr bwMode="auto">
          <a:xfrm>
            <a:off x="990600" y="411164"/>
            <a:ext cx="777007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eaLnBrk="1" hangingPunct="1"/>
            <a:r>
              <a:rPr lang="cs-CZ" sz="3200" b="1">
                <a:solidFill>
                  <a:srgbClr val="FFFF00"/>
                </a:solidFill>
              </a:rPr>
              <a:t>Changes in blood pressure and pulses</a:t>
            </a:r>
          </a:p>
        </p:txBody>
      </p:sp>
      <p:pic>
        <p:nvPicPr>
          <p:cNvPr id="32817" name="Picture 49" descr="nové ike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7066" y="6035973"/>
            <a:ext cx="999067" cy="79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7993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fat1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42" t="14763" b="5905"/>
          <a:stretch>
            <a:fillRect/>
          </a:stretch>
        </p:blipFill>
        <p:spPr bwMode="auto">
          <a:xfrm>
            <a:off x="4701822" y="2155825"/>
            <a:ext cx="3489678" cy="2420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5" name="Picture 3" descr="fat1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94" t="14763" b="5905"/>
          <a:stretch>
            <a:fillRect/>
          </a:stretch>
        </p:blipFill>
        <p:spPr bwMode="auto">
          <a:xfrm>
            <a:off x="828323" y="2135188"/>
            <a:ext cx="3557411" cy="241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6" name="Picture 4" descr="nové ike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0755" y="139701"/>
            <a:ext cx="999067" cy="79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55197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2"/>
          <p:cNvSpPr>
            <a:spLocks noChangeArrowheads="1"/>
          </p:cNvSpPr>
          <p:nvPr/>
        </p:nvSpPr>
        <p:spPr bwMode="auto">
          <a:xfrm>
            <a:off x="2613378" y="4395788"/>
            <a:ext cx="1117600" cy="882650"/>
          </a:xfrm>
          <a:prstGeom prst="rect">
            <a:avLst/>
          </a:prstGeom>
          <a:solidFill>
            <a:srgbClr val="9933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00" name="Rectangle 3"/>
          <p:cNvSpPr>
            <a:spLocks noChangeArrowheads="1"/>
          </p:cNvSpPr>
          <p:nvPr/>
        </p:nvSpPr>
        <p:spPr bwMode="auto">
          <a:xfrm>
            <a:off x="5390445" y="4646614"/>
            <a:ext cx="1109133" cy="631825"/>
          </a:xfrm>
          <a:prstGeom prst="rect">
            <a:avLst/>
          </a:prstGeom>
          <a:solidFill>
            <a:srgbClr val="9933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graphicFrame>
        <p:nvGraphicFramePr>
          <p:cNvPr id="4098" name="Object 4"/>
          <p:cNvGraphicFramePr>
            <a:graphicFrameLocks/>
          </p:cNvGraphicFramePr>
          <p:nvPr/>
        </p:nvGraphicFramePr>
        <p:xfrm>
          <a:off x="794456" y="736601"/>
          <a:ext cx="8212667" cy="5756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name="Graf" r:id="rId3" imgW="9239701" imgH="5753341" progId="Excel.Chart.8">
                  <p:embed/>
                </p:oleObj>
              </mc:Choice>
              <mc:Fallback>
                <p:oleObj name="Graf" r:id="rId3" imgW="9239701" imgH="5753341" progId="Excel.Char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4456" y="736601"/>
                        <a:ext cx="8212667" cy="5756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01" name="Line 5"/>
          <p:cNvSpPr>
            <a:spLocks noChangeShapeType="1"/>
          </p:cNvSpPr>
          <p:nvPr/>
        </p:nvSpPr>
        <p:spPr bwMode="auto">
          <a:xfrm>
            <a:off x="3187701" y="3616325"/>
            <a:ext cx="1411" cy="1581150"/>
          </a:xfrm>
          <a:prstGeom prst="line">
            <a:avLst/>
          </a:prstGeom>
          <a:noFill/>
          <a:ln w="38100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02" name="Line 6"/>
          <p:cNvSpPr>
            <a:spLocks noChangeShapeType="1"/>
          </p:cNvSpPr>
          <p:nvPr/>
        </p:nvSpPr>
        <p:spPr bwMode="auto">
          <a:xfrm flipH="1">
            <a:off x="5949244" y="3994150"/>
            <a:ext cx="7056" cy="1327150"/>
          </a:xfrm>
          <a:prstGeom prst="line">
            <a:avLst/>
          </a:prstGeom>
          <a:noFill/>
          <a:ln w="38100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title"/>
          </p:nvPr>
        </p:nvSpPr>
        <p:spPr>
          <a:xfrm>
            <a:off x="685800" y="477838"/>
            <a:ext cx="7772400" cy="1143000"/>
          </a:xfrm>
        </p:spPr>
        <p:txBody>
          <a:bodyPr anchor="t"/>
          <a:lstStyle/>
          <a:p>
            <a:pPr eaLnBrk="1" hangingPunct="1"/>
            <a:r>
              <a:rPr lang="cs-CZ" sz="3200" b="1" smtClean="0">
                <a:solidFill>
                  <a:srgbClr val="FFFF00"/>
                </a:solidFill>
              </a:rPr>
              <a:t>C-reactive protein</a:t>
            </a:r>
          </a:p>
        </p:txBody>
      </p:sp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3966634" y="1408113"/>
            <a:ext cx="131478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l" eaLnBrk="1" hangingPunct="1"/>
            <a:r>
              <a:rPr lang="cs-CZ" sz="1800"/>
              <a:t>p &lt; 0,0002</a:t>
            </a:r>
          </a:p>
        </p:txBody>
      </p:sp>
      <p:sp>
        <p:nvSpPr>
          <p:cNvPr id="4105" name="Text Box 9"/>
          <p:cNvSpPr txBox="1">
            <a:spLocks noChangeArrowheads="1"/>
          </p:cNvSpPr>
          <p:nvPr/>
        </p:nvSpPr>
        <p:spPr bwMode="auto">
          <a:xfrm>
            <a:off x="2578101" y="5243513"/>
            <a:ext cx="139333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eaLnBrk="1" hangingPunct="1"/>
            <a:r>
              <a:rPr lang="cs-CZ" sz="1800"/>
              <a:t>4,31 </a:t>
            </a:r>
            <a:r>
              <a:rPr lang="en-US" sz="1800"/>
              <a:t>±</a:t>
            </a:r>
            <a:r>
              <a:rPr lang="cs-CZ" sz="1800"/>
              <a:t> 3,71</a:t>
            </a:r>
            <a:endParaRPr lang="en-US" sz="1800"/>
          </a:p>
        </p:txBody>
      </p:sp>
      <p:sp>
        <p:nvSpPr>
          <p:cNvPr id="4106" name="Line 10"/>
          <p:cNvSpPr>
            <a:spLocks noChangeShapeType="1"/>
          </p:cNvSpPr>
          <p:nvPr/>
        </p:nvSpPr>
        <p:spPr bwMode="auto">
          <a:xfrm flipV="1">
            <a:off x="3189111" y="4454525"/>
            <a:ext cx="395111" cy="6985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07" name="Line 11"/>
          <p:cNvSpPr>
            <a:spLocks noChangeShapeType="1"/>
          </p:cNvSpPr>
          <p:nvPr/>
        </p:nvSpPr>
        <p:spPr bwMode="auto">
          <a:xfrm flipV="1">
            <a:off x="3063523" y="3892551"/>
            <a:ext cx="333022" cy="22225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08" name="Text Box 12"/>
          <p:cNvSpPr txBox="1">
            <a:spLocks noChangeArrowheads="1"/>
          </p:cNvSpPr>
          <p:nvPr/>
        </p:nvSpPr>
        <p:spPr bwMode="auto">
          <a:xfrm>
            <a:off x="5355167" y="5230813"/>
            <a:ext cx="139333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 eaLnBrk="0" hangingPunct="0">
              <a:defRPr sz="4000"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eaLnBrk="1" hangingPunct="1"/>
            <a:r>
              <a:rPr lang="cs-CZ" sz="1800"/>
              <a:t>3,01 </a:t>
            </a:r>
            <a:r>
              <a:rPr lang="en-US" sz="1800"/>
              <a:t>±</a:t>
            </a:r>
            <a:r>
              <a:rPr lang="cs-CZ" sz="1800"/>
              <a:t> 3,12</a:t>
            </a:r>
            <a:endParaRPr lang="en-US" sz="1800"/>
          </a:p>
        </p:txBody>
      </p:sp>
      <p:sp>
        <p:nvSpPr>
          <p:cNvPr id="4109" name="Line 13"/>
          <p:cNvSpPr>
            <a:spLocks noChangeShapeType="1"/>
          </p:cNvSpPr>
          <p:nvPr/>
        </p:nvSpPr>
        <p:spPr bwMode="auto">
          <a:xfrm flipV="1">
            <a:off x="5928078" y="2600325"/>
            <a:ext cx="16933" cy="1935163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10" name="Line 14"/>
          <p:cNvSpPr>
            <a:spLocks noChangeShapeType="1"/>
          </p:cNvSpPr>
          <p:nvPr/>
        </p:nvSpPr>
        <p:spPr bwMode="auto">
          <a:xfrm>
            <a:off x="5992989" y="2581275"/>
            <a:ext cx="0" cy="1919288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pic>
        <p:nvPicPr>
          <p:cNvPr id="4111" name="Picture 15" descr="nové ikem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0755" y="139701"/>
            <a:ext cx="999067" cy="79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55942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lastní 1">
      <a:dk1>
        <a:sysClr val="windowText" lastClr="000000"/>
      </a:dk1>
      <a:lt1>
        <a:sysClr val="window" lastClr="FFFFFF"/>
      </a:lt1>
      <a:dk2>
        <a:srgbClr val="002060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Výchozí návrh">
      <a:majorFont>
        <a:latin typeface="Times New Roman"/>
        <a:ea typeface=""/>
        <a:cs typeface="Lucida Sans Unicode"/>
      </a:majorFont>
      <a:minorFont>
        <a:latin typeface="Times New Roman"/>
        <a:ea typeface=""/>
        <a:cs typeface="Lucida Sans Unicode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9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itchFamily="18" charset="0"/>
            <a:cs typeface="Lucida Sans Unicode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9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itchFamily="18" charset="0"/>
            <a:cs typeface="Lucida Sans Unicode" pitchFamily="34" charset="0"/>
          </a:defRPr>
        </a:defPPr>
      </a:lstStyle>
    </a:lnDef>
  </a:objectDefaults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1278</TotalTime>
  <Words>546</Words>
  <Application>Microsoft Office PowerPoint</Application>
  <PresentationFormat>Předvádění na obrazovce (4:3)</PresentationFormat>
  <Paragraphs>295</Paragraphs>
  <Slides>27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2</vt:i4>
      </vt:variant>
      <vt:variant>
        <vt:lpstr>Nadpisy snímků</vt:lpstr>
      </vt:variant>
      <vt:variant>
        <vt:i4>27</vt:i4>
      </vt:variant>
    </vt:vector>
  </HeadingPairs>
  <TitlesOfParts>
    <vt:vector size="30" baseType="lpstr">
      <vt:lpstr>Výchozí návrh</vt:lpstr>
      <vt:lpstr>Graf</vt:lpstr>
      <vt:lpstr>Graf aplikace Microsoft Excel</vt:lpstr>
      <vt:lpstr>METABOLISMUS TUKOVÉ TKÁNĚ</vt:lpstr>
      <vt:lpstr> TYPY TUKOVÉ TKÁNĚ</vt:lpstr>
      <vt:lpstr>FUNKCE TUKOVÉ TKÁNĚ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Průběh studie: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C-reactive protein</vt:lpstr>
    </vt:vector>
  </TitlesOfParts>
  <Company>IKEM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Tomáš Zýka</dc:creator>
  <cp:lastModifiedBy>Jitka Řehounková</cp:lastModifiedBy>
  <cp:revision>79</cp:revision>
  <cp:lastPrinted>2013-04-09T09:46:21Z</cp:lastPrinted>
  <dcterms:created xsi:type="dcterms:W3CDTF">2013-03-12T12:14:24Z</dcterms:created>
  <dcterms:modified xsi:type="dcterms:W3CDTF">2013-04-09T09:47:12Z</dcterms:modified>
</cp:coreProperties>
</file>