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23"/>
  </p:notesMasterIdLst>
  <p:sldIdLst>
    <p:sldId id="257" r:id="rId2"/>
    <p:sldId id="258" r:id="rId3"/>
    <p:sldId id="256" r:id="rId4"/>
    <p:sldId id="259" r:id="rId5"/>
    <p:sldId id="269" r:id="rId6"/>
    <p:sldId id="260" r:id="rId7"/>
    <p:sldId id="261" r:id="rId8"/>
    <p:sldId id="262" r:id="rId9"/>
    <p:sldId id="263" r:id="rId10"/>
    <p:sldId id="264" r:id="rId11"/>
    <p:sldId id="265" r:id="rId12"/>
    <p:sldId id="268" r:id="rId13"/>
    <p:sldId id="266" r:id="rId14"/>
    <p:sldId id="267"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6962" autoAdjust="0"/>
  </p:normalViewPr>
  <p:slideViewPr>
    <p:cSldViewPr>
      <p:cViewPr varScale="1">
        <p:scale>
          <a:sx n="106" d="100"/>
          <a:sy n="106" d="100"/>
        </p:scale>
        <p:origin x="-11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9F91B3-E5BF-4C06-9CA9-ED8E34FB7567}" type="datetimeFigureOut">
              <a:rPr lang="cs-CZ" smtClean="0"/>
              <a:pPr/>
              <a:t>13.5.2014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501833-5B3E-4A5A-9371-5635FAFAA080}" type="slidenum">
              <a:rPr lang="cs-CZ" smtClean="0"/>
              <a:pPr/>
              <a:t>‹#›</a:t>
            </a:fld>
            <a:endParaRPr lang="cs-CZ"/>
          </a:p>
        </p:txBody>
      </p:sp>
    </p:spTree>
    <p:extLst>
      <p:ext uri="{BB962C8B-B14F-4D97-AF65-F5344CB8AC3E}">
        <p14:creationId xmlns="" xmlns:p14="http://schemas.microsoft.com/office/powerpoint/2010/main" val="2731522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61501833-5B3E-4A5A-9371-5635FAFAA080}" type="slidenum">
              <a:rPr lang="cs-CZ" smtClean="0"/>
              <a:pPr/>
              <a:t>2</a:t>
            </a:fld>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1501833-5B3E-4A5A-9371-5635FAFAA080}" type="slidenum">
              <a:rPr lang="cs-CZ" smtClean="0"/>
              <a:pPr/>
              <a:t>3</a:t>
            </a:fld>
            <a:endParaRPr lang="cs-CZ"/>
          </a:p>
        </p:txBody>
      </p:sp>
    </p:spTree>
    <p:extLst>
      <p:ext uri="{BB962C8B-B14F-4D97-AF65-F5344CB8AC3E}">
        <p14:creationId xmlns="" xmlns:p14="http://schemas.microsoft.com/office/powerpoint/2010/main" val="5467635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1501833-5B3E-4A5A-9371-5635FAFAA080}" type="slidenum">
              <a:rPr lang="cs-CZ" smtClean="0"/>
              <a:pPr/>
              <a:t>7</a:t>
            </a:fld>
            <a:endParaRPr lang="cs-CZ"/>
          </a:p>
        </p:txBody>
      </p:sp>
    </p:spTree>
    <p:extLst>
      <p:ext uri="{BB962C8B-B14F-4D97-AF65-F5344CB8AC3E}">
        <p14:creationId xmlns="" xmlns:p14="http://schemas.microsoft.com/office/powerpoint/2010/main" val="456781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1501833-5B3E-4A5A-9371-5635FAFAA080}" type="slidenum">
              <a:rPr lang="cs-CZ" smtClean="0"/>
              <a:pPr/>
              <a:t>9</a:t>
            </a:fld>
            <a:endParaRPr lang="cs-CZ"/>
          </a:p>
        </p:txBody>
      </p:sp>
    </p:spTree>
    <p:extLst>
      <p:ext uri="{BB962C8B-B14F-4D97-AF65-F5344CB8AC3E}">
        <p14:creationId xmlns="" xmlns:p14="http://schemas.microsoft.com/office/powerpoint/2010/main" val="3142386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1501833-5B3E-4A5A-9371-5635FAFAA080}" type="slidenum">
              <a:rPr lang="cs-CZ" smtClean="0"/>
              <a:pPr/>
              <a:t>11</a:t>
            </a:fld>
            <a:endParaRPr lang="cs-CZ"/>
          </a:p>
        </p:txBody>
      </p:sp>
    </p:spTree>
    <p:extLst>
      <p:ext uri="{BB962C8B-B14F-4D97-AF65-F5344CB8AC3E}">
        <p14:creationId xmlns="" xmlns:p14="http://schemas.microsoft.com/office/powerpoint/2010/main" val="8032625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1501833-5B3E-4A5A-9371-5635FAFAA080}" type="slidenum">
              <a:rPr lang="cs-CZ" smtClean="0"/>
              <a:pPr/>
              <a:t>12</a:t>
            </a:fld>
            <a:endParaRPr lang="cs-CZ"/>
          </a:p>
        </p:txBody>
      </p:sp>
    </p:spTree>
    <p:extLst>
      <p:ext uri="{BB962C8B-B14F-4D97-AF65-F5344CB8AC3E}">
        <p14:creationId xmlns="" xmlns:p14="http://schemas.microsoft.com/office/powerpoint/2010/main" val="482246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Kliknutím lze upravit styl.</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95EC1D4A-A796-47C3-A63E-CE236FB377E2}" type="datetimeFigureOut">
              <a:rPr lang="cs-CZ" smtClean="0"/>
              <a:pPr/>
              <a:t>13.5.2014</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nice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nice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nice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á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á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á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AC57A5DF-1266-40EA-9282-1E66B9DE06C0}"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95EC1D4A-A796-47C3-A63E-CE236FB377E2}" type="datetimeFigureOut">
              <a:rPr lang="cs-CZ" smtClean="0"/>
              <a:pPr/>
              <a:t>13.5.2014</a:t>
            </a:fld>
            <a:endParaRPr lang="cs-CZ"/>
          </a:p>
        </p:txBody>
      </p:sp>
      <p:sp>
        <p:nvSpPr>
          <p:cNvPr id="9" name="Zástupný symbol pro číslo snímku 8"/>
          <p:cNvSpPr>
            <a:spLocks noGrp="1"/>
          </p:cNvSpPr>
          <p:nvPr>
            <p:ph type="sldNum" sz="quarter" idx="15"/>
          </p:nvPr>
        </p:nvSpPr>
        <p:spPr/>
        <p:txBody>
          <a:bodyPr rtlCol="0"/>
          <a:lstStyle/>
          <a:p>
            <a:fld id="{AC57A5DF-1266-40EA-9282-1E66B9DE06C0}" type="slidenum">
              <a:rPr lang="cs-CZ" smtClean="0"/>
              <a:pPr/>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95EC1D4A-A796-47C3-A63E-CE236FB377E2}" type="datetimeFigureOut">
              <a:rPr lang="cs-CZ" smtClean="0"/>
              <a:pPr/>
              <a:t>13.5.2014</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nice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nice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á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á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á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nice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AC57A5DF-1266-40EA-9282-1E66B9DE06C0}"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95EC1D4A-A796-47C3-A63E-CE236FB377E2}" type="datetimeFigureOut">
              <a:rPr lang="cs-CZ" smtClean="0"/>
              <a:pPr/>
              <a:t>13.5.2014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pPr/>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95EC1D4A-A796-47C3-A63E-CE236FB377E2}" type="datetimeFigureOut">
              <a:rPr lang="cs-CZ" smtClean="0"/>
              <a:pPr/>
              <a:t>13.5.2014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C57A5DF-1266-40EA-9282-1E66B9DE06C0}" type="slidenum">
              <a:rPr lang="cs-CZ" smtClean="0"/>
              <a:pPr/>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6" name="Zástupný symbol pro datum 5"/>
          <p:cNvSpPr>
            <a:spLocks noGrp="1"/>
          </p:cNvSpPr>
          <p:nvPr>
            <p:ph type="dt" sz="half" idx="10"/>
          </p:nvPr>
        </p:nvSpPr>
        <p:spPr/>
        <p:txBody>
          <a:bodyPr rtlCol="0"/>
          <a:lstStyle/>
          <a:p>
            <a:fld id="{95EC1D4A-A796-47C3-A63E-CE236FB377E2}" type="datetimeFigureOut">
              <a:rPr lang="cs-CZ" smtClean="0"/>
              <a:pPr/>
              <a:t>13.5.2014</a:t>
            </a:fld>
            <a:endParaRPr lang="cs-CZ"/>
          </a:p>
        </p:txBody>
      </p:sp>
      <p:sp>
        <p:nvSpPr>
          <p:cNvPr id="7" name="Zástupný symbol pro číslo snímku 6"/>
          <p:cNvSpPr>
            <a:spLocks noGrp="1"/>
          </p:cNvSpPr>
          <p:nvPr>
            <p:ph type="sldNum" sz="quarter" idx="11"/>
          </p:nvPr>
        </p:nvSpPr>
        <p:spPr/>
        <p:txBody>
          <a:bodyPr rtlCol="0"/>
          <a:lstStyle/>
          <a:p>
            <a:fld id="{AC57A5DF-1266-40EA-9282-1E66B9DE06C0}" type="slidenum">
              <a:rPr lang="cs-CZ" smtClean="0"/>
              <a:pPr/>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5EC1D4A-A796-47C3-A63E-CE236FB377E2}" type="datetimeFigureOut">
              <a:rPr lang="cs-CZ" smtClean="0"/>
              <a:pPr/>
              <a:t>13.5.2014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Přímá spojnice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nice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nice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á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95EC1D4A-A796-47C3-A63E-CE236FB377E2}" type="datetimeFigureOut">
              <a:rPr lang="cs-CZ" smtClean="0"/>
              <a:pPr/>
              <a:t>13.5.2014</a:t>
            </a:fld>
            <a:endParaRPr lang="cs-CZ"/>
          </a:p>
        </p:txBody>
      </p:sp>
      <p:sp>
        <p:nvSpPr>
          <p:cNvPr id="22" name="Zástupný symbol pro číslo snímku 21"/>
          <p:cNvSpPr>
            <a:spLocks noGrp="1"/>
          </p:cNvSpPr>
          <p:nvPr>
            <p:ph type="sldNum" sz="quarter" idx="15"/>
          </p:nvPr>
        </p:nvSpPr>
        <p:spPr/>
        <p:txBody>
          <a:bodyPr rtlCol="0"/>
          <a:lstStyle/>
          <a:p>
            <a:fld id="{AC57A5DF-1266-40EA-9282-1E66B9DE06C0}" type="slidenum">
              <a:rPr lang="cs-CZ" smtClean="0"/>
              <a:pPr/>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nice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á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10" name="Přímá spojnice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nice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nice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nice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95EC1D4A-A796-47C3-A63E-CE236FB377E2}" type="datetimeFigureOut">
              <a:rPr lang="cs-CZ" smtClean="0"/>
              <a:pPr/>
              <a:t>13.5.2014</a:t>
            </a:fld>
            <a:endParaRPr lang="cs-CZ"/>
          </a:p>
        </p:txBody>
      </p:sp>
      <p:sp>
        <p:nvSpPr>
          <p:cNvPr id="18" name="Zástupný symbol pro číslo snímku 17"/>
          <p:cNvSpPr>
            <a:spLocks noGrp="1"/>
          </p:cNvSpPr>
          <p:nvPr>
            <p:ph type="sldNum" sz="quarter" idx="11"/>
          </p:nvPr>
        </p:nvSpPr>
        <p:spPr/>
        <p:txBody>
          <a:bodyPr rtlCol="0"/>
          <a:lstStyle/>
          <a:p>
            <a:fld id="{AC57A5DF-1266-40EA-9282-1E66B9DE06C0}" type="slidenum">
              <a:rPr lang="cs-CZ" smtClean="0"/>
              <a:pPr/>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95EC1D4A-A796-47C3-A63E-CE236FB377E2}" type="datetimeFigureOut">
              <a:rPr lang="cs-CZ" smtClean="0"/>
              <a:pPr/>
              <a:t>13.5.2014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95EC1D4A-A796-47C3-A63E-CE236FB377E2}" type="datetimeFigureOut">
              <a:rPr lang="cs-CZ" smtClean="0"/>
              <a:pPr/>
              <a:t>13.5.2014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nice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95EC1D4A-A796-47C3-A63E-CE236FB377E2}" type="datetimeFigureOut">
              <a:rPr lang="cs-CZ" smtClean="0"/>
              <a:pPr/>
              <a:t>13.5.2014</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nice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nice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á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C57A5DF-1266-40EA-9282-1E66B9DE06C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267744" y="2357430"/>
            <a:ext cx="6172200" cy="1894362"/>
          </a:xfrm>
        </p:spPr>
        <p:txBody>
          <a:bodyPr>
            <a:normAutofit/>
          </a:bodyPr>
          <a:lstStyle/>
          <a:p>
            <a:r>
              <a:rPr lang="en-GB" dirty="0" smtClean="0"/>
              <a:t>Biochemical bases of neuropsychiatric and neurodegenerative disorders</a:t>
            </a:r>
            <a:endParaRPr lang="en-GB" dirty="0"/>
          </a:p>
        </p:txBody>
      </p:sp>
      <p:sp>
        <p:nvSpPr>
          <p:cNvPr id="3" name="Podnadpis 2"/>
          <p:cNvSpPr>
            <a:spLocks noGrp="1"/>
          </p:cNvSpPr>
          <p:nvPr>
            <p:ph type="subTitle" idx="1"/>
          </p:nvPr>
        </p:nvSpPr>
        <p:spPr/>
        <p:txBody>
          <a:bodyPr/>
          <a:lstStyle/>
          <a:p>
            <a:pPr algn="ctr"/>
            <a:r>
              <a:rPr lang="cs-CZ" dirty="0" smtClean="0"/>
              <a:t>Jan ILLNER</a:t>
            </a:r>
          </a:p>
          <a:p>
            <a:pPr algn="ctr"/>
            <a:r>
              <a:rPr lang="cs-CZ" dirty="0" smtClean="0"/>
              <a:t>Jana Švarcová</a:t>
            </a:r>
          </a:p>
        </p:txBody>
      </p:sp>
    </p:spTree>
    <p:extLst>
      <p:ext uri="{BB962C8B-B14F-4D97-AF65-F5344CB8AC3E}">
        <p14:creationId xmlns="" xmlns:p14="http://schemas.microsoft.com/office/powerpoint/2010/main" val="1271948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76264" y="2492896"/>
            <a:ext cx="6172200" cy="1894362"/>
          </a:xfrm>
        </p:spPr>
        <p:txBody>
          <a:bodyPr>
            <a:normAutofit/>
          </a:bodyPr>
          <a:lstStyle/>
          <a:p>
            <a:r>
              <a:rPr lang="cs-CZ" sz="3600" dirty="0" smtClean="0"/>
              <a:t>Myasthenia gravis</a:t>
            </a:r>
            <a:endParaRPr lang="cs-CZ" sz="3600" dirty="0"/>
          </a:p>
        </p:txBody>
      </p:sp>
    </p:spTree>
    <p:extLst>
      <p:ext uri="{BB962C8B-B14F-4D97-AF65-F5344CB8AC3E}">
        <p14:creationId xmlns="" xmlns:p14="http://schemas.microsoft.com/office/powerpoint/2010/main" val="3008417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357166"/>
            <a:ext cx="8712968" cy="1477328"/>
          </a:xfrm>
          <a:prstGeom prst="rect">
            <a:avLst/>
          </a:prstGeom>
          <a:noFill/>
        </p:spPr>
        <p:txBody>
          <a:bodyPr wrap="square" rtlCol="0">
            <a:spAutoFit/>
          </a:bodyPr>
          <a:lstStyle/>
          <a:p>
            <a:r>
              <a:rPr lang="en-GB" b="1" dirty="0" smtClean="0">
                <a:solidFill>
                  <a:schemeClr val="accent1"/>
                </a:solidFill>
              </a:rPr>
              <a:t>Characterization:</a:t>
            </a:r>
            <a:r>
              <a:rPr lang="en-GB" dirty="0" smtClean="0"/>
              <a:t> repetitive episodes of </a:t>
            </a:r>
            <a:r>
              <a:rPr lang="en-GB" u="sng" dirty="0" smtClean="0"/>
              <a:t>muscular </a:t>
            </a:r>
            <a:r>
              <a:rPr lang="en-GB" u="sng" dirty="0" err="1" smtClean="0"/>
              <a:t>weekness</a:t>
            </a:r>
            <a:r>
              <a:rPr lang="en-GB" dirty="0" smtClean="0"/>
              <a:t> that is  </a:t>
            </a:r>
          </a:p>
          <a:p>
            <a:r>
              <a:rPr lang="en-GB" dirty="0" smtClean="0"/>
              <a:t>                            accented after physical load, ptosis, diplopia, troubles with speech</a:t>
            </a:r>
          </a:p>
          <a:p>
            <a:r>
              <a:rPr lang="en-GB" b="1" dirty="0" smtClean="0">
                <a:solidFill>
                  <a:schemeClr val="accent1"/>
                </a:solidFill>
              </a:rPr>
              <a:t>Therapy:</a:t>
            </a:r>
            <a:r>
              <a:rPr lang="en-GB" dirty="0" smtClean="0"/>
              <a:t> </a:t>
            </a:r>
            <a:r>
              <a:rPr lang="cs-CZ" dirty="0" err="1" smtClean="0"/>
              <a:t>drugs</a:t>
            </a:r>
            <a:r>
              <a:rPr lang="en-GB" dirty="0" smtClean="0"/>
              <a:t> that inhibit </a:t>
            </a:r>
            <a:r>
              <a:rPr lang="en-GB" dirty="0" err="1" smtClean="0"/>
              <a:t>AChE</a:t>
            </a:r>
            <a:endParaRPr lang="en-GB" dirty="0" smtClean="0"/>
          </a:p>
          <a:p>
            <a:r>
              <a:rPr lang="en-GB" dirty="0" err="1" smtClean="0"/>
              <a:t>Ab</a:t>
            </a:r>
            <a:r>
              <a:rPr lang="en-GB" dirty="0" smtClean="0"/>
              <a:t> against </a:t>
            </a:r>
            <a:r>
              <a:rPr lang="en-GB" dirty="0" err="1" smtClean="0"/>
              <a:t>AChRs</a:t>
            </a:r>
            <a:r>
              <a:rPr lang="en-GB" dirty="0" smtClean="0"/>
              <a:t> of </a:t>
            </a:r>
            <a:r>
              <a:rPr lang="en-GB" b="1" dirty="0" smtClean="0"/>
              <a:t>neuromuscular</a:t>
            </a:r>
            <a:r>
              <a:rPr lang="en-GB" dirty="0" smtClean="0"/>
              <a:t> linking are generated from unknown reasons</a:t>
            </a:r>
          </a:p>
          <a:p>
            <a:r>
              <a:rPr lang="en-GB" dirty="0" smtClean="0"/>
              <a:t>Destruction of  </a:t>
            </a:r>
            <a:r>
              <a:rPr lang="en-GB" dirty="0" err="1" smtClean="0"/>
              <a:t>AChRs</a:t>
            </a:r>
            <a:r>
              <a:rPr lang="en-GB" dirty="0" smtClean="0"/>
              <a:t> follows with decreasing of their levels (</a:t>
            </a:r>
            <a:r>
              <a:rPr lang="en-GB" dirty="0" err="1" smtClean="0"/>
              <a:t>immunopathogenes</a:t>
            </a:r>
            <a:r>
              <a:rPr lang="en-GB" dirty="0" smtClean="0"/>
              <a:t>)</a:t>
            </a:r>
          </a:p>
        </p:txBody>
      </p:sp>
      <p:sp>
        <p:nvSpPr>
          <p:cNvPr id="4" name="TextovéPole 3"/>
          <p:cNvSpPr txBox="1"/>
          <p:nvPr/>
        </p:nvSpPr>
        <p:spPr>
          <a:xfrm>
            <a:off x="4429124" y="2094548"/>
            <a:ext cx="4286280" cy="4247317"/>
          </a:xfrm>
          <a:prstGeom prst="rect">
            <a:avLst/>
          </a:prstGeom>
          <a:noFill/>
        </p:spPr>
        <p:txBody>
          <a:bodyPr wrap="square" rtlCol="0">
            <a:spAutoFit/>
          </a:bodyPr>
          <a:lstStyle/>
          <a:p>
            <a:r>
              <a:rPr lang="en-GB" b="1" dirty="0" smtClean="0"/>
              <a:t>Scheme of neuromuscular transport:</a:t>
            </a:r>
          </a:p>
          <a:p>
            <a:r>
              <a:rPr lang="en-GB" dirty="0" smtClean="0"/>
              <a:t>1. </a:t>
            </a:r>
            <a:r>
              <a:rPr lang="en-GB" dirty="0" err="1" smtClean="0"/>
              <a:t>ACh</a:t>
            </a:r>
            <a:r>
              <a:rPr lang="en-GB" dirty="0" smtClean="0"/>
              <a:t> synthesis (</a:t>
            </a:r>
            <a:r>
              <a:rPr lang="en-GB" i="1" dirty="0" err="1" smtClean="0"/>
              <a:t>ACh-transferase</a:t>
            </a:r>
            <a:r>
              <a:rPr lang="en-GB" dirty="0" smtClean="0"/>
              <a:t>)</a:t>
            </a:r>
          </a:p>
          <a:p>
            <a:r>
              <a:rPr lang="en-GB" dirty="0" smtClean="0"/>
              <a:t>2. Incorporation and storage of </a:t>
            </a:r>
            <a:r>
              <a:rPr lang="en-GB" dirty="0" err="1" smtClean="0"/>
              <a:t>ACh</a:t>
            </a:r>
            <a:endParaRPr lang="en-GB" dirty="0" smtClean="0"/>
          </a:p>
          <a:p>
            <a:r>
              <a:rPr lang="en-GB" dirty="0" smtClean="0"/>
              <a:t>3. </a:t>
            </a:r>
            <a:r>
              <a:rPr lang="en-GB" dirty="0" err="1" smtClean="0"/>
              <a:t>ACh</a:t>
            </a:r>
            <a:r>
              <a:rPr lang="en-GB" dirty="0" smtClean="0"/>
              <a:t> is released into synaptic </a:t>
            </a:r>
            <a:r>
              <a:rPr lang="cs-CZ" dirty="0" err="1" smtClean="0"/>
              <a:t>cleft</a:t>
            </a:r>
            <a:r>
              <a:rPr lang="en-GB" dirty="0" smtClean="0"/>
              <a:t> by</a:t>
            </a:r>
          </a:p>
          <a:p>
            <a:r>
              <a:rPr lang="en-GB" dirty="0" smtClean="0"/>
              <a:t>exocytosis,  depolarization of nerve synapse, Ca</a:t>
            </a:r>
            <a:r>
              <a:rPr lang="en-GB" baseline="30000" dirty="0" smtClean="0"/>
              <a:t>2+ </a:t>
            </a:r>
            <a:r>
              <a:rPr lang="en-GB" dirty="0" smtClean="0"/>
              <a:t>channels are opened, Ca</a:t>
            </a:r>
            <a:r>
              <a:rPr lang="en-GB" baseline="30000" dirty="0" smtClean="0"/>
              <a:t>2+ </a:t>
            </a:r>
            <a:r>
              <a:rPr lang="en-GB" dirty="0" smtClean="0"/>
              <a:t>is necessary for exocytosis</a:t>
            </a:r>
          </a:p>
          <a:p>
            <a:r>
              <a:rPr lang="en-GB" dirty="0" smtClean="0"/>
              <a:t>4. </a:t>
            </a:r>
            <a:r>
              <a:rPr lang="en-GB" dirty="0" err="1" smtClean="0"/>
              <a:t>ACh</a:t>
            </a:r>
            <a:r>
              <a:rPr lang="en-GB" dirty="0" smtClean="0"/>
              <a:t> diffuses to receptors (*), </a:t>
            </a:r>
            <a:r>
              <a:rPr lang="en-GB" dirty="0" err="1" smtClean="0"/>
              <a:t>transmembrane</a:t>
            </a:r>
            <a:r>
              <a:rPr lang="en-GB" dirty="0" smtClean="0"/>
              <a:t> channel is opened, ions can flow across membrane</a:t>
            </a:r>
          </a:p>
          <a:p>
            <a:r>
              <a:rPr lang="en-GB" dirty="0" smtClean="0"/>
              <a:t>5. Channel is closed, </a:t>
            </a:r>
            <a:r>
              <a:rPr lang="en-GB" dirty="0" err="1" smtClean="0"/>
              <a:t>ACh</a:t>
            </a:r>
            <a:r>
              <a:rPr lang="en-GB" dirty="0" smtClean="0"/>
              <a:t> is released and hydrolysed by enzyme </a:t>
            </a:r>
            <a:r>
              <a:rPr lang="en-GB" dirty="0" err="1" smtClean="0"/>
              <a:t>AChE</a:t>
            </a:r>
            <a:endParaRPr lang="en-GB" dirty="0" smtClean="0"/>
          </a:p>
          <a:p>
            <a:r>
              <a:rPr lang="en-GB" dirty="0" smtClean="0"/>
              <a:t>6. Recycling of </a:t>
            </a:r>
            <a:r>
              <a:rPr lang="en-GB" dirty="0" err="1" smtClean="0"/>
              <a:t>ACh</a:t>
            </a:r>
            <a:r>
              <a:rPr lang="en-GB" dirty="0" smtClean="0"/>
              <a:t> by active transport mechanism</a:t>
            </a:r>
          </a:p>
          <a:p>
            <a:endParaRPr lang="en-GB" dirty="0"/>
          </a:p>
        </p:txBody>
      </p:sp>
      <p:grpSp>
        <p:nvGrpSpPr>
          <p:cNvPr id="13" name="Skupina 12"/>
          <p:cNvGrpSpPr/>
          <p:nvPr/>
        </p:nvGrpSpPr>
        <p:grpSpPr>
          <a:xfrm>
            <a:off x="214282" y="1928802"/>
            <a:ext cx="4214842" cy="4591050"/>
            <a:chOff x="214282" y="1928802"/>
            <a:chExt cx="4214842" cy="4591050"/>
          </a:xfrm>
        </p:grpSpPr>
        <p:pic>
          <p:nvPicPr>
            <p:cNvPr id="1026" name="Picture 2"/>
            <p:cNvPicPr>
              <a:picLocks noChangeAspect="1" noChangeArrowheads="1"/>
            </p:cNvPicPr>
            <p:nvPr/>
          </p:nvPicPr>
          <p:blipFill>
            <a:blip r:embed="rId3" cstate="print"/>
            <a:srcRect/>
            <a:stretch>
              <a:fillRect/>
            </a:stretch>
          </p:blipFill>
          <p:spPr bwMode="auto">
            <a:xfrm rot="60000">
              <a:off x="214282" y="1928802"/>
              <a:ext cx="4171950" cy="4591050"/>
            </a:xfrm>
            <a:prstGeom prst="rect">
              <a:avLst/>
            </a:prstGeom>
            <a:noFill/>
            <a:ln w="9525">
              <a:noFill/>
              <a:miter lim="800000"/>
              <a:headEnd/>
              <a:tailEnd/>
            </a:ln>
            <a:effectLst/>
          </p:spPr>
        </p:pic>
        <p:sp>
          <p:nvSpPr>
            <p:cNvPr id="6" name="TextovéPole 5"/>
            <p:cNvSpPr txBox="1"/>
            <p:nvPr/>
          </p:nvSpPr>
          <p:spPr>
            <a:xfrm>
              <a:off x="571472" y="3748970"/>
              <a:ext cx="785818" cy="400110"/>
            </a:xfrm>
            <a:prstGeom prst="rect">
              <a:avLst/>
            </a:prstGeom>
            <a:solidFill>
              <a:schemeClr val="bg1"/>
            </a:solidFill>
          </p:spPr>
          <p:txBody>
            <a:bodyPr wrap="square" rtlCol="0">
              <a:spAutoFit/>
            </a:bodyPr>
            <a:lstStyle/>
            <a:p>
              <a:r>
                <a:rPr lang="en-GB" sz="1000" b="1" dirty="0" smtClean="0"/>
                <a:t>Synaptic </a:t>
              </a:r>
              <a:r>
                <a:rPr lang="cs-CZ" sz="1000" b="1" dirty="0" smtClean="0"/>
                <a:t>                                      </a:t>
              </a:r>
              <a:r>
                <a:rPr lang="en-GB" sz="1000" b="1" dirty="0" smtClean="0"/>
                <a:t>vesicles</a:t>
              </a:r>
              <a:endParaRPr lang="en-GB" sz="1000" b="1" dirty="0"/>
            </a:p>
          </p:txBody>
        </p:sp>
        <p:sp>
          <p:nvSpPr>
            <p:cNvPr id="7" name="TextovéPole 6"/>
            <p:cNvSpPr txBox="1"/>
            <p:nvPr/>
          </p:nvSpPr>
          <p:spPr>
            <a:xfrm>
              <a:off x="323528" y="4397042"/>
              <a:ext cx="1152128" cy="400110"/>
            </a:xfrm>
            <a:prstGeom prst="rect">
              <a:avLst/>
            </a:prstGeom>
            <a:solidFill>
              <a:schemeClr val="bg1"/>
            </a:solidFill>
          </p:spPr>
          <p:txBody>
            <a:bodyPr wrap="square" rtlCol="0">
              <a:spAutoFit/>
            </a:bodyPr>
            <a:lstStyle/>
            <a:p>
              <a:r>
                <a:rPr lang="en-GB" sz="1000" b="1" dirty="0" smtClean="0"/>
                <a:t>Muscular ´s cell membrane</a:t>
              </a:r>
              <a:endParaRPr lang="en-GB" sz="1000" b="1" dirty="0"/>
            </a:p>
          </p:txBody>
        </p:sp>
        <p:sp>
          <p:nvSpPr>
            <p:cNvPr id="8" name="TextovéPole 7"/>
            <p:cNvSpPr txBox="1"/>
            <p:nvPr/>
          </p:nvSpPr>
          <p:spPr>
            <a:xfrm>
              <a:off x="1979712" y="5693186"/>
              <a:ext cx="1008112" cy="400110"/>
            </a:xfrm>
            <a:prstGeom prst="rect">
              <a:avLst/>
            </a:prstGeom>
            <a:solidFill>
              <a:schemeClr val="bg1"/>
            </a:solidFill>
          </p:spPr>
          <p:txBody>
            <a:bodyPr wrap="square" rtlCol="0">
              <a:spAutoFit/>
            </a:bodyPr>
            <a:lstStyle/>
            <a:p>
              <a:pPr algn="ctr"/>
              <a:r>
                <a:rPr lang="en-GB" sz="1000" b="1" dirty="0" smtClean="0"/>
                <a:t>Linking meander</a:t>
              </a:r>
              <a:endParaRPr lang="en-GB" sz="1000" b="1" dirty="0"/>
            </a:p>
          </p:txBody>
        </p:sp>
        <p:sp>
          <p:nvSpPr>
            <p:cNvPr id="9" name="Elipsa 8"/>
            <p:cNvSpPr/>
            <p:nvPr/>
          </p:nvSpPr>
          <p:spPr>
            <a:xfrm>
              <a:off x="357158" y="2571744"/>
              <a:ext cx="1285884" cy="64294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GB" sz="1000" b="1" dirty="0" err="1" smtClean="0">
                  <a:solidFill>
                    <a:schemeClr val="tx1"/>
                  </a:solidFill>
                </a:rPr>
                <a:t>Presynaptic</a:t>
              </a:r>
              <a:r>
                <a:rPr lang="en-GB" sz="1000" b="1" dirty="0" smtClean="0">
                  <a:solidFill>
                    <a:schemeClr val="tx1"/>
                  </a:solidFill>
                </a:rPr>
                <a:t> membrane</a:t>
              </a:r>
              <a:endParaRPr lang="en-GB" sz="1000" b="1" dirty="0">
                <a:solidFill>
                  <a:schemeClr val="tx1"/>
                </a:solidFill>
              </a:endParaRPr>
            </a:p>
          </p:txBody>
        </p:sp>
        <p:sp>
          <p:nvSpPr>
            <p:cNvPr id="10" name="TextovéPole 9"/>
            <p:cNvSpPr txBox="1"/>
            <p:nvPr/>
          </p:nvSpPr>
          <p:spPr>
            <a:xfrm>
              <a:off x="3643306" y="4545607"/>
              <a:ext cx="785818" cy="169277"/>
            </a:xfrm>
            <a:prstGeom prst="rect">
              <a:avLst/>
            </a:prstGeom>
            <a:solidFill>
              <a:schemeClr val="bg1"/>
            </a:solidFill>
          </p:spPr>
          <p:txBody>
            <a:bodyPr wrap="square" tIns="0" bIns="0" rtlCol="0">
              <a:spAutoFit/>
            </a:bodyPr>
            <a:lstStyle/>
            <a:p>
              <a:r>
                <a:rPr lang="cs-CZ" sz="1100" b="1" dirty="0" smtClean="0"/>
                <a:t>C</a:t>
              </a:r>
              <a:r>
                <a:rPr lang="cs-CZ" sz="1100" b="1" dirty="0" smtClean="0"/>
                <a:t>holine</a:t>
              </a:r>
              <a:endParaRPr lang="en-GB" sz="1100" b="1" dirty="0"/>
            </a:p>
          </p:txBody>
        </p:sp>
        <p:sp>
          <p:nvSpPr>
            <p:cNvPr id="11" name="TextovéPole 10"/>
            <p:cNvSpPr txBox="1"/>
            <p:nvPr/>
          </p:nvSpPr>
          <p:spPr>
            <a:xfrm>
              <a:off x="2071670" y="2703608"/>
              <a:ext cx="785818" cy="169277"/>
            </a:xfrm>
            <a:prstGeom prst="rect">
              <a:avLst/>
            </a:prstGeom>
            <a:solidFill>
              <a:schemeClr val="bg1"/>
            </a:solidFill>
          </p:spPr>
          <p:txBody>
            <a:bodyPr wrap="square" tIns="0" bIns="0" rtlCol="0">
              <a:spAutoFit/>
            </a:bodyPr>
            <a:lstStyle/>
            <a:p>
              <a:r>
                <a:rPr lang="cs-CZ" sz="1100" b="1" dirty="0" smtClean="0"/>
                <a:t>C</a:t>
              </a:r>
              <a:r>
                <a:rPr lang="cs-CZ" sz="1100" b="1" dirty="0" smtClean="0"/>
                <a:t>holine</a:t>
              </a:r>
              <a:endParaRPr lang="en-GB" sz="1100" b="1" dirty="0"/>
            </a:p>
          </p:txBody>
        </p:sp>
        <p:sp>
          <p:nvSpPr>
            <p:cNvPr id="12" name="Obdélník 11"/>
            <p:cNvSpPr/>
            <p:nvPr/>
          </p:nvSpPr>
          <p:spPr>
            <a:xfrm>
              <a:off x="1643042" y="2000240"/>
              <a:ext cx="1857388" cy="2143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chemeClr val="bg1"/>
                </a:solidFill>
              </a:endParaRPr>
            </a:p>
          </p:txBody>
        </p:sp>
      </p:grpSp>
    </p:spTree>
    <p:extLst>
      <p:ext uri="{BB962C8B-B14F-4D97-AF65-F5344CB8AC3E}">
        <p14:creationId xmlns="" xmlns:p14="http://schemas.microsoft.com/office/powerpoint/2010/main" val="113168007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42844" y="714356"/>
            <a:ext cx="6086475" cy="6019800"/>
          </a:xfrm>
          <a:prstGeom prst="rect">
            <a:avLst/>
          </a:prstGeom>
          <a:noFill/>
          <a:ln w="9525">
            <a:noFill/>
            <a:miter lim="800000"/>
            <a:headEnd/>
            <a:tailEnd/>
          </a:ln>
          <a:effectLst/>
        </p:spPr>
      </p:pic>
      <p:sp>
        <p:nvSpPr>
          <p:cNvPr id="2" name="TextovéPole 1"/>
          <p:cNvSpPr txBox="1"/>
          <p:nvPr/>
        </p:nvSpPr>
        <p:spPr>
          <a:xfrm>
            <a:off x="4357686" y="3214686"/>
            <a:ext cx="4462786" cy="2585323"/>
          </a:xfrm>
          <a:prstGeom prst="rect">
            <a:avLst/>
          </a:prstGeom>
          <a:noFill/>
        </p:spPr>
        <p:txBody>
          <a:bodyPr wrap="square" rtlCol="0">
            <a:spAutoFit/>
          </a:bodyPr>
          <a:lstStyle/>
          <a:p>
            <a:pPr>
              <a:buFont typeface="Wingdings" pitchFamily="2" charset="2"/>
              <a:buChar char="§"/>
            </a:pPr>
            <a:r>
              <a:rPr lang="en-GB" b="1" dirty="0" smtClean="0"/>
              <a:t> 2</a:t>
            </a:r>
            <a:r>
              <a:rPr lang="en-GB" dirty="0" smtClean="0"/>
              <a:t> molecules of </a:t>
            </a:r>
            <a:r>
              <a:rPr lang="en-GB" dirty="0" err="1" smtClean="0"/>
              <a:t>ACh</a:t>
            </a:r>
            <a:r>
              <a:rPr lang="en-GB" dirty="0" smtClean="0"/>
              <a:t> are bonded </a:t>
            </a:r>
          </a:p>
          <a:p>
            <a:pPr>
              <a:buFont typeface="Wingdings" pitchFamily="2" charset="2"/>
              <a:buChar char="§"/>
            </a:pPr>
            <a:r>
              <a:rPr lang="en-GB" dirty="0" smtClean="0"/>
              <a:t> entrance of Na</a:t>
            </a:r>
            <a:r>
              <a:rPr lang="en-GB" baseline="30000" dirty="0" smtClean="0"/>
              <a:t>+</a:t>
            </a:r>
            <a:r>
              <a:rPr lang="en-GB" dirty="0" smtClean="0"/>
              <a:t> cause depolarisation of muscular membrane</a:t>
            </a:r>
          </a:p>
          <a:p>
            <a:pPr>
              <a:buFont typeface="Wingdings" pitchFamily="2" charset="2"/>
              <a:buChar char="§"/>
            </a:pPr>
            <a:r>
              <a:rPr lang="en-GB" dirty="0" smtClean="0"/>
              <a:t> action potential is produced and transported</a:t>
            </a:r>
          </a:p>
          <a:p>
            <a:pPr>
              <a:buFont typeface="Wingdings" pitchFamily="2" charset="2"/>
              <a:buChar char="§"/>
            </a:pPr>
            <a:r>
              <a:rPr lang="en-GB" dirty="0" smtClean="0"/>
              <a:t> contraction is caused</a:t>
            </a:r>
          </a:p>
          <a:p>
            <a:endParaRPr lang="cs-CZ" b="1" dirty="0" smtClean="0"/>
          </a:p>
          <a:p>
            <a:r>
              <a:rPr lang="en-GB" b="1" dirty="0" smtClean="0"/>
              <a:t>ion channel is regulated by </a:t>
            </a:r>
            <a:r>
              <a:rPr lang="en-US" b="1" dirty="0" smtClean="0"/>
              <a:t>transmitter </a:t>
            </a:r>
            <a:endParaRPr lang="en-US" dirty="0" smtClean="0"/>
          </a:p>
          <a:p>
            <a:endParaRPr lang="en-GB" dirty="0"/>
          </a:p>
        </p:txBody>
      </p:sp>
      <p:sp>
        <p:nvSpPr>
          <p:cNvPr id="4" name="TextovéPole 3"/>
          <p:cNvSpPr txBox="1"/>
          <p:nvPr/>
        </p:nvSpPr>
        <p:spPr>
          <a:xfrm>
            <a:off x="571472" y="214290"/>
            <a:ext cx="6215106" cy="369332"/>
          </a:xfrm>
          <a:prstGeom prst="rect">
            <a:avLst/>
          </a:prstGeom>
          <a:noFill/>
        </p:spPr>
        <p:txBody>
          <a:bodyPr wrap="square" rtlCol="0">
            <a:spAutoFit/>
          </a:bodyPr>
          <a:lstStyle/>
          <a:p>
            <a:r>
              <a:rPr lang="en-GB" b="1" smtClean="0"/>
              <a:t>(*) Structure of ACh receptor of neuromuscular linking</a:t>
            </a:r>
            <a:endParaRPr lang="en-GB" b="1"/>
          </a:p>
        </p:txBody>
      </p:sp>
      <p:sp>
        <p:nvSpPr>
          <p:cNvPr id="5" name="TextovéPole 4"/>
          <p:cNvSpPr txBox="1"/>
          <p:nvPr/>
        </p:nvSpPr>
        <p:spPr>
          <a:xfrm>
            <a:off x="395536" y="3244914"/>
            <a:ext cx="1584176" cy="400110"/>
          </a:xfrm>
          <a:prstGeom prst="rect">
            <a:avLst/>
          </a:prstGeom>
          <a:solidFill>
            <a:schemeClr val="bg1"/>
          </a:solidFill>
        </p:spPr>
        <p:txBody>
          <a:bodyPr wrap="square" rtlCol="0">
            <a:spAutoFit/>
          </a:bodyPr>
          <a:lstStyle/>
          <a:p>
            <a:r>
              <a:rPr lang="en-GB" sz="1000" smtClean="0"/>
              <a:t>Ach is not bounded:</a:t>
            </a:r>
          </a:p>
          <a:p>
            <a:r>
              <a:rPr lang="en-GB" sz="1000" smtClean="0"/>
              <a:t>Channel  is closed</a:t>
            </a:r>
            <a:endParaRPr lang="en-GB" sz="1000"/>
          </a:p>
        </p:txBody>
      </p:sp>
      <p:sp>
        <p:nvSpPr>
          <p:cNvPr id="6" name="TextovéPole 5"/>
          <p:cNvSpPr txBox="1"/>
          <p:nvPr/>
        </p:nvSpPr>
        <p:spPr>
          <a:xfrm>
            <a:off x="2267744" y="3244914"/>
            <a:ext cx="2121292" cy="400110"/>
          </a:xfrm>
          <a:prstGeom prst="rect">
            <a:avLst/>
          </a:prstGeom>
          <a:solidFill>
            <a:schemeClr val="bg1"/>
          </a:solidFill>
        </p:spPr>
        <p:txBody>
          <a:bodyPr wrap="square" rtlCol="0">
            <a:spAutoFit/>
          </a:bodyPr>
          <a:lstStyle/>
          <a:p>
            <a:r>
              <a:rPr lang="en-GB" sz="1000" smtClean="0"/>
              <a:t>2 molecules of Ach are bounded:</a:t>
            </a:r>
          </a:p>
          <a:p>
            <a:r>
              <a:rPr lang="en-GB" sz="1000" smtClean="0"/>
              <a:t>Channel  is opened</a:t>
            </a:r>
            <a:endParaRPr lang="en-GB" sz="1000"/>
          </a:p>
        </p:txBody>
      </p:sp>
    </p:spTree>
    <p:extLst>
      <p:ext uri="{BB962C8B-B14F-4D97-AF65-F5344CB8AC3E}">
        <p14:creationId xmlns="" xmlns:p14="http://schemas.microsoft.com/office/powerpoint/2010/main" val="21495372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85720" y="357166"/>
            <a:ext cx="8429684" cy="3139321"/>
          </a:xfrm>
          <a:prstGeom prst="rect">
            <a:avLst/>
          </a:prstGeom>
          <a:noFill/>
        </p:spPr>
        <p:txBody>
          <a:bodyPr wrap="square" rtlCol="0">
            <a:spAutoFit/>
          </a:bodyPr>
          <a:lstStyle/>
          <a:p>
            <a:r>
              <a:rPr lang="en-GB" b="1" dirty="0" smtClean="0">
                <a:solidFill>
                  <a:schemeClr val="accent1"/>
                </a:solidFill>
              </a:rPr>
              <a:t>Autoantibodies:</a:t>
            </a:r>
            <a:r>
              <a:rPr lang="en-GB" dirty="0" smtClean="0"/>
              <a:t> present in 80-90 % cases (</a:t>
            </a:r>
            <a:r>
              <a:rPr lang="en-GB" dirty="0" err="1" smtClean="0"/>
              <a:t>Ab</a:t>
            </a:r>
            <a:r>
              <a:rPr lang="en-GB" dirty="0" smtClean="0"/>
              <a:t> against </a:t>
            </a:r>
            <a:r>
              <a:rPr lang="en-GB" dirty="0" err="1" smtClean="0"/>
              <a:t>AChRs</a:t>
            </a:r>
            <a:r>
              <a:rPr lang="en-GB" dirty="0" smtClean="0"/>
              <a:t>)</a:t>
            </a:r>
          </a:p>
          <a:p>
            <a:endParaRPr lang="en-GB" dirty="0" smtClean="0"/>
          </a:p>
          <a:p>
            <a:pPr marL="285750" indent="-285750">
              <a:buFont typeface="Courier New" pitchFamily="49" charset="0"/>
              <a:buChar char="o"/>
            </a:pPr>
            <a:r>
              <a:rPr lang="en-GB" dirty="0" smtClean="0"/>
              <a:t>production is dependent on T-cells: reactions of T-cell´s receptors of </a:t>
            </a:r>
            <a:r>
              <a:rPr lang="en-GB" dirty="0" err="1" smtClean="0"/>
              <a:t>autoreactive</a:t>
            </a:r>
            <a:r>
              <a:rPr lang="en-GB" dirty="0" smtClean="0"/>
              <a:t> lymphocytes</a:t>
            </a:r>
          </a:p>
          <a:p>
            <a:pPr marL="285750" indent="-285750">
              <a:buFont typeface="Courier New" pitchFamily="49" charset="0"/>
              <a:buChar char="o"/>
            </a:pPr>
            <a:endParaRPr lang="en-GB" dirty="0" smtClean="0"/>
          </a:p>
          <a:p>
            <a:pPr marL="285750" indent="-285750">
              <a:buFont typeface="Courier New" pitchFamily="49" charset="0"/>
              <a:buChar char="o"/>
            </a:pPr>
            <a:r>
              <a:rPr lang="en-GB" dirty="0" smtClean="0"/>
              <a:t>60 % of patients: </a:t>
            </a:r>
            <a:r>
              <a:rPr lang="en-GB" b="1" dirty="0" err="1" smtClean="0"/>
              <a:t>thymom</a:t>
            </a:r>
            <a:r>
              <a:rPr lang="en-GB" dirty="0" smtClean="0"/>
              <a:t> (benign disorder of thymus)</a:t>
            </a:r>
          </a:p>
          <a:p>
            <a:pPr marL="285750" indent="-285750">
              <a:buFont typeface="Courier New" pitchFamily="49" charset="0"/>
              <a:buChar char="o"/>
            </a:pPr>
            <a:endParaRPr lang="en-GB" dirty="0" smtClean="0"/>
          </a:p>
          <a:p>
            <a:pPr marL="285750" indent="-285750">
              <a:buFont typeface="Courier New" pitchFamily="49" charset="0"/>
              <a:buChar char="o"/>
            </a:pPr>
            <a:r>
              <a:rPr lang="en-GB" dirty="0" smtClean="0"/>
              <a:t>7 % of patients: </a:t>
            </a:r>
            <a:r>
              <a:rPr lang="en-GB" b="1" dirty="0" err="1" smtClean="0"/>
              <a:t>serumnegative</a:t>
            </a:r>
            <a:r>
              <a:rPr lang="en-GB" dirty="0" smtClean="0"/>
              <a:t> (</a:t>
            </a:r>
            <a:r>
              <a:rPr lang="en-GB" dirty="0" err="1" smtClean="0"/>
              <a:t>AChR-Ab</a:t>
            </a:r>
            <a:r>
              <a:rPr lang="en-GB" dirty="0" smtClean="0"/>
              <a:t>), antibodies against muscular specific </a:t>
            </a:r>
            <a:r>
              <a:rPr lang="en-GB" i="1" dirty="0" smtClean="0"/>
              <a:t>tyrosine </a:t>
            </a:r>
            <a:r>
              <a:rPr lang="en-GB" i="1" dirty="0" err="1" smtClean="0"/>
              <a:t>kinase</a:t>
            </a:r>
            <a:r>
              <a:rPr lang="en-GB" i="1" dirty="0" smtClean="0"/>
              <a:t> </a:t>
            </a:r>
            <a:r>
              <a:rPr lang="en-GB" dirty="0" smtClean="0"/>
              <a:t>(</a:t>
            </a:r>
            <a:r>
              <a:rPr lang="en-GB" dirty="0" err="1" smtClean="0"/>
              <a:t>Ab</a:t>
            </a:r>
            <a:r>
              <a:rPr lang="en-GB" dirty="0" smtClean="0"/>
              <a:t> anti-</a:t>
            </a:r>
            <a:r>
              <a:rPr lang="en-GB" dirty="0" err="1" smtClean="0"/>
              <a:t>MuSK</a:t>
            </a:r>
            <a:r>
              <a:rPr lang="en-GB" dirty="0" smtClean="0"/>
              <a:t>)</a:t>
            </a:r>
          </a:p>
          <a:p>
            <a:pPr marL="285750" indent="-285750">
              <a:buFont typeface="Courier New" pitchFamily="49" charset="0"/>
              <a:buChar char="o"/>
            </a:pPr>
            <a:endParaRPr lang="en-GB" dirty="0" smtClean="0"/>
          </a:p>
          <a:p>
            <a:pPr marL="285750" indent="-285750">
              <a:buFont typeface="Courier New" pitchFamily="49" charset="0"/>
              <a:buChar char="o"/>
            </a:pPr>
            <a:r>
              <a:rPr lang="en-GB" dirty="0" err="1" smtClean="0"/>
              <a:t>MuSK</a:t>
            </a:r>
            <a:r>
              <a:rPr lang="en-GB" dirty="0" smtClean="0"/>
              <a:t>: receptor´s protein on surface</a:t>
            </a:r>
          </a:p>
        </p:txBody>
      </p:sp>
    </p:spTree>
    <p:extLst>
      <p:ext uri="{BB962C8B-B14F-4D97-AF65-F5344CB8AC3E}">
        <p14:creationId xmlns="" xmlns:p14="http://schemas.microsoft.com/office/powerpoint/2010/main" val="802813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76264" y="2492896"/>
            <a:ext cx="6172200" cy="1894362"/>
          </a:xfrm>
        </p:spPr>
        <p:txBody>
          <a:bodyPr>
            <a:normAutofit/>
          </a:bodyPr>
          <a:lstStyle/>
          <a:p>
            <a:r>
              <a:rPr lang="en-GB" sz="3600" dirty="0" smtClean="0"/>
              <a:t>Huntington´s disease (Huntington's chorea)</a:t>
            </a:r>
            <a:endParaRPr lang="en-GB" sz="3600" dirty="0"/>
          </a:p>
        </p:txBody>
      </p:sp>
    </p:spTree>
    <p:extLst>
      <p:ext uri="{BB962C8B-B14F-4D97-AF65-F5344CB8AC3E}">
        <p14:creationId xmlns="" xmlns:p14="http://schemas.microsoft.com/office/powerpoint/2010/main" val="3491334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42844" y="142852"/>
            <a:ext cx="8822214" cy="3693319"/>
          </a:xfrm>
          <a:prstGeom prst="rect">
            <a:avLst/>
          </a:prstGeom>
          <a:noFill/>
        </p:spPr>
        <p:txBody>
          <a:bodyPr wrap="square" rtlCol="0">
            <a:spAutoFit/>
          </a:bodyPr>
          <a:lstStyle/>
          <a:p>
            <a:r>
              <a:rPr lang="en-US" b="1" dirty="0" smtClean="0">
                <a:solidFill>
                  <a:schemeClr val="accent1"/>
                </a:solidFill>
              </a:rPr>
              <a:t>Characterization:</a:t>
            </a:r>
            <a:r>
              <a:rPr lang="en-US" dirty="0" smtClean="0"/>
              <a:t> short unconscious movements, faster deterioration of neural functions</a:t>
            </a:r>
          </a:p>
          <a:p>
            <a:pPr>
              <a:buFont typeface="Courier New" pitchFamily="49" charset="0"/>
              <a:buChar char="o"/>
            </a:pPr>
            <a:r>
              <a:rPr lang="en-GB" b="1" dirty="0" smtClean="0"/>
              <a:t> </a:t>
            </a:r>
            <a:r>
              <a:rPr lang="en-US" b="1" dirty="0" err="1" smtClean="0"/>
              <a:t>autosomaly</a:t>
            </a:r>
            <a:r>
              <a:rPr lang="en-US" b="1" dirty="0" smtClean="0"/>
              <a:t> dominantly </a:t>
            </a:r>
            <a:r>
              <a:rPr lang="en-GB" dirty="0" smtClean="0"/>
              <a:t>inherited</a:t>
            </a:r>
            <a:r>
              <a:rPr lang="en-GB" b="1" dirty="0" smtClean="0"/>
              <a:t> </a:t>
            </a:r>
            <a:r>
              <a:rPr lang="en-GB" dirty="0" smtClean="0"/>
              <a:t>disorder (50 % of children from impaired parents are affected too)</a:t>
            </a:r>
          </a:p>
          <a:p>
            <a:pPr>
              <a:buFont typeface="Courier New" pitchFamily="49" charset="0"/>
              <a:buChar char="o"/>
            </a:pPr>
            <a:r>
              <a:rPr lang="en-GB" dirty="0" smtClean="0"/>
              <a:t> neurons in </a:t>
            </a:r>
            <a:r>
              <a:rPr lang="en-GB" i="1" dirty="0" smtClean="0"/>
              <a:t>corpus striatum </a:t>
            </a:r>
            <a:r>
              <a:rPr lang="en-GB" dirty="0" smtClean="0"/>
              <a:t>are affected the most, neurons die and can be replaced by </a:t>
            </a:r>
            <a:r>
              <a:rPr lang="en-GB" dirty="0" err="1" smtClean="0"/>
              <a:t>glia</a:t>
            </a:r>
            <a:r>
              <a:rPr lang="cs-CZ" dirty="0" smtClean="0"/>
              <a:t>l</a:t>
            </a:r>
            <a:r>
              <a:rPr lang="en-GB" dirty="0" smtClean="0"/>
              <a:t> cells (gliosis)</a:t>
            </a:r>
          </a:p>
          <a:p>
            <a:pPr>
              <a:buFont typeface="Courier New" pitchFamily="49" charset="0"/>
              <a:buChar char="o"/>
            </a:pPr>
            <a:r>
              <a:rPr lang="en-GB" dirty="0" smtClean="0"/>
              <a:t> </a:t>
            </a:r>
            <a:r>
              <a:rPr lang="en-GB" u="sng" dirty="0" smtClean="0"/>
              <a:t>decreasing of</a:t>
            </a:r>
            <a:r>
              <a:rPr lang="en-GB" dirty="0" smtClean="0"/>
              <a:t>: </a:t>
            </a:r>
            <a:r>
              <a:rPr lang="en-GB" b="1" dirty="0" err="1" smtClean="0"/>
              <a:t>neurotransmi</a:t>
            </a:r>
            <a:r>
              <a:rPr lang="cs-CZ" b="1" dirty="0" smtClean="0"/>
              <a:t>t</a:t>
            </a:r>
            <a:r>
              <a:rPr lang="en-GB" b="1" dirty="0" err="1" smtClean="0"/>
              <a:t>ters</a:t>
            </a:r>
            <a:r>
              <a:rPr lang="en-GB" dirty="0" smtClean="0"/>
              <a:t>: GABA, </a:t>
            </a:r>
            <a:r>
              <a:rPr lang="en-GB" dirty="0" err="1" smtClean="0"/>
              <a:t>ACh</a:t>
            </a:r>
            <a:endParaRPr lang="en-GB" dirty="0" smtClean="0"/>
          </a:p>
          <a:p>
            <a:r>
              <a:rPr lang="en-GB" dirty="0" smtClean="0"/>
              <a:t>            </a:t>
            </a:r>
            <a:r>
              <a:rPr lang="en-GB" b="1" dirty="0" smtClean="0"/>
              <a:t>enzymes</a:t>
            </a:r>
            <a:r>
              <a:rPr lang="en-GB" dirty="0" smtClean="0"/>
              <a:t> associated with synthesis (</a:t>
            </a:r>
            <a:r>
              <a:rPr lang="en-GB" i="1" dirty="0" err="1" smtClean="0"/>
              <a:t>Glu</a:t>
            </a:r>
            <a:r>
              <a:rPr lang="en-GB" i="1" dirty="0" smtClean="0"/>
              <a:t>-decarboxylase</a:t>
            </a:r>
            <a:r>
              <a:rPr lang="en-GB" dirty="0" smtClean="0"/>
              <a:t>, </a:t>
            </a:r>
            <a:r>
              <a:rPr lang="en-GB" i="1" dirty="0" err="1" smtClean="0"/>
              <a:t>ACh-transferase</a:t>
            </a:r>
            <a:r>
              <a:rPr lang="en-GB" dirty="0" smtClean="0"/>
              <a:t>)</a:t>
            </a:r>
          </a:p>
          <a:p>
            <a:r>
              <a:rPr lang="en-GB" dirty="0" smtClean="0"/>
              <a:t>            </a:t>
            </a:r>
            <a:r>
              <a:rPr lang="en-GB" b="1" dirty="0" smtClean="0"/>
              <a:t>neuropeptides </a:t>
            </a:r>
            <a:r>
              <a:rPr lang="en-GB" dirty="0" smtClean="0"/>
              <a:t>(cholecystokinin), </a:t>
            </a:r>
            <a:r>
              <a:rPr lang="en-GB" b="1" dirty="0" smtClean="0"/>
              <a:t>receptors</a:t>
            </a:r>
            <a:r>
              <a:rPr lang="en-GB" dirty="0" smtClean="0"/>
              <a:t> (for </a:t>
            </a:r>
            <a:r>
              <a:rPr lang="en-GB" dirty="0" err="1" smtClean="0"/>
              <a:t>ACh</a:t>
            </a:r>
            <a:r>
              <a:rPr lang="en-GB" dirty="0" smtClean="0"/>
              <a:t>, dopamine, serotonin)</a:t>
            </a:r>
            <a:endParaRPr lang="en-GB" b="1" dirty="0" smtClean="0"/>
          </a:p>
          <a:p>
            <a:pPr>
              <a:buFont typeface="Courier New" pitchFamily="49" charset="0"/>
              <a:buChar char="o"/>
            </a:pPr>
            <a:r>
              <a:rPr lang="en-GB" dirty="0" smtClean="0"/>
              <a:t> gen</a:t>
            </a:r>
            <a:r>
              <a:rPr lang="cs-CZ" dirty="0" smtClean="0"/>
              <a:t>e</a:t>
            </a:r>
            <a:r>
              <a:rPr lang="en-GB" dirty="0" smtClean="0"/>
              <a:t> for HD has not been identified yet</a:t>
            </a:r>
          </a:p>
          <a:p>
            <a:endParaRPr lang="en-GB" b="1" dirty="0" smtClean="0">
              <a:solidFill>
                <a:schemeClr val="accent1"/>
              </a:solidFill>
            </a:endParaRPr>
          </a:p>
          <a:p>
            <a:r>
              <a:rPr lang="en-GB" b="1" dirty="0" smtClean="0">
                <a:solidFill>
                  <a:schemeClr val="accent1"/>
                </a:solidFill>
              </a:rPr>
              <a:t>Hypothesis:</a:t>
            </a:r>
            <a:r>
              <a:rPr lang="en-GB" dirty="0" smtClean="0"/>
              <a:t> realising of </a:t>
            </a:r>
            <a:r>
              <a:rPr lang="en-GB" dirty="0" err="1" smtClean="0"/>
              <a:t>excitotoxins</a:t>
            </a:r>
            <a:r>
              <a:rPr lang="en-GB" dirty="0" smtClean="0"/>
              <a:t> (exogenous or endogenous)</a:t>
            </a:r>
          </a:p>
          <a:p>
            <a:r>
              <a:rPr lang="en-GB" dirty="0" smtClean="0"/>
              <a:t>                   </a:t>
            </a:r>
            <a:r>
              <a:rPr lang="en-GB" dirty="0" err="1" smtClean="0"/>
              <a:t>Glu</a:t>
            </a:r>
            <a:r>
              <a:rPr lang="en-GB" dirty="0" smtClean="0"/>
              <a:t>, Ca</a:t>
            </a:r>
            <a:r>
              <a:rPr lang="en-GB" baseline="30000" dirty="0" smtClean="0"/>
              <a:t>2+</a:t>
            </a:r>
          </a:p>
        </p:txBody>
      </p:sp>
      <p:pic>
        <p:nvPicPr>
          <p:cNvPr id="3074" name="Picture 2"/>
          <p:cNvPicPr>
            <a:picLocks noChangeAspect="1" noChangeArrowheads="1"/>
          </p:cNvPicPr>
          <p:nvPr/>
        </p:nvPicPr>
        <p:blipFill>
          <a:blip r:embed="rId3" cstate="print"/>
          <a:srcRect/>
          <a:stretch>
            <a:fillRect/>
          </a:stretch>
        </p:blipFill>
        <p:spPr bwMode="auto">
          <a:xfrm>
            <a:off x="285720" y="3795735"/>
            <a:ext cx="4333875" cy="2847975"/>
          </a:xfrm>
          <a:prstGeom prst="rect">
            <a:avLst/>
          </a:prstGeom>
          <a:noFill/>
          <a:ln w="9525">
            <a:noFill/>
            <a:miter lim="800000"/>
            <a:headEnd/>
            <a:tailEnd/>
          </a:ln>
          <a:effectLst/>
        </p:spPr>
      </p:pic>
      <p:sp>
        <p:nvSpPr>
          <p:cNvPr id="4" name="TextovéPole 3"/>
          <p:cNvSpPr txBox="1"/>
          <p:nvPr/>
        </p:nvSpPr>
        <p:spPr>
          <a:xfrm>
            <a:off x="4714876" y="3786190"/>
            <a:ext cx="4000528" cy="2031325"/>
          </a:xfrm>
          <a:prstGeom prst="rect">
            <a:avLst/>
          </a:prstGeom>
          <a:noFill/>
        </p:spPr>
        <p:txBody>
          <a:bodyPr wrap="square" rtlCol="0">
            <a:spAutoFit/>
          </a:bodyPr>
          <a:lstStyle/>
          <a:p>
            <a:r>
              <a:rPr lang="en-GB" b="1" dirty="0" smtClean="0"/>
              <a:t>Structure of </a:t>
            </a:r>
            <a:r>
              <a:rPr lang="en-GB" b="1" dirty="0" err="1" smtClean="0"/>
              <a:t>Glu</a:t>
            </a:r>
            <a:r>
              <a:rPr lang="en-GB" b="1" dirty="0" smtClean="0"/>
              <a:t> receptor </a:t>
            </a:r>
          </a:p>
          <a:p>
            <a:endParaRPr lang="en-GB" b="1" dirty="0" smtClean="0"/>
          </a:p>
          <a:p>
            <a:pPr>
              <a:buFont typeface="Wingdings" pitchFamily="2" charset="2"/>
              <a:buChar char="ü"/>
            </a:pPr>
            <a:r>
              <a:rPr lang="en-GB" dirty="0" smtClean="0"/>
              <a:t> stimulation of NMDA receptor (</a:t>
            </a:r>
            <a:r>
              <a:rPr lang="en-GB" dirty="0" err="1" smtClean="0"/>
              <a:t>Glu</a:t>
            </a:r>
            <a:r>
              <a:rPr lang="en-GB" dirty="0" smtClean="0"/>
              <a:t>)   </a:t>
            </a:r>
          </a:p>
          <a:p>
            <a:pPr>
              <a:buFont typeface="Wingdings" pitchFamily="2" charset="2"/>
              <a:buChar char="ü"/>
            </a:pPr>
            <a:r>
              <a:rPr lang="en-GB" dirty="0" smtClean="0"/>
              <a:t> accumulation of Ca</a:t>
            </a:r>
            <a:r>
              <a:rPr lang="en-GB" baseline="30000" dirty="0" smtClean="0"/>
              <a:t>2+</a:t>
            </a:r>
          </a:p>
          <a:p>
            <a:pPr>
              <a:buFont typeface="Wingdings" pitchFamily="2" charset="2"/>
              <a:buChar char="ü"/>
            </a:pPr>
            <a:r>
              <a:rPr lang="en-GB" dirty="0" smtClean="0"/>
              <a:t> neurons necrosis in </a:t>
            </a:r>
            <a:r>
              <a:rPr lang="en-GB" i="1" dirty="0" smtClean="0"/>
              <a:t>striatum</a:t>
            </a:r>
          </a:p>
          <a:p>
            <a:pPr>
              <a:buFont typeface="Wingdings" pitchFamily="2" charset="2"/>
              <a:buChar char="ü"/>
            </a:pPr>
            <a:endParaRPr lang="en-GB" dirty="0" smtClean="0"/>
          </a:p>
          <a:p>
            <a:r>
              <a:rPr lang="en-GB" dirty="0" smtClean="0"/>
              <a:t>NMDA (N-methyl-D-aspartic acid)</a:t>
            </a:r>
            <a:endParaRPr lang="en-GB" dirty="0"/>
          </a:p>
        </p:txBody>
      </p:sp>
      <p:sp>
        <p:nvSpPr>
          <p:cNvPr id="5" name="TextovéPole 4"/>
          <p:cNvSpPr txBox="1"/>
          <p:nvPr/>
        </p:nvSpPr>
        <p:spPr>
          <a:xfrm>
            <a:off x="3530828" y="4694947"/>
            <a:ext cx="609124" cy="246221"/>
          </a:xfrm>
          <a:prstGeom prst="rect">
            <a:avLst/>
          </a:prstGeom>
          <a:solidFill>
            <a:schemeClr val="bg1"/>
          </a:solidFill>
        </p:spPr>
        <p:txBody>
          <a:bodyPr wrap="square" rtlCol="0">
            <a:spAutoFit/>
          </a:bodyPr>
          <a:lstStyle/>
          <a:p>
            <a:r>
              <a:rPr lang="cs-CZ" sz="1000" dirty="0" err="1" smtClean="0"/>
              <a:t>outside</a:t>
            </a:r>
            <a:endParaRPr lang="en-GB" sz="1000" dirty="0" smtClean="0"/>
          </a:p>
        </p:txBody>
      </p:sp>
      <p:sp>
        <p:nvSpPr>
          <p:cNvPr id="6" name="TextovéPole 5"/>
          <p:cNvSpPr txBox="1"/>
          <p:nvPr/>
        </p:nvSpPr>
        <p:spPr>
          <a:xfrm>
            <a:off x="3563888" y="6381328"/>
            <a:ext cx="609124" cy="246221"/>
          </a:xfrm>
          <a:prstGeom prst="rect">
            <a:avLst/>
          </a:prstGeom>
          <a:solidFill>
            <a:schemeClr val="bg1"/>
          </a:solidFill>
        </p:spPr>
        <p:txBody>
          <a:bodyPr wrap="square" rtlCol="0">
            <a:spAutoFit/>
          </a:bodyPr>
          <a:lstStyle/>
          <a:p>
            <a:r>
              <a:rPr lang="cs-CZ" sz="1000" dirty="0" err="1" smtClean="0"/>
              <a:t>inside</a:t>
            </a:r>
            <a:endParaRPr lang="en-GB" sz="1000" dirty="0" smtClean="0"/>
          </a:p>
        </p:txBody>
      </p:sp>
      <p:sp>
        <p:nvSpPr>
          <p:cNvPr id="7" name="TextovéPole 6"/>
          <p:cNvSpPr txBox="1"/>
          <p:nvPr/>
        </p:nvSpPr>
        <p:spPr>
          <a:xfrm>
            <a:off x="3491880" y="5445224"/>
            <a:ext cx="792088" cy="246221"/>
          </a:xfrm>
          <a:prstGeom prst="rect">
            <a:avLst/>
          </a:prstGeom>
          <a:solidFill>
            <a:schemeClr val="bg1"/>
          </a:solidFill>
        </p:spPr>
        <p:txBody>
          <a:bodyPr wrap="square" rtlCol="0">
            <a:spAutoFit/>
          </a:bodyPr>
          <a:lstStyle/>
          <a:p>
            <a:r>
              <a:rPr lang="cs-CZ" sz="1000" dirty="0" err="1" smtClean="0"/>
              <a:t>membrane</a:t>
            </a:r>
            <a:endParaRPr lang="en-GB" sz="1000" dirty="0" smtClean="0"/>
          </a:p>
        </p:txBody>
      </p:sp>
    </p:spTree>
    <p:extLst>
      <p:ext uri="{BB962C8B-B14F-4D97-AF65-F5344CB8AC3E}">
        <p14:creationId xmlns="" xmlns:p14="http://schemas.microsoft.com/office/powerpoint/2010/main" val="346674824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76264" y="2492896"/>
            <a:ext cx="6172200" cy="1894362"/>
          </a:xfrm>
        </p:spPr>
        <p:txBody>
          <a:bodyPr>
            <a:normAutofit/>
          </a:bodyPr>
          <a:lstStyle/>
          <a:p>
            <a:r>
              <a:rPr lang="en-GB" sz="3600" smtClean="0"/>
              <a:t>Stroke</a:t>
            </a:r>
            <a:endParaRPr lang="en-GB" sz="3600"/>
          </a:p>
        </p:txBody>
      </p:sp>
    </p:spTree>
    <p:extLst>
      <p:ext uri="{BB962C8B-B14F-4D97-AF65-F5344CB8AC3E}">
        <p14:creationId xmlns="" xmlns:p14="http://schemas.microsoft.com/office/powerpoint/2010/main" val="4167283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16632"/>
            <a:ext cx="8784976" cy="6740307"/>
          </a:xfrm>
          <a:prstGeom prst="rect">
            <a:avLst/>
          </a:prstGeom>
          <a:noFill/>
        </p:spPr>
        <p:txBody>
          <a:bodyPr wrap="square" rtlCol="0">
            <a:spAutoFit/>
          </a:bodyPr>
          <a:lstStyle/>
          <a:p>
            <a:r>
              <a:rPr lang="en-GB" b="1" dirty="0" smtClean="0">
                <a:solidFill>
                  <a:schemeClr val="accent1"/>
                </a:solidFill>
              </a:rPr>
              <a:t>Characterization: </a:t>
            </a:r>
            <a:r>
              <a:rPr lang="en-GB" dirty="0" smtClean="0"/>
              <a:t>brain tissue damage because of blood flow into the brain is     </a:t>
            </a:r>
          </a:p>
          <a:p>
            <a:r>
              <a:rPr lang="en-GB" dirty="0" smtClean="0"/>
              <a:t>                               decreased</a:t>
            </a:r>
          </a:p>
          <a:p>
            <a:endParaRPr lang="en-GB" dirty="0" smtClean="0"/>
          </a:p>
          <a:p>
            <a:r>
              <a:rPr lang="en-GB" b="1" dirty="0" smtClean="0">
                <a:solidFill>
                  <a:schemeClr val="accent1"/>
                </a:solidFill>
              </a:rPr>
              <a:t>Consequences:</a:t>
            </a:r>
            <a:r>
              <a:rPr lang="en-GB" dirty="0" smtClean="0"/>
              <a:t> loss of consciousness, paralysis, blindness, loss of speech ability</a:t>
            </a:r>
          </a:p>
          <a:p>
            <a:endParaRPr lang="en-GB" b="1" dirty="0" smtClean="0">
              <a:solidFill>
                <a:schemeClr val="accent1"/>
              </a:solidFill>
            </a:endParaRPr>
          </a:p>
          <a:p>
            <a:r>
              <a:rPr lang="en-GB" b="1" dirty="0" smtClean="0">
                <a:solidFill>
                  <a:schemeClr val="accent1"/>
                </a:solidFill>
              </a:rPr>
              <a:t>Causation:</a:t>
            </a:r>
            <a:r>
              <a:rPr lang="en-GB" dirty="0" smtClean="0"/>
              <a:t> brain arteries thrombosis, brain substrates O</a:t>
            </a:r>
            <a:r>
              <a:rPr lang="en-GB" baseline="-25000" dirty="0" smtClean="0"/>
              <a:t>2</a:t>
            </a:r>
            <a:r>
              <a:rPr lang="en-GB" dirty="0" smtClean="0"/>
              <a:t> and </a:t>
            </a:r>
            <a:r>
              <a:rPr lang="en-GB" dirty="0" err="1" smtClean="0"/>
              <a:t>Glc</a:t>
            </a:r>
            <a:r>
              <a:rPr lang="en-GB" dirty="0" smtClean="0"/>
              <a:t> are limited,  </a:t>
            </a:r>
          </a:p>
          <a:p>
            <a:r>
              <a:rPr lang="en-GB" dirty="0" smtClean="0"/>
              <a:t>                    substrates shortage = cells damage</a:t>
            </a:r>
          </a:p>
          <a:p>
            <a:endParaRPr lang="en-GB" dirty="0" smtClean="0"/>
          </a:p>
          <a:p>
            <a:r>
              <a:rPr lang="en-GB" i="1" dirty="0" smtClean="0"/>
              <a:t>Glutamate cascade:</a:t>
            </a:r>
          </a:p>
          <a:p>
            <a:endParaRPr lang="en-GB" i="1" dirty="0" smtClean="0"/>
          </a:p>
          <a:p>
            <a:r>
              <a:rPr lang="en-GB" u="sng" dirty="0" smtClean="0"/>
              <a:t>Induction</a:t>
            </a:r>
            <a:r>
              <a:rPr lang="en-GB" dirty="0" smtClean="0"/>
              <a:t>: depolarization of neuronal membrane, </a:t>
            </a:r>
            <a:r>
              <a:rPr lang="en-GB" b="1" dirty="0" err="1" smtClean="0"/>
              <a:t>Glu</a:t>
            </a:r>
            <a:r>
              <a:rPr lang="en-GB" b="1" dirty="0" smtClean="0"/>
              <a:t> is released</a:t>
            </a:r>
            <a:r>
              <a:rPr lang="en-GB" dirty="0" smtClean="0"/>
              <a:t>, </a:t>
            </a:r>
            <a:r>
              <a:rPr lang="en-GB" b="1" dirty="0" smtClean="0"/>
              <a:t>excitation of NMDA receptors</a:t>
            </a:r>
            <a:r>
              <a:rPr lang="en-GB" dirty="0" smtClean="0"/>
              <a:t>, entrance of Ca</a:t>
            </a:r>
            <a:r>
              <a:rPr lang="en-GB" baseline="30000" dirty="0" smtClean="0"/>
              <a:t>2+</a:t>
            </a:r>
            <a:r>
              <a:rPr lang="en-GB" dirty="0" smtClean="0"/>
              <a:t>, Na</a:t>
            </a:r>
            <a:r>
              <a:rPr lang="en-GB" baseline="30000" dirty="0" smtClean="0"/>
              <a:t>+</a:t>
            </a:r>
            <a:r>
              <a:rPr lang="en-GB" dirty="0" smtClean="0"/>
              <a:t>, neurones damage or death, </a:t>
            </a:r>
            <a:r>
              <a:rPr lang="en-GB" dirty="0" err="1" smtClean="0"/>
              <a:t>Glu</a:t>
            </a:r>
            <a:r>
              <a:rPr lang="en-GB" dirty="0" smtClean="0"/>
              <a:t> stimulates AMPA/</a:t>
            </a:r>
            <a:r>
              <a:rPr lang="en-GB" dirty="0" err="1" smtClean="0"/>
              <a:t>cainate</a:t>
            </a:r>
            <a:r>
              <a:rPr lang="en-GB" dirty="0" smtClean="0"/>
              <a:t> receptors too (another Na</a:t>
            </a:r>
            <a:r>
              <a:rPr lang="en-GB" baseline="30000" dirty="0" smtClean="0"/>
              <a:t>+ </a:t>
            </a:r>
            <a:r>
              <a:rPr lang="en-GB" dirty="0" smtClean="0"/>
              <a:t>come into the cells)</a:t>
            </a:r>
          </a:p>
          <a:p>
            <a:endParaRPr lang="en-GB" u="sng" dirty="0" smtClean="0"/>
          </a:p>
          <a:p>
            <a:r>
              <a:rPr lang="en-GB" u="sng" dirty="0" smtClean="0"/>
              <a:t>Amplification</a:t>
            </a:r>
            <a:r>
              <a:rPr lang="en-GB" dirty="0" smtClean="0"/>
              <a:t>: level of intracellular </a:t>
            </a:r>
            <a:r>
              <a:rPr lang="en-GB" b="1" dirty="0" smtClean="0"/>
              <a:t>Ca</a:t>
            </a:r>
            <a:r>
              <a:rPr lang="en-GB" b="1" baseline="30000" dirty="0" smtClean="0"/>
              <a:t>2+  </a:t>
            </a:r>
            <a:r>
              <a:rPr lang="cs-CZ" b="1" dirty="0" err="1" smtClean="0"/>
              <a:t>is</a:t>
            </a:r>
            <a:r>
              <a:rPr lang="en-GB" b="1" dirty="0" smtClean="0"/>
              <a:t> increased</a:t>
            </a:r>
            <a:r>
              <a:rPr lang="en-GB" dirty="0" smtClean="0"/>
              <a:t>, other </a:t>
            </a:r>
            <a:r>
              <a:rPr lang="en-GB" dirty="0" err="1" smtClean="0"/>
              <a:t>Glu</a:t>
            </a:r>
            <a:r>
              <a:rPr lang="en-GB" dirty="0" smtClean="0"/>
              <a:t> is released, other neurons are damaged</a:t>
            </a:r>
          </a:p>
          <a:p>
            <a:endParaRPr lang="en-GB" u="sng" dirty="0" smtClean="0"/>
          </a:p>
          <a:p>
            <a:r>
              <a:rPr lang="en-GB" u="sng" dirty="0" smtClean="0"/>
              <a:t>Expression</a:t>
            </a:r>
            <a:r>
              <a:rPr lang="en-GB" dirty="0" smtClean="0"/>
              <a:t>: activation of nucleases, </a:t>
            </a:r>
            <a:r>
              <a:rPr lang="en-GB" dirty="0" err="1" smtClean="0"/>
              <a:t>proteinases</a:t>
            </a:r>
            <a:r>
              <a:rPr lang="en-GB" dirty="0" smtClean="0"/>
              <a:t>, </a:t>
            </a:r>
            <a:r>
              <a:rPr lang="en-GB" dirty="0" err="1" smtClean="0"/>
              <a:t>phospholipases</a:t>
            </a:r>
            <a:r>
              <a:rPr lang="en-GB" dirty="0" smtClean="0"/>
              <a:t> by higher Ca</a:t>
            </a:r>
            <a:r>
              <a:rPr lang="en-GB" baseline="30000" dirty="0" smtClean="0"/>
              <a:t>2+</a:t>
            </a:r>
            <a:r>
              <a:rPr lang="en-GB" dirty="0" smtClean="0"/>
              <a:t> levels, by phospholipids degradation </a:t>
            </a:r>
            <a:r>
              <a:rPr lang="en-GB" dirty="0" err="1" smtClean="0"/>
              <a:t>arachidonic</a:t>
            </a:r>
            <a:r>
              <a:rPr lang="en-GB" dirty="0" smtClean="0"/>
              <a:t> acid is released, </a:t>
            </a:r>
            <a:r>
              <a:rPr lang="en-GB" dirty="0" err="1" smtClean="0"/>
              <a:t>eicosanoids</a:t>
            </a:r>
            <a:r>
              <a:rPr lang="en-GB" dirty="0" smtClean="0"/>
              <a:t> are produced, vasoconstriction, </a:t>
            </a:r>
            <a:r>
              <a:rPr lang="en-GB" b="1" dirty="0" smtClean="0"/>
              <a:t>oxygen radicals are generated</a:t>
            </a:r>
          </a:p>
          <a:p>
            <a:endParaRPr lang="en-GB" dirty="0" smtClean="0"/>
          </a:p>
          <a:p>
            <a:r>
              <a:rPr lang="en-GB" b="1" dirty="0" smtClean="0">
                <a:solidFill>
                  <a:schemeClr val="accent1"/>
                </a:solidFill>
              </a:rPr>
              <a:t>Therapy:</a:t>
            </a:r>
            <a:r>
              <a:rPr lang="en-GB" dirty="0" smtClean="0"/>
              <a:t> restrict damages caused by thrombosis</a:t>
            </a:r>
          </a:p>
          <a:p>
            <a:r>
              <a:rPr lang="en-GB" dirty="0" smtClean="0"/>
              <a:t>             </a:t>
            </a:r>
            <a:r>
              <a:rPr lang="en-US" dirty="0" err="1" smtClean="0"/>
              <a:t>minimalizme</a:t>
            </a:r>
            <a:r>
              <a:rPr lang="en-US" dirty="0" smtClean="0"/>
              <a:t> </a:t>
            </a:r>
            <a:r>
              <a:rPr lang="en-GB" dirty="0" smtClean="0"/>
              <a:t>biochemical </a:t>
            </a:r>
            <a:r>
              <a:rPr lang="en-GB" dirty="0" smtClean="0"/>
              <a:t>effects of </a:t>
            </a:r>
            <a:r>
              <a:rPr lang="en-GB" dirty="0" err="1" smtClean="0"/>
              <a:t>Glu</a:t>
            </a:r>
            <a:r>
              <a:rPr lang="en-GB" dirty="0" smtClean="0"/>
              <a:t> cascade</a:t>
            </a:r>
          </a:p>
          <a:p>
            <a:r>
              <a:rPr lang="en-GB" dirty="0" smtClean="0"/>
              <a:t>             low amount of acetylsalicylic acid</a:t>
            </a:r>
            <a:endParaRPr lang="en-GB" dirty="0"/>
          </a:p>
        </p:txBody>
      </p:sp>
    </p:spTree>
    <p:extLst>
      <p:ext uri="{BB962C8B-B14F-4D97-AF65-F5344CB8AC3E}">
        <p14:creationId xmlns="" xmlns:p14="http://schemas.microsoft.com/office/powerpoint/2010/main" val="742727163"/>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76264" y="2492896"/>
            <a:ext cx="6172200" cy="1894362"/>
          </a:xfrm>
        </p:spPr>
        <p:txBody>
          <a:bodyPr>
            <a:normAutofit/>
          </a:bodyPr>
          <a:lstStyle/>
          <a:p>
            <a:r>
              <a:rPr lang="en-GB" sz="3600" dirty="0" smtClean="0"/>
              <a:t>Parkinson´s disease</a:t>
            </a:r>
            <a:endParaRPr lang="en-GB" sz="3600" dirty="0"/>
          </a:p>
        </p:txBody>
      </p:sp>
    </p:spTree>
    <p:extLst>
      <p:ext uri="{BB962C8B-B14F-4D97-AF65-F5344CB8AC3E}">
        <p14:creationId xmlns="" xmlns:p14="http://schemas.microsoft.com/office/powerpoint/2010/main" val="3461855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14282" y="305772"/>
            <a:ext cx="8786874" cy="6186309"/>
          </a:xfrm>
          <a:prstGeom prst="rect">
            <a:avLst/>
          </a:prstGeom>
          <a:noFill/>
        </p:spPr>
        <p:txBody>
          <a:bodyPr wrap="square" rtlCol="0">
            <a:spAutoFit/>
          </a:bodyPr>
          <a:lstStyle/>
          <a:p>
            <a:r>
              <a:rPr lang="en-GB" b="1" dirty="0" smtClean="0">
                <a:solidFill>
                  <a:schemeClr val="accent1"/>
                </a:solidFill>
              </a:rPr>
              <a:t>Characterization: </a:t>
            </a:r>
            <a:r>
              <a:rPr lang="en-GB" dirty="0" smtClean="0"/>
              <a:t>tremor, </a:t>
            </a:r>
            <a:r>
              <a:rPr lang="en-GB" dirty="0" err="1" smtClean="0"/>
              <a:t>bradykinesis</a:t>
            </a:r>
            <a:r>
              <a:rPr lang="en-GB" dirty="0" smtClean="0"/>
              <a:t>, </a:t>
            </a:r>
            <a:r>
              <a:rPr lang="en-GB" dirty="0" err="1" smtClean="0"/>
              <a:t>hypokinesis</a:t>
            </a:r>
            <a:r>
              <a:rPr lang="en-GB" dirty="0" smtClean="0"/>
              <a:t> (</a:t>
            </a:r>
            <a:r>
              <a:rPr lang="cs-CZ" dirty="0" err="1" smtClean="0"/>
              <a:t>slow</a:t>
            </a:r>
            <a:r>
              <a:rPr lang="cs-CZ" dirty="0" smtClean="0"/>
              <a:t> </a:t>
            </a:r>
            <a:r>
              <a:rPr lang="cs-CZ" dirty="0" err="1" smtClean="0"/>
              <a:t>movements</a:t>
            </a:r>
            <a:r>
              <a:rPr lang="en-GB" dirty="0" smtClean="0"/>
              <a:t>), rigidity, </a:t>
            </a:r>
            <a:r>
              <a:rPr lang="cs-CZ" dirty="0" smtClean="0"/>
              <a:t>  </a:t>
            </a:r>
          </a:p>
          <a:p>
            <a:r>
              <a:rPr lang="cs-CZ" dirty="0" smtClean="0"/>
              <a:t>                               </a:t>
            </a:r>
            <a:r>
              <a:rPr lang="en-GB" dirty="0" smtClean="0"/>
              <a:t>postural instability </a:t>
            </a:r>
            <a:r>
              <a:rPr lang="en-GB" b="1" dirty="0" smtClean="0"/>
              <a:t>parkinsonism </a:t>
            </a:r>
          </a:p>
          <a:p>
            <a:endParaRPr lang="en-GB" dirty="0" smtClean="0"/>
          </a:p>
          <a:p>
            <a:r>
              <a:rPr lang="en-GB" b="1" dirty="0" smtClean="0">
                <a:solidFill>
                  <a:schemeClr val="accent1"/>
                </a:solidFill>
              </a:rPr>
              <a:t>Causation:</a:t>
            </a:r>
            <a:r>
              <a:rPr lang="en-GB" dirty="0" smtClean="0"/>
              <a:t> degeneration of pigment cells in </a:t>
            </a:r>
            <a:r>
              <a:rPr lang="en-GB" i="1" dirty="0" err="1" smtClean="0"/>
              <a:t>substantia</a:t>
            </a:r>
            <a:r>
              <a:rPr lang="en-GB" i="1" dirty="0" smtClean="0"/>
              <a:t> </a:t>
            </a:r>
            <a:r>
              <a:rPr lang="en-GB" i="1" dirty="0" err="1" smtClean="0"/>
              <a:t>nigra</a:t>
            </a:r>
            <a:r>
              <a:rPr lang="en-GB" i="1" dirty="0" smtClean="0"/>
              <a:t> </a:t>
            </a:r>
          </a:p>
          <a:p>
            <a:r>
              <a:rPr lang="en-GB" dirty="0" smtClean="0"/>
              <a:t>Production and using of </a:t>
            </a:r>
            <a:r>
              <a:rPr lang="en-GB" b="1" dirty="0" smtClean="0"/>
              <a:t>dopamine</a:t>
            </a:r>
            <a:r>
              <a:rPr lang="en-GB" dirty="0" smtClean="0"/>
              <a:t> as </a:t>
            </a:r>
            <a:r>
              <a:rPr lang="en-GB" dirty="0" err="1" smtClean="0"/>
              <a:t>neurotransmit</a:t>
            </a:r>
            <a:r>
              <a:rPr lang="cs-CZ" dirty="0" smtClean="0"/>
              <a:t>t</a:t>
            </a:r>
            <a:r>
              <a:rPr lang="en-GB" dirty="0" err="1" smtClean="0"/>
              <a:t>er</a:t>
            </a:r>
            <a:r>
              <a:rPr lang="en-GB" dirty="0" smtClean="0"/>
              <a:t> </a:t>
            </a:r>
            <a:r>
              <a:rPr lang="en-GB" dirty="0" smtClean="0"/>
              <a:t>(</a:t>
            </a:r>
            <a:r>
              <a:rPr lang="en-GB" dirty="0" err="1" smtClean="0"/>
              <a:t>dopaminergous</a:t>
            </a:r>
            <a:r>
              <a:rPr lang="en-GB" dirty="0" smtClean="0"/>
              <a:t>)</a:t>
            </a:r>
          </a:p>
          <a:p>
            <a:endParaRPr lang="en-GB" dirty="0" smtClean="0"/>
          </a:p>
          <a:p>
            <a:endParaRPr lang="en-GB" dirty="0" smtClean="0"/>
          </a:p>
          <a:p>
            <a:r>
              <a:rPr lang="en-GB" dirty="0" smtClean="0"/>
              <a:t>Degeneration causes decrease</a:t>
            </a:r>
            <a:r>
              <a:rPr lang="cs-CZ" dirty="0" smtClean="0"/>
              <a:t>d</a:t>
            </a:r>
            <a:r>
              <a:rPr lang="en-GB" dirty="0" smtClean="0"/>
              <a:t> </a:t>
            </a:r>
            <a:r>
              <a:rPr lang="en-GB" dirty="0"/>
              <a:t>dopamine </a:t>
            </a:r>
            <a:r>
              <a:rPr lang="en-GB" b="1" dirty="0" smtClean="0"/>
              <a:t>synthesis</a:t>
            </a:r>
            <a:r>
              <a:rPr lang="en-GB" dirty="0" smtClean="0"/>
              <a:t> and then </a:t>
            </a:r>
            <a:r>
              <a:rPr lang="en-GB" dirty="0" smtClean="0"/>
              <a:t>level</a:t>
            </a:r>
            <a:r>
              <a:rPr lang="cs-CZ" dirty="0" smtClean="0"/>
              <a:t>s </a:t>
            </a:r>
            <a:r>
              <a:rPr lang="cs-CZ" dirty="0" err="1" smtClean="0"/>
              <a:t>of</a:t>
            </a:r>
            <a:r>
              <a:rPr lang="cs-CZ" dirty="0" smtClean="0"/>
              <a:t> dopamine  </a:t>
            </a:r>
            <a:r>
              <a:rPr lang="en-GB" dirty="0" smtClean="0"/>
              <a:t> in </a:t>
            </a:r>
            <a:r>
              <a:rPr lang="en-GB" i="1" dirty="0" err="1" smtClean="0"/>
              <a:t>substantia</a:t>
            </a:r>
            <a:r>
              <a:rPr lang="en-GB" i="1" dirty="0" smtClean="0"/>
              <a:t> </a:t>
            </a:r>
            <a:r>
              <a:rPr lang="en-GB" i="1" dirty="0" err="1" smtClean="0"/>
              <a:t>nigra</a:t>
            </a:r>
            <a:r>
              <a:rPr lang="en-GB" i="1" dirty="0" smtClean="0"/>
              <a:t> </a:t>
            </a:r>
            <a:r>
              <a:rPr lang="en-GB" dirty="0" smtClean="0"/>
              <a:t>and </a:t>
            </a:r>
            <a:r>
              <a:rPr lang="en-GB" i="1" dirty="0" smtClean="0"/>
              <a:t>corpus striatum</a:t>
            </a:r>
            <a:r>
              <a:rPr lang="en-GB" dirty="0" smtClean="0"/>
              <a:t> </a:t>
            </a:r>
            <a:r>
              <a:rPr lang="cs-CZ" dirty="0" err="1" smtClean="0"/>
              <a:t>is</a:t>
            </a:r>
            <a:r>
              <a:rPr lang="en-GB" dirty="0" smtClean="0"/>
              <a:t> decreased too</a:t>
            </a:r>
            <a:endParaRPr lang="en-GB" i="1" dirty="0" smtClean="0"/>
          </a:p>
          <a:p>
            <a:endParaRPr lang="en-GB" dirty="0" smtClean="0"/>
          </a:p>
          <a:p>
            <a:r>
              <a:rPr lang="en-GB" dirty="0" smtClean="0"/>
              <a:t>Decreasing of dopamine levels in cells of </a:t>
            </a:r>
            <a:r>
              <a:rPr lang="en-GB" dirty="0" err="1" smtClean="0"/>
              <a:t>nigrostriatum</a:t>
            </a:r>
            <a:r>
              <a:rPr lang="en-GB" dirty="0" smtClean="0"/>
              <a:t> system increase ratio </a:t>
            </a:r>
            <a:r>
              <a:rPr lang="en-GB" dirty="0" err="1" smtClean="0"/>
              <a:t>ACh</a:t>
            </a:r>
            <a:r>
              <a:rPr lang="en-GB" dirty="0" smtClean="0"/>
              <a:t>/dopamine (amount</a:t>
            </a:r>
            <a:r>
              <a:rPr lang="cs-CZ" dirty="0" smtClean="0"/>
              <a:t>s</a:t>
            </a:r>
            <a:r>
              <a:rPr lang="en-GB" dirty="0" smtClean="0"/>
              <a:t> of </a:t>
            </a:r>
            <a:r>
              <a:rPr lang="en-GB" dirty="0" err="1" smtClean="0"/>
              <a:t>ACh</a:t>
            </a:r>
            <a:r>
              <a:rPr lang="en-GB" dirty="0" smtClean="0"/>
              <a:t> </a:t>
            </a:r>
            <a:r>
              <a:rPr lang="cs-CZ" dirty="0" smtClean="0"/>
              <a:t>are</a:t>
            </a:r>
            <a:r>
              <a:rPr lang="en-GB" dirty="0" smtClean="0"/>
              <a:t> not so affective</a:t>
            </a:r>
            <a:r>
              <a:rPr lang="cs-CZ" dirty="0" smtClean="0"/>
              <a:t>d</a:t>
            </a:r>
            <a:r>
              <a:rPr lang="en-GB" dirty="0" smtClean="0"/>
              <a:t>)</a:t>
            </a:r>
          </a:p>
          <a:p>
            <a:endParaRPr lang="en-GB" dirty="0" smtClean="0"/>
          </a:p>
          <a:p>
            <a:r>
              <a:rPr lang="en-GB" dirty="0" smtClean="0"/>
              <a:t>Imbalance in this ratio is associated with generation of movement troubles in Parkinson</a:t>
            </a:r>
            <a:r>
              <a:rPr lang="cs-CZ" dirty="0" smtClean="0"/>
              <a:t>´s</a:t>
            </a:r>
            <a:r>
              <a:rPr lang="en-GB" dirty="0" smtClean="0"/>
              <a:t> patients </a:t>
            </a:r>
          </a:p>
          <a:p>
            <a:endParaRPr lang="en-GB" u="sng" dirty="0" smtClean="0"/>
          </a:p>
          <a:p>
            <a:r>
              <a:rPr lang="en-GB" b="1" dirty="0" smtClean="0">
                <a:solidFill>
                  <a:schemeClr val="accent1"/>
                </a:solidFill>
              </a:rPr>
              <a:t>Therapy:</a:t>
            </a:r>
            <a:r>
              <a:rPr lang="en-GB" dirty="0" smtClean="0"/>
              <a:t> </a:t>
            </a:r>
            <a:r>
              <a:rPr lang="en-US" dirty="0" err="1" smtClean="0"/>
              <a:t>anticholinergous</a:t>
            </a:r>
            <a:r>
              <a:rPr lang="en-US" dirty="0" smtClean="0"/>
              <a:t> therapy</a:t>
            </a:r>
          </a:p>
          <a:p>
            <a:r>
              <a:rPr lang="en-US" dirty="0" smtClean="0"/>
              <a:t>             dopamine precursors (L-DOPA)</a:t>
            </a:r>
          </a:p>
          <a:p>
            <a:r>
              <a:rPr lang="en-US" dirty="0" smtClean="0"/>
              <a:t>             dopamine receptors agonists (similar effect)</a:t>
            </a:r>
          </a:p>
          <a:p>
            <a:r>
              <a:rPr lang="en-US" dirty="0" smtClean="0"/>
              <a:t>             </a:t>
            </a:r>
            <a:r>
              <a:rPr lang="en-US" dirty="0" err="1" smtClean="0"/>
              <a:t>deprenyl</a:t>
            </a:r>
            <a:r>
              <a:rPr lang="en-US" dirty="0" smtClean="0"/>
              <a:t> (inhibits MAO-B, decreases dopamine degradation)</a:t>
            </a:r>
          </a:p>
          <a:p>
            <a:r>
              <a:rPr lang="en-US" dirty="0" smtClean="0"/>
              <a:t>             </a:t>
            </a:r>
            <a:r>
              <a:rPr lang="en-US" dirty="0" err="1" smtClean="0"/>
              <a:t>amantadin</a:t>
            </a:r>
            <a:r>
              <a:rPr lang="en-US" dirty="0" smtClean="0"/>
              <a:t> (helps with releasing of dopamine from </a:t>
            </a:r>
            <a:r>
              <a:rPr lang="en-US" dirty="0" err="1" smtClean="0"/>
              <a:t>presynaptic</a:t>
            </a:r>
            <a:r>
              <a:rPr lang="en-US" dirty="0" smtClean="0"/>
              <a:t> </a:t>
            </a:r>
            <a:r>
              <a:rPr lang="cs-CZ" dirty="0" smtClean="0"/>
              <a:t>terminus</a:t>
            </a:r>
            <a:r>
              <a:rPr lang="en-US" dirty="0" smtClean="0"/>
              <a:t>)</a:t>
            </a:r>
            <a:endParaRPr lang="en-US" dirty="0" smtClean="0"/>
          </a:p>
          <a:p>
            <a:r>
              <a:rPr lang="en-US" dirty="0" smtClean="0"/>
              <a:t>vs. </a:t>
            </a:r>
            <a:r>
              <a:rPr lang="en-US" dirty="0" err="1" smtClean="0"/>
              <a:t>reserpin</a:t>
            </a:r>
            <a:r>
              <a:rPr lang="en-US" dirty="0" smtClean="0"/>
              <a:t>, dopamine receptors </a:t>
            </a:r>
            <a:r>
              <a:rPr lang="en-GB" dirty="0" smtClean="0"/>
              <a:t>antagonists  – cause parkinsonism</a:t>
            </a:r>
            <a:endParaRPr lang="en-GB" dirty="0"/>
          </a:p>
        </p:txBody>
      </p:sp>
    </p:spTree>
    <p:extLst>
      <p:ext uri="{BB962C8B-B14F-4D97-AF65-F5344CB8AC3E}">
        <p14:creationId xmlns="" xmlns:p14="http://schemas.microsoft.com/office/powerpoint/2010/main" val="323096529"/>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357158" y="1142984"/>
            <a:ext cx="3214710" cy="5587986"/>
          </a:xfrm>
          <a:prstGeom prst="rect">
            <a:avLst/>
          </a:prstGeom>
          <a:noFill/>
          <a:ln w="9525">
            <a:noFill/>
            <a:miter lim="800000"/>
            <a:headEnd/>
            <a:tailEnd/>
          </a:ln>
          <a:effectLst/>
        </p:spPr>
      </p:pic>
      <p:sp>
        <p:nvSpPr>
          <p:cNvPr id="3" name="TextovéPole 2"/>
          <p:cNvSpPr txBox="1"/>
          <p:nvPr/>
        </p:nvSpPr>
        <p:spPr>
          <a:xfrm>
            <a:off x="285720" y="428604"/>
            <a:ext cx="3857652" cy="646331"/>
          </a:xfrm>
          <a:prstGeom prst="rect">
            <a:avLst/>
          </a:prstGeom>
          <a:noFill/>
        </p:spPr>
        <p:txBody>
          <a:bodyPr wrap="square" rtlCol="0">
            <a:spAutoFit/>
          </a:bodyPr>
          <a:lstStyle/>
          <a:p>
            <a:r>
              <a:rPr lang="en-GB" b="1" dirty="0" smtClean="0"/>
              <a:t>Dopamine releasing by neuron</a:t>
            </a:r>
          </a:p>
          <a:p>
            <a:r>
              <a:rPr lang="en-GB" b="1" dirty="0" smtClean="0"/>
              <a:t>in </a:t>
            </a:r>
            <a:r>
              <a:rPr lang="en-GB" b="1" i="1" dirty="0" err="1" smtClean="0"/>
              <a:t>substantia</a:t>
            </a:r>
            <a:r>
              <a:rPr lang="en-GB" b="1" i="1" dirty="0" smtClean="0"/>
              <a:t> </a:t>
            </a:r>
            <a:r>
              <a:rPr lang="en-GB" b="1" i="1" dirty="0" err="1" smtClean="0"/>
              <a:t>nigra</a:t>
            </a:r>
            <a:endParaRPr lang="en-GB" b="1" i="1" dirty="0"/>
          </a:p>
        </p:txBody>
      </p:sp>
      <p:sp>
        <p:nvSpPr>
          <p:cNvPr id="4" name="TextovéPole 3"/>
          <p:cNvSpPr txBox="1"/>
          <p:nvPr/>
        </p:nvSpPr>
        <p:spPr>
          <a:xfrm>
            <a:off x="4071934" y="1477866"/>
            <a:ext cx="4786346" cy="5078313"/>
          </a:xfrm>
          <a:prstGeom prst="rect">
            <a:avLst/>
          </a:prstGeom>
          <a:noFill/>
        </p:spPr>
        <p:txBody>
          <a:bodyPr wrap="square" rtlCol="0">
            <a:spAutoFit/>
          </a:bodyPr>
          <a:lstStyle/>
          <a:p>
            <a:r>
              <a:rPr lang="en-GB" b="1" dirty="0" smtClean="0"/>
              <a:t>Process of dopamine action : </a:t>
            </a:r>
          </a:p>
          <a:p>
            <a:r>
              <a:rPr lang="en-GB" dirty="0" smtClean="0"/>
              <a:t>1. Synthesis from Tyr, </a:t>
            </a:r>
            <a:r>
              <a:rPr lang="en-GB" i="1" dirty="0" smtClean="0"/>
              <a:t>tyrosine </a:t>
            </a:r>
            <a:r>
              <a:rPr lang="en-GB" i="1" dirty="0" err="1" smtClean="0"/>
              <a:t>hydroxylase</a:t>
            </a:r>
            <a:endParaRPr lang="en-GB" i="1" dirty="0" smtClean="0"/>
          </a:p>
          <a:p>
            <a:r>
              <a:rPr lang="en-GB" dirty="0" smtClean="0"/>
              <a:t>2. Storage in synaptic vesicles</a:t>
            </a:r>
          </a:p>
          <a:p>
            <a:r>
              <a:rPr lang="en-GB" dirty="0" smtClean="0"/>
              <a:t>3. Releasing by </a:t>
            </a:r>
            <a:r>
              <a:rPr lang="en-GB" dirty="0" err="1" smtClean="0"/>
              <a:t>exocytosis</a:t>
            </a:r>
            <a:endParaRPr lang="en-GB" dirty="0" smtClean="0"/>
          </a:p>
          <a:p>
            <a:r>
              <a:rPr lang="en-GB" dirty="0" smtClean="0"/>
              <a:t>4. Bond to receptor</a:t>
            </a:r>
          </a:p>
          <a:p>
            <a:r>
              <a:rPr lang="en-GB" dirty="0" smtClean="0"/>
              <a:t>5. Reverse absorption </a:t>
            </a:r>
          </a:p>
          <a:p>
            <a:r>
              <a:rPr lang="en-GB" dirty="0" smtClean="0"/>
              <a:t>6. Degradation, MAO-B</a:t>
            </a:r>
          </a:p>
          <a:p>
            <a:endParaRPr lang="en-GB" dirty="0" smtClean="0"/>
          </a:p>
          <a:p>
            <a:r>
              <a:rPr lang="en-GB" dirty="0" smtClean="0"/>
              <a:t>Dopamine</a:t>
            </a:r>
          </a:p>
          <a:p>
            <a:endParaRPr lang="en-GB" dirty="0" smtClean="0"/>
          </a:p>
          <a:p>
            <a:r>
              <a:rPr lang="en-GB" dirty="0" smtClean="0"/>
              <a:t>         MAO (</a:t>
            </a:r>
            <a:r>
              <a:rPr lang="en-GB" i="1" dirty="0" err="1" smtClean="0"/>
              <a:t>monoaminooxidase</a:t>
            </a:r>
            <a:r>
              <a:rPr lang="en-GB" dirty="0" smtClean="0"/>
              <a:t>)</a:t>
            </a:r>
          </a:p>
          <a:p>
            <a:endParaRPr lang="en-GB" dirty="0" smtClean="0"/>
          </a:p>
          <a:p>
            <a:r>
              <a:rPr lang="en-GB" dirty="0" smtClean="0"/>
              <a:t>DOPAC (3,4-dihydroxyphenylacetic acid)</a:t>
            </a:r>
          </a:p>
          <a:p>
            <a:endParaRPr lang="en-GB" dirty="0" smtClean="0"/>
          </a:p>
          <a:p>
            <a:r>
              <a:rPr lang="en-GB" dirty="0" smtClean="0"/>
              <a:t>         COMT (</a:t>
            </a:r>
            <a:r>
              <a:rPr lang="cs-CZ" i="1" dirty="0" smtClean="0"/>
              <a:t>c</a:t>
            </a:r>
            <a:r>
              <a:rPr lang="en-GB" i="1" dirty="0" err="1" smtClean="0"/>
              <a:t>atechol</a:t>
            </a:r>
            <a:r>
              <a:rPr lang="en-GB" i="1" dirty="0" smtClean="0"/>
              <a:t>-O-</a:t>
            </a:r>
            <a:r>
              <a:rPr lang="en-GB" i="1" dirty="0" err="1" smtClean="0"/>
              <a:t>methyltransferase</a:t>
            </a:r>
            <a:r>
              <a:rPr lang="en-GB" dirty="0" smtClean="0"/>
              <a:t>)</a:t>
            </a:r>
          </a:p>
          <a:p>
            <a:endParaRPr lang="en-GB" dirty="0" smtClean="0"/>
          </a:p>
          <a:p>
            <a:r>
              <a:rPr lang="en-GB" dirty="0" smtClean="0"/>
              <a:t>HVA (</a:t>
            </a:r>
            <a:r>
              <a:rPr lang="en-GB" dirty="0" err="1" smtClean="0"/>
              <a:t>homovanilic</a:t>
            </a:r>
            <a:r>
              <a:rPr lang="en-GB" dirty="0" smtClean="0"/>
              <a:t> acid)</a:t>
            </a:r>
          </a:p>
          <a:p>
            <a:endParaRPr lang="en-GB" dirty="0"/>
          </a:p>
        </p:txBody>
      </p:sp>
      <p:sp>
        <p:nvSpPr>
          <p:cNvPr id="5" name="TextovéPole 4"/>
          <p:cNvSpPr txBox="1"/>
          <p:nvPr/>
        </p:nvSpPr>
        <p:spPr>
          <a:xfrm>
            <a:off x="642910" y="2571744"/>
            <a:ext cx="214314" cy="276999"/>
          </a:xfrm>
          <a:prstGeom prst="rect">
            <a:avLst/>
          </a:prstGeom>
          <a:noFill/>
        </p:spPr>
        <p:txBody>
          <a:bodyPr wrap="square" rtlCol="0">
            <a:spAutoFit/>
          </a:bodyPr>
          <a:lstStyle/>
          <a:p>
            <a:pPr algn="ctr"/>
            <a:r>
              <a:rPr lang="cs-CZ" sz="1200" b="1" dirty="0" smtClean="0"/>
              <a:t>1</a:t>
            </a:r>
            <a:endParaRPr lang="cs-CZ" sz="1200" b="1" dirty="0"/>
          </a:p>
        </p:txBody>
      </p:sp>
      <p:sp>
        <p:nvSpPr>
          <p:cNvPr id="6" name="TextovéPole 5"/>
          <p:cNvSpPr txBox="1"/>
          <p:nvPr/>
        </p:nvSpPr>
        <p:spPr>
          <a:xfrm>
            <a:off x="1071538" y="3723505"/>
            <a:ext cx="214314" cy="276999"/>
          </a:xfrm>
          <a:prstGeom prst="rect">
            <a:avLst/>
          </a:prstGeom>
          <a:noFill/>
        </p:spPr>
        <p:txBody>
          <a:bodyPr wrap="square" rtlCol="0">
            <a:spAutoFit/>
          </a:bodyPr>
          <a:lstStyle/>
          <a:p>
            <a:pPr algn="ctr"/>
            <a:r>
              <a:rPr lang="cs-CZ" sz="1200" b="1" dirty="0" smtClean="0"/>
              <a:t>2</a:t>
            </a:r>
            <a:endParaRPr lang="cs-CZ" sz="1200" b="1" dirty="0"/>
          </a:p>
        </p:txBody>
      </p:sp>
      <p:sp>
        <p:nvSpPr>
          <p:cNvPr id="7" name="TextovéPole 6"/>
          <p:cNvSpPr txBox="1"/>
          <p:nvPr/>
        </p:nvSpPr>
        <p:spPr>
          <a:xfrm>
            <a:off x="1000100" y="4857760"/>
            <a:ext cx="214314" cy="276999"/>
          </a:xfrm>
          <a:prstGeom prst="rect">
            <a:avLst/>
          </a:prstGeom>
          <a:noFill/>
        </p:spPr>
        <p:txBody>
          <a:bodyPr wrap="square" rtlCol="0">
            <a:spAutoFit/>
          </a:bodyPr>
          <a:lstStyle/>
          <a:p>
            <a:pPr algn="ctr"/>
            <a:r>
              <a:rPr lang="cs-CZ" sz="1200" b="1" dirty="0" smtClean="0"/>
              <a:t>3</a:t>
            </a:r>
            <a:endParaRPr lang="cs-CZ" sz="1200" b="1" dirty="0"/>
          </a:p>
        </p:txBody>
      </p:sp>
      <p:sp>
        <p:nvSpPr>
          <p:cNvPr id="8" name="TextovéPole 7"/>
          <p:cNvSpPr txBox="1"/>
          <p:nvPr/>
        </p:nvSpPr>
        <p:spPr>
          <a:xfrm>
            <a:off x="2571736" y="4652199"/>
            <a:ext cx="214314" cy="276999"/>
          </a:xfrm>
          <a:prstGeom prst="rect">
            <a:avLst/>
          </a:prstGeom>
          <a:noFill/>
        </p:spPr>
        <p:txBody>
          <a:bodyPr wrap="square" rtlCol="0">
            <a:spAutoFit/>
          </a:bodyPr>
          <a:lstStyle/>
          <a:p>
            <a:pPr algn="ctr"/>
            <a:r>
              <a:rPr lang="cs-CZ" sz="1200" b="1" dirty="0" smtClean="0"/>
              <a:t>4</a:t>
            </a:r>
            <a:endParaRPr lang="cs-CZ" sz="1200" b="1" dirty="0"/>
          </a:p>
        </p:txBody>
      </p:sp>
      <p:sp>
        <p:nvSpPr>
          <p:cNvPr id="9" name="TextovéPole 8"/>
          <p:cNvSpPr txBox="1"/>
          <p:nvPr/>
        </p:nvSpPr>
        <p:spPr>
          <a:xfrm>
            <a:off x="2500298" y="4000504"/>
            <a:ext cx="214314" cy="276999"/>
          </a:xfrm>
          <a:prstGeom prst="rect">
            <a:avLst/>
          </a:prstGeom>
          <a:noFill/>
        </p:spPr>
        <p:txBody>
          <a:bodyPr wrap="square" rtlCol="0">
            <a:spAutoFit/>
          </a:bodyPr>
          <a:lstStyle/>
          <a:p>
            <a:pPr algn="ctr"/>
            <a:r>
              <a:rPr lang="cs-CZ" sz="1200" b="1" dirty="0" smtClean="0"/>
              <a:t>5</a:t>
            </a:r>
            <a:endParaRPr lang="cs-CZ" sz="1200" b="1" dirty="0"/>
          </a:p>
        </p:txBody>
      </p:sp>
      <p:sp>
        <p:nvSpPr>
          <p:cNvPr id="10" name="TextovéPole 9"/>
          <p:cNvSpPr txBox="1"/>
          <p:nvPr/>
        </p:nvSpPr>
        <p:spPr>
          <a:xfrm>
            <a:off x="2285984" y="2857496"/>
            <a:ext cx="214314" cy="276999"/>
          </a:xfrm>
          <a:prstGeom prst="rect">
            <a:avLst/>
          </a:prstGeom>
          <a:noFill/>
        </p:spPr>
        <p:txBody>
          <a:bodyPr wrap="square" rtlCol="0">
            <a:spAutoFit/>
          </a:bodyPr>
          <a:lstStyle/>
          <a:p>
            <a:pPr algn="ctr"/>
            <a:r>
              <a:rPr lang="cs-CZ" sz="1200" b="1" dirty="0" smtClean="0"/>
              <a:t>6</a:t>
            </a:r>
            <a:endParaRPr lang="cs-CZ" sz="1200" b="1" dirty="0"/>
          </a:p>
        </p:txBody>
      </p:sp>
      <p:sp>
        <p:nvSpPr>
          <p:cNvPr id="11" name="TextovéPole 10"/>
          <p:cNvSpPr txBox="1"/>
          <p:nvPr/>
        </p:nvSpPr>
        <p:spPr>
          <a:xfrm>
            <a:off x="2857488" y="3857628"/>
            <a:ext cx="214314" cy="276999"/>
          </a:xfrm>
          <a:prstGeom prst="rect">
            <a:avLst/>
          </a:prstGeom>
          <a:noFill/>
        </p:spPr>
        <p:txBody>
          <a:bodyPr wrap="square" rtlCol="0">
            <a:spAutoFit/>
          </a:bodyPr>
          <a:lstStyle/>
          <a:p>
            <a:pPr algn="ctr"/>
            <a:r>
              <a:rPr lang="cs-CZ" sz="1200" b="1" dirty="0" smtClean="0"/>
              <a:t>6</a:t>
            </a:r>
            <a:endParaRPr lang="cs-CZ" sz="1200" b="1" dirty="0"/>
          </a:p>
        </p:txBody>
      </p:sp>
      <p:sp>
        <p:nvSpPr>
          <p:cNvPr id="12" name="Šipka dolů 11"/>
          <p:cNvSpPr/>
          <p:nvPr/>
        </p:nvSpPr>
        <p:spPr>
          <a:xfrm>
            <a:off x="4357686" y="4143380"/>
            <a:ext cx="214314" cy="4286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Šipka dolů 12"/>
          <p:cNvSpPr/>
          <p:nvPr/>
        </p:nvSpPr>
        <p:spPr>
          <a:xfrm>
            <a:off x="4357686" y="5286388"/>
            <a:ext cx="214314" cy="4286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76264" y="2492896"/>
            <a:ext cx="6172200" cy="1894362"/>
          </a:xfrm>
        </p:spPr>
        <p:txBody>
          <a:bodyPr>
            <a:normAutofit/>
          </a:bodyPr>
          <a:lstStyle/>
          <a:p>
            <a:r>
              <a:rPr lang="en-GB" sz="3600" dirty="0" smtClean="0"/>
              <a:t>Schizophrenia </a:t>
            </a:r>
            <a:endParaRPr lang="en-GB" sz="3600" dirty="0"/>
          </a:p>
        </p:txBody>
      </p:sp>
    </p:spTree>
    <p:extLst>
      <p:ext uri="{BB962C8B-B14F-4D97-AF65-F5344CB8AC3E}">
        <p14:creationId xmlns="" xmlns:p14="http://schemas.microsoft.com/office/powerpoint/2010/main" val="3164752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14282" y="495240"/>
            <a:ext cx="8643998" cy="5355312"/>
          </a:xfrm>
          <a:prstGeom prst="rect">
            <a:avLst/>
          </a:prstGeom>
          <a:noFill/>
        </p:spPr>
        <p:txBody>
          <a:bodyPr wrap="square" rtlCol="0">
            <a:spAutoFit/>
          </a:bodyPr>
          <a:lstStyle/>
          <a:p>
            <a:r>
              <a:rPr lang="en-GB" b="1" dirty="0" smtClean="0">
                <a:solidFill>
                  <a:schemeClr val="accent1"/>
                </a:solidFill>
              </a:rPr>
              <a:t>Characterization: </a:t>
            </a:r>
            <a:r>
              <a:rPr lang="en-GB" dirty="0" smtClean="0"/>
              <a:t>mental disease, psychical functions are disordered </a:t>
            </a:r>
          </a:p>
          <a:p>
            <a:r>
              <a:rPr lang="en-GB" dirty="0" smtClean="0"/>
              <a:t>                            (thinking, perception, will, mood, attention, behaviour)</a:t>
            </a:r>
          </a:p>
          <a:p>
            <a:endParaRPr lang="en-GB" dirty="0" smtClean="0"/>
          </a:p>
          <a:p>
            <a:pPr>
              <a:buFont typeface="Courier New" pitchFamily="49" charset="0"/>
              <a:buChar char="o"/>
            </a:pPr>
            <a:r>
              <a:rPr lang="en-GB" dirty="0" smtClean="0"/>
              <a:t> impaired communication among different brain parts</a:t>
            </a:r>
          </a:p>
          <a:p>
            <a:pPr>
              <a:buFont typeface="Courier New" pitchFamily="49" charset="0"/>
              <a:buChar char="o"/>
            </a:pPr>
            <a:r>
              <a:rPr lang="en-GB" dirty="0" smtClean="0"/>
              <a:t> imbalance in chemical substance in different brain parts</a:t>
            </a:r>
          </a:p>
          <a:p>
            <a:pPr>
              <a:buFont typeface="Courier New" pitchFamily="49" charset="0"/>
              <a:buChar char="o"/>
            </a:pPr>
            <a:r>
              <a:rPr lang="en-GB" dirty="0" smtClean="0"/>
              <a:t> patients can not distinguish reality from their own illusions and fantasy</a:t>
            </a:r>
          </a:p>
          <a:p>
            <a:endParaRPr lang="en-GB" b="1" dirty="0" smtClean="0">
              <a:solidFill>
                <a:schemeClr val="accent1"/>
              </a:solidFill>
            </a:endParaRPr>
          </a:p>
          <a:p>
            <a:r>
              <a:rPr lang="en-GB" b="1" dirty="0" smtClean="0">
                <a:solidFill>
                  <a:schemeClr val="accent1"/>
                </a:solidFill>
              </a:rPr>
              <a:t>Causation:</a:t>
            </a:r>
            <a:r>
              <a:rPr lang="en-GB" dirty="0" smtClean="0"/>
              <a:t> unknown, starter can be drugs  </a:t>
            </a:r>
          </a:p>
          <a:p>
            <a:endParaRPr lang="en-GB" dirty="0" smtClean="0"/>
          </a:p>
          <a:p>
            <a:r>
              <a:rPr lang="en-GB" i="1" dirty="0" smtClean="0"/>
              <a:t>Dopamine hypothesis </a:t>
            </a:r>
            <a:r>
              <a:rPr lang="en-GB" dirty="0" smtClean="0"/>
              <a:t>(</a:t>
            </a:r>
            <a:r>
              <a:rPr lang="en-GB" b="1" dirty="0" err="1" smtClean="0"/>
              <a:t>hyper</a:t>
            </a:r>
            <a:r>
              <a:rPr lang="en-GB" dirty="0" err="1" smtClean="0"/>
              <a:t>dopaminergy</a:t>
            </a:r>
            <a:r>
              <a:rPr lang="en-GB" dirty="0" smtClean="0"/>
              <a:t>)  X  </a:t>
            </a:r>
            <a:r>
              <a:rPr lang="en-GB" b="1" dirty="0" err="1" smtClean="0"/>
              <a:t>hypo</a:t>
            </a:r>
            <a:r>
              <a:rPr lang="en-GB" dirty="0" err="1" smtClean="0"/>
              <a:t>dopaminergy</a:t>
            </a:r>
            <a:r>
              <a:rPr lang="en-GB" dirty="0" smtClean="0"/>
              <a:t> (PD)</a:t>
            </a:r>
          </a:p>
          <a:p>
            <a:endParaRPr lang="en-GB" dirty="0" smtClean="0"/>
          </a:p>
          <a:p>
            <a:r>
              <a:rPr lang="en-GB" dirty="0" smtClean="0"/>
              <a:t>Biochemical measurements:</a:t>
            </a:r>
          </a:p>
          <a:p>
            <a:endParaRPr lang="en-GB" dirty="0" smtClean="0"/>
          </a:p>
          <a:p>
            <a:r>
              <a:rPr lang="en-GB" dirty="0" smtClean="0"/>
              <a:t>1. Dopamine </a:t>
            </a:r>
            <a:r>
              <a:rPr lang="en-GB" b="1" dirty="0" smtClean="0"/>
              <a:t>levels</a:t>
            </a:r>
            <a:r>
              <a:rPr lang="en-GB" dirty="0" smtClean="0"/>
              <a:t> in brain, large variability</a:t>
            </a:r>
          </a:p>
          <a:p>
            <a:r>
              <a:rPr lang="en-GB" dirty="0" smtClean="0"/>
              <a:t>2. Dopamine </a:t>
            </a:r>
            <a:r>
              <a:rPr lang="en-GB" b="1" dirty="0" smtClean="0"/>
              <a:t>metabolites</a:t>
            </a:r>
            <a:r>
              <a:rPr lang="en-GB" dirty="0" smtClean="0"/>
              <a:t> in brain and body fluids (</a:t>
            </a:r>
            <a:r>
              <a:rPr lang="en-GB" dirty="0" err="1" smtClean="0"/>
              <a:t>homovanilic</a:t>
            </a:r>
            <a:r>
              <a:rPr lang="en-GB" dirty="0" smtClean="0"/>
              <a:t> acid),</a:t>
            </a:r>
          </a:p>
          <a:p>
            <a:r>
              <a:rPr lang="en-GB" dirty="0" smtClean="0"/>
              <a:t>                                       great heterogeneity</a:t>
            </a:r>
          </a:p>
          <a:p>
            <a:r>
              <a:rPr lang="en-GB" dirty="0" smtClean="0"/>
              <a:t>3. Dopamine </a:t>
            </a:r>
            <a:r>
              <a:rPr lang="en-GB" b="1" dirty="0" smtClean="0"/>
              <a:t>receptors</a:t>
            </a:r>
            <a:r>
              <a:rPr lang="en-GB" dirty="0" smtClean="0"/>
              <a:t> (D2), good concordance, </a:t>
            </a:r>
            <a:r>
              <a:rPr lang="en-GB" dirty="0" err="1" smtClean="0"/>
              <a:t>neuroleptics</a:t>
            </a:r>
            <a:r>
              <a:rPr lang="en-GB" dirty="0" smtClean="0"/>
              <a:t> compete with    </a:t>
            </a:r>
          </a:p>
          <a:p>
            <a:r>
              <a:rPr lang="en-GB" dirty="0" smtClean="0"/>
              <a:t>                                                    dopamine about D2 receptors</a:t>
            </a:r>
          </a:p>
          <a:p>
            <a:endParaRPr lang="en-GB" dirty="0" smtClean="0"/>
          </a:p>
        </p:txBody>
      </p:sp>
    </p:spTree>
    <p:extLst>
      <p:ext uri="{BB962C8B-B14F-4D97-AF65-F5344CB8AC3E}">
        <p14:creationId xmlns="" xmlns:p14="http://schemas.microsoft.com/office/powerpoint/2010/main" val="427759874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76264" y="2492896"/>
            <a:ext cx="6172200" cy="1894362"/>
          </a:xfrm>
        </p:spPr>
        <p:txBody>
          <a:bodyPr>
            <a:normAutofit/>
          </a:bodyPr>
          <a:lstStyle/>
          <a:p>
            <a:r>
              <a:rPr lang="en-GB" sz="3600" smtClean="0"/>
              <a:t>Case report </a:t>
            </a:r>
            <a:endParaRPr lang="en-GB" sz="3600"/>
          </a:p>
        </p:txBody>
      </p:sp>
    </p:spTree>
    <p:extLst>
      <p:ext uri="{BB962C8B-B14F-4D97-AF65-F5344CB8AC3E}">
        <p14:creationId xmlns="" xmlns:p14="http://schemas.microsoft.com/office/powerpoint/2010/main" val="716417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307032" y="188640"/>
            <a:ext cx="8153400" cy="6240756"/>
          </a:xfrm>
          <a:prstGeom prst="rect">
            <a:avLst/>
          </a:prstGeom>
        </p:spPr>
        <p:txBody>
          <a:bodyPr tIns="108000" bIns="36000">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lgn="just"/>
            <a:r>
              <a:rPr lang="en-GB" sz="2000" dirty="0" smtClean="0"/>
              <a:t>25 years old woman </a:t>
            </a:r>
          </a:p>
          <a:p>
            <a:pPr algn="just"/>
            <a:endParaRPr lang="en-GB" sz="2000" dirty="0" smtClean="0"/>
          </a:p>
          <a:p>
            <a:pPr algn="just"/>
            <a:r>
              <a:rPr lang="en-GB" sz="2000" dirty="0" smtClean="0"/>
              <a:t>About 3 months ago – she complains of increasing muscle fatigue in her lower extremities upon walking. If she rests for 5 to 10 minutes, her leg strength returns to normal. She also notes that if she talks on the phone, her ability to form words gradually decreases. By evening, her upper eyelids droop to the point that she has to pull her upper lids back to see normally.</a:t>
            </a:r>
          </a:p>
          <a:p>
            <a:pPr algn="just"/>
            <a:endParaRPr lang="en-GB" sz="2000" dirty="0" smtClean="0"/>
          </a:p>
          <a:p>
            <a:r>
              <a:rPr lang="en-GB" sz="2000" b="1" dirty="0" smtClean="0"/>
              <a:t>Physical examination: </a:t>
            </a:r>
            <a:r>
              <a:rPr lang="en-GB" sz="2000" dirty="0" smtClean="0"/>
              <a:t>inability to do specific repetitive muscular activity over time – e. g. talks, ability to form words gradually decreases, squat - repeated squats with difficulty. Head – without headache. Light </a:t>
            </a:r>
            <a:r>
              <a:rPr lang="en-GB" sz="2000" dirty="0" err="1" smtClean="0"/>
              <a:t>ptosis</a:t>
            </a:r>
            <a:r>
              <a:rPr lang="en-GB" sz="2000" dirty="0" smtClean="0"/>
              <a:t> of right bulb, </a:t>
            </a:r>
            <a:r>
              <a:rPr lang="en-GB" sz="2000" dirty="0" err="1" smtClean="0"/>
              <a:t>diplopia</a:t>
            </a:r>
            <a:r>
              <a:rPr lang="en-GB" sz="2000" dirty="0" smtClean="0"/>
              <a:t> (all direction)</a:t>
            </a:r>
            <a:r>
              <a:rPr lang="cs-CZ" sz="2000" dirty="0" smtClean="0"/>
              <a:t>.</a:t>
            </a:r>
            <a:r>
              <a:rPr lang="en-GB" sz="2000" dirty="0" smtClean="0"/>
              <a:t> </a:t>
            </a:r>
          </a:p>
          <a:p>
            <a:pPr algn="just">
              <a:buNone/>
            </a:pPr>
            <a:r>
              <a:rPr lang="en-GB" sz="2000" dirty="0" smtClean="0"/>
              <a:t>	These symptoms are becoming increasingly severe. When </a:t>
            </a:r>
            <a:r>
              <a:rPr lang="en-GB" sz="2000" dirty="0" err="1" smtClean="0"/>
              <a:t>Mya</a:t>
            </a:r>
            <a:r>
              <a:rPr lang="en-GB" sz="2000" dirty="0" smtClean="0"/>
              <a:t> is asked to sustain an upward gaze, her upper eyelids eventually drift downward involuntarily. When she is asked to hold both arms straight out in front of her for as long as she is able, both arms begin to drift downward within minutes. </a:t>
            </a:r>
          </a:p>
        </p:txBody>
      </p:sp>
    </p:spTree>
    <p:extLst>
      <p:ext uri="{BB962C8B-B14F-4D97-AF65-F5344CB8AC3E}">
        <p14:creationId xmlns="" xmlns:p14="http://schemas.microsoft.com/office/powerpoint/2010/main" val="1482087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612648" y="228600"/>
            <a:ext cx="8153400" cy="99060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GB" b="1" smtClean="0"/>
              <a:t>Question No. 1</a:t>
            </a:r>
            <a:endParaRPr lang="en-GB" b="1"/>
          </a:p>
        </p:txBody>
      </p:sp>
      <p:sp>
        <p:nvSpPr>
          <p:cNvPr id="3" name="Zástupný symbol pro obsah 2"/>
          <p:cNvSpPr txBox="1">
            <a:spLocks/>
          </p:cNvSpPr>
          <p:nvPr/>
        </p:nvSpPr>
        <p:spPr>
          <a:xfrm>
            <a:off x="251520" y="1412776"/>
            <a:ext cx="8531352" cy="2471742"/>
          </a:xfrm>
          <a:prstGeom prst="rect">
            <a:avLst/>
          </a:prstGeom>
        </p:spPr>
        <p:txBody>
          <a:bodyPr lIns="72000" rIns="36000"/>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None/>
            </a:pPr>
            <a:r>
              <a:rPr lang="en-GB" sz="2800" smtClean="0"/>
              <a:t>What type of laboratory test do you suggest? </a:t>
            </a:r>
            <a:endParaRPr lang="en-GB" sz="2800"/>
          </a:p>
        </p:txBody>
      </p:sp>
    </p:spTree>
    <p:extLst>
      <p:ext uri="{BB962C8B-B14F-4D97-AF65-F5344CB8AC3E}">
        <p14:creationId xmlns="" xmlns:p14="http://schemas.microsoft.com/office/powerpoint/2010/main" val="225648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67544" y="908720"/>
            <a:ext cx="8153400" cy="4495800"/>
          </a:xfrm>
          <a:prstGeom prst="rect">
            <a:avLst/>
          </a:prstGeom>
        </p:spPr>
        <p:txBody>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None/>
            </a:pPr>
            <a:r>
              <a:rPr lang="en-GB" b="1" smtClean="0"/>
              <a:t>Laboratory test</a:t>
            </a:r>
            <a:r>
              <a:rPr lang="en-GB" smtClean="0"/>
              <a:t>: </a:t>
            </a:r>
          </a:p>
          <a:p>
            <a:pPr>
              <a:buFont typeface="Wingdings"/>
              <a:buNone/>
            </a:pPr>
            <a:r>
              <a:rPr lang="en-GB" smtClean="0"/>
              <a:t>	</a:t>
            </a:r>
          </a:p>
          <a:p>
            <a:pPr>
              <a:buFont typeface="Wingdings"/>
              <a:buNone/>
            </a:pPr>
            <a:r>
              <a:rPr lang="en-GB" smtClean="0"/>
              <a:t>Ab against AChRs</a:t>
            </a:r>
          </a:p>
          <a:p>
            <a:pPr>
              <a:buFont typeface="Wingdings"/>
              <a:buNone/>
            </a:pPr>
            <a:endParaRPr lang="en-GB" smtClean="0"/>
          </a:p>
          <a:p>
            <a:pPr>
              <a:buFont typeface="Wingdings"/>
              <a:buNone/>
            </a:pPr>
            <a:r>
              <a:rPr lang="en-GB" smtClean="0"/>
              <a:t> 	</a:t>
            </a:r>
            <a:r>
              <a:rPr lang="en-GB" smtClean="0">
                <a:solidFill>
                  <a:srgbClr val="C00000"/>
                </a:solidFill>
              </a:rPr>
              <a:t>POSITIVE</a:t>
            </a:r>
          </a:p>
          <a:p>
            <a:pPr>
              <a:buFont typeface="Wingdings"/>
              <a:buNone/>
            </a:pPr>
            <a:endParaRPr lang="en-GB">
              <a:solidFill>
                <a:srgbClr val="C00000"/>
              </a:solidFill>
            </a:endParaRPr>
          </a:p>
        </p:txBody>
      </p:sp>
    </p:spTree>
    <p:extLst>
      <p:ext uri="{BB962C8B-B14F-4D97-AF65-F5344CB8AC3E}">
        <p14:creationId xmlns="" xmlns:p14="http://schemas.microsoft.com/office/powerpoint/2010/main" val="2134405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612648" y="228600"/>
            <a:ext cx="8153400" cy="99060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GB" b="1" smtClean="0"/>
              <a:t>Question No. 2</a:t>
            </a:r>
            <a:endParaRPr lang="en-GB" b="1"/>
          </a:p>
        </p:txBody>
      </p:sp>
      <p:sp>
        <p:nvSpPr>
          <p:cNvPr id="3" name="Zástupný symbol pro obsah 2"/>
          <p:cNvSpPr txBox="1">
            <a:spLocks/>
          </p:cNvSpPr>
          <p:nvPr/>
        </p:nvSpPr>
        <p:spPr>
          <a:xfrm>
            <a:off x="323528" y="1165448"/>
            <a:ext cx="8153400" cy="4495800"/>
          </a:xfrm>
          <a:prstGeom prst="rect">
            <a:avLst/>
          </a:prstGeom>
        </p:spPr>
        <p:txBody>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None/>
            </a:pPr>
            <a:r>
              <a:rPr lang="en-GB" sz="2800" dirty="0" smtClean="0"/>
              <a:t>How you can define myasthenia gravis?</a:t>
            </a:r>
          </a:p>
          <a:p>
            <a:pPr marL="0" indent="0">
              <a:buNone/>
            </a:pPr>
            <a:endParaRPr lang="en-GB" sz="2800" dirty="0" smtClean="0"/>
          </a:p>
          <a:p>
            <a:pPr marL="0" indent="0">
              <a:buNone/>
            </a:pPr>
            <a:r>
              <a:rPr lang="en-GB" sz="2800" dirty="0" smtClean="0"/>
              <a:t>Is MG ne</a:t>
            </a:r>
            <a:r>
              <a:rPr lang="cs-CZ" sz="2800" dirty="0" smtClean="0"/>
              <a:t>u</a:t>
            </a:r>
            <a:r>
              <a:rPr lang="en-GB" sz="2800" dirty="0" smtClean="0"/>
              <a:t>r</a:t>
            </a:r>
            <a:r>
              <a:rPr lang="cs-CZ" sz="2800" dirty="0" smtClean="0"/>
              <a:t>al</a:t>
            </a:r>
            <a:r>
              <a:rPr lang="en-GB" sz="2800" dirty="0" smtClean="0"/>
              <a:t> or muscular impairment?</a:t>
            </a:r>
            <a:endParaRPr lang="en-GB" sz="2800" dirty="0"/>
          </a:p>
        </p:txBody>
      </p:sp>
    </p:spTree>
    <p:extLst>
      <p:ext uri="{BB962C8B-B14F-4D97-AF65-F5344CB8AC3E}">
        <p14:creationId xmlns="" xmlns:p14="http://schemas.microsoft.com/office/powerpoint/2010/main" val="41693305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612648" y="228600"/>
            <a:ext cx="8153400" cy="99060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US" b="1" smtClean="0"/>
              <a:t>Question no. 3</a:t>
            </a:r>
            <a:endParaRPr lang="en-US"/>
          </a:p>
        </p:txBody>
      </p:sp>
      <p:sp>
        <p:nvSpPr>
          <p:cNvPr id="3" name="Zástupný symbol pro obsah 2"/>
          <p:cNvSpPr txBox="1">
            <a:spLocks/>
          </p:cNvSpPr>
          <p:nvPr/>
        </p:nvSpPr>
        <p:spPr>
          <a:xfrm>
            <a:off x="323528" y="1093440"/>
            <a:ext cx="8153400" cy="4495800"/>
          </a:xfrm>
          <a:prstGeom prst="rect">
            <a:avLst/>
          </a:prstGeom>
        </p:spPr>
        <p:txBody>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None/>
            </a:pPr>
            <a:r>
              <a:rPr lang="en-US" sz="2800" smtClean="0"/>
              <a:t>What is the role of thymus, in the ethiopathogenesis of MG?</a:t>
            </a:r>
            <a:endParaRPr lang="en-US" sz="2800"/>
          </a:p>
        </p:txBody>
      </p:sp>
    </p:spTree>
    <p:extLst>
      <p:ext uri="{BB962C8B-B14F-4D97-AF65-F5344CB8AC3E}">
        <p14:creationId xmlns="" xmlns:p14="http://schemas.microsoft.com/office/powerpoint/2010/main" val="360470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612648" y="228600"/>
            <a:ext cx="8153400" cy="99060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US" b="1" smtClean="0"/>
              <a:t>Question  No. 4</a:t>
            </a:r>
            <a:endParaRPr lang="en-US"/>
          </a:p>
        </p:txBody>
      </p:sp>
      <p:sp>
        <p:nvSpPr>
          <p:cNvPr id="3" name="Zástupný symbol pro obsah 2"/>
          <p:cNvSpPr txBox="1">
            <a:spLocks/>
          </p:cNvSpPr>
          <p:nvPr/>
        </p:nvSpPr>
        <p:spPr>
          <a:xfrm>
            <a:off x="395536" y="1124744"/>
            <a:ext cx="8153400" cy="4495800"/>
          </a:xfrm>
          <a:prstGeom prst="rect">
            <a:avLst/>
          </a:prstGeom>
        </p:spPr>
        <p:txBody>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GB" sz="2800" smtClean="0"/>
              <a:t>These patient has positive titres of antibodies against acetylcholine receptor in skeletal muscle. </a:t>
            </a:r>
          </a:p>
          <a:p>
            <a:pPr>
              <a:buNone/>
            </a:pPr>
            <a:r>
              <a:rPr lang="en-GB" sz="2800" smtClean="0"/>
              <a:t>	In case of negative finding (negative levels of AChRs-Ab), can we also consider diagnosis of myasthenia?</a:t>
            </a:r>
          </a:p>
        </p:txBody>
      </p:sp>
    </p:spTree>
    <p:extLst>
      <p:ext uri="{BB962C8B-B14F-4D97-AF65-F5344CB8AC3E}">
        <p14:creationId xmlns="" xmlns:p14="http://schemas.microsoft.com/office/powerpoint/2010/main" val="1017135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erodynamika">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1178</TotalTime>
  <Words>1148</Words>
  <Application>Microsoft Office PowerPoint</Application>
  <PresentationFormat>Předvádění na obrazovce (4:3)</PresentationFormat>
  <Paragraphs>178</Paragraphs>
  <Slides>21</Slides>
  <Notes>6</Notes>
  <HiddenSlides>0</HiddenSlides>
  <MMClips>0</MMClips>
  <ScaleCrop>false</ScaleCrop>
  <HeadingPairs>
    <vt:vector size="4" baseType="variant">
      <vt:variant>
        <vt:lpstr>Motiv</vt:lpstr>
      </vt:variant>
      <vt:variant>
        <vt:i4>1</vt:i4>
      </vt:variant>
      <vt:variant>
        <vt:lpstr>Nadpisy snímků</vt:lpstr>
      </vt:variant>
      <vt:variant>
        <vt:i4>21</vt:i4>
      </vt:variant>
    </vt:vector>
  </HeadingPairs>
  <TitlesOfParts>
    <vt:vector size="22" baseType="lpstr">
      <vt:lpstr>Arkýř</vt:lpstr>
      <vt:lpstr>Biochemical bases of neuropsychiatric and neurodegenerative disorders</vt:lpstr>
      <vt:lpstr>Myasthenia gravis</vt:lpstr>
      <vt:lpstr>Snímek 3</vt:lpstr>
      <vt:lpstr>Snímek 4</vt:lpstr>
      <vt:lpstr>Snímek 5</vt:lpstr>
      <vt:lpstr>Huntington´s disease (Huntington's chorea)</vt:lpstr>
      <vt:lpstr>Snímek 7</vt:lpstr>
      <vt:lpstr>Stroke</vt:lpstr>
      <vt:lpstr>Snímek 9</vt:lpstr>
      <vt:lpstr>Parkinson´s disease</vt:lpstr>
      <vt:lpstr>Snímek 11</vt:lpstr>
      <vt:lpstr>Snímek 12</vt:lpstr>
      <vt:lpstr>Schizophrenia </vt:lpstr>
      <vt:lpstr>Snímek 14</vt:lpstr>
      <vt:lpstr>Case report </vt:lpstr>
      <vt:lpstr>Snímek 16</vt:lpstr>
      <vt:lpstr>Snímek 17</vt:lpstr>
      <vt:lpstr>Snímek 18</vt:lpstr>
      <vt:lpstr>Snímek 19</vt:lpstr>
      <vt:lpstr>Snímek 20</vt:lpstr>
      <vt:lpstr>Snímek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Biochemické podklady neuropsychiatrických a neurodegenerativních chorob</dc:title>
  <dc:creator>Administrator</dc:creator>
  <cp:lastModifiedBy>U</cp:lastModifiedBy>
  <cp:revision>110</cp:revision>
  <dcterms:created xsi:type="dcterms:W3CDTF">2014-04-12T17:25:33Z</dcterms:created>
  <dcterms:modified xsi:type="dcterms:W3CDTF">2014-05-13T08:32:38Z</dcterms:modified>
</cp:coreProperties>
</file>