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75" r:id="rId3"/>
    <p:sldId id="276" r:id="rId4"/>
    <p:sldId id="257" r:id="rId5"/>
    <p:sldId id="258" r:id="rId6"/>
    <p:sldId id="259" r:id="rId7"/>
    <p:sldId id="293" r:id="rId8"/>
    <p:sldId id="294" r:id="rId9"/>
    <p:sldId id="302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95" r:id="rId19"/>
    <p:sldId id="269" r:id="rId20"/>
    <p:sldId id="270" r:id="rId21"/>
    <p:sldId id="271" r:id="rId22"/>
    <p:sldId id="272" r:id="rId23"/>
    <p:sldId id="273" r:id="rId24"/>
    <p:sldId id="296" r:id="rId25"/>
    <p:sldId id="297" r:id="rId26"/>
    <p:sldId id="298" r:id="rId27"/>
    <p:sldId id="274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300" r:id="rId37"/>
    <p:sldId id="299" r:id="rId38"/>
    <p:sldId id="285" r:id="rId39"/>
    <p:sldId id="286" r:id="rId40"/>
    <p:sldId id="287" r:id="rId41"/>
    <p:sldId id="288" r:id="rId42"/>
    <p:sldId id="289" r:id="rId43"/>
    <p:sldId id="290" r:id="rId44"/>
    <p:sldId id="291" r:id="rId45"/>
    <p:sldId id="292" r:id="rId46"/>
    <p:sldId id="301" r:id="rId4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CE21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58" autoAdjust="0"/>
    <p:restoredTop sz="94660"/>
  </p:normalViewPr>
  <p:slideViewPr>
    <p:cSldViewPr>
      <p:cViewPr varScale="1">
        <p:scale>
          <a:sx n="106" d="100"/>
          <a:sy n="106" d="100"/>
        </p:scale>
        <p:origin x="-11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24542" y="948784"/>
            <a:ext cx="813690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Biochemistry of </a:t>
            </a: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free radicals, </a:t>
            </a: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oxidative stress </a:t>
            </a: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and aging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3347864" y="5220489"/>
            <a:ext cx="2592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atin typeface="Bauhaus 93" pitchFamily="82" charset="0"/>
                <a:cs typeface="Times New Roman" pitchFamily="18" charset="0"/>
              </a:rPr>
              <a:t>JAN ILLNER</a:t>
            </a:r>
            <a:endParaRPr lang="cs-CZ" sz="3200" b="1" dirty="0">
              <a:latin typeface="Bauhaus 93" pitchFamily="82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5278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54868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Oxidative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stress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809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1985,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Having too many reactive species (RS) in relation to the available antioxidants.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1991,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Sies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 disturbance in the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prooxidant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-antioxidant balance in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favour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of the former, leading to potential damage.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oxidative</a:t>
            </a:r>
            <a:r>
              <a:rPr lang="cs-CZ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damage</a:t>
            </a:r>
            <a:endParaRPr lang="en-US" sz="24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2004,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Halliwell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Whiteman: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biomolecular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damage caused by attack of RS upon the constituents of living organisms.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Not all damage caused by oxidative stress is oxidative damage!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3203848" y="3789040"/>
            <a:ext cx="2304256" cy="576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864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260648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Oxidative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stress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098" y="1559606"/>
            <a:ext cx="6410141" cy="3525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4016" y="5085184"/>
            <a:ext cx="89644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Frank J Kelly. Oxidative stress: its role in air pollution and adverse health effects. </a:t>
            </a:r>
            <a:r>
              <a:rPr lang="en-US" sz="1400" dirty="0" err="1">
                <a:latin typeface="Times New Roman" pitchFamily="18" charset="0"/>
                <a:cs typeface="Times New Roman" pitchFamily="18" charset="0"/>
              </a:rPr>
              <a:t>Occup</a:t>
            </a:r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 Environ Med2003;60:612-616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364088" y="1037635"/>
            <a:ext cx="1757569" cy="20313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Ischemia-reperfusion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Hypoxia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Hyperoxia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Heat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Radiation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Toxins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Excercise to excess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Infection</a:t>
            </a:r>
          </a:p>
          <a:p>
            <a:r>
              <a:rPr lang="en-US" sz="1400" smtClean="0">
                <a:latin typeface="Times New Roman" pitchFamily="18" charset="0"/>
                <a:cs typeface="Times New Roman" pitchFamily="18" charset="0"/>
              </a:rPr>
              <a:t>Trauma</a:t>
            </a:r>
            <a:endParaRPr lang="en-US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733256"/>
            <a:ext cx="51845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● increased ROS production</a:t>
            </a:r>
          </a:p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● impaired and insufficient antioxidative defence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164288" y="5733256"/>
            <a:ext cx="15841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damage to biomolecules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5940152" y="5883369"/>
            <a:ext cx="1152128" cy="35394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169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548680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Free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radicals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1484784"/>
            <a:ext cx="741682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free radical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is any species capable of independent   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existence that contains one or more unpaired electrons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designation: R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to be paramagnetic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renowned for their high chemical reactivity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Forming:	X − e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X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●+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oxidation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Y + e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reduction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Homolytic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fission of a covalent bond  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 : B              A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B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endParaRPr lang="en-US" sz="2400" baseline="30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3851920" y="429309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145701" y="609329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>
            <a:off x="3890005" y="4653136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02195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548680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Free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radical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reactions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628800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Free radicals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ily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react with a biological molecules (mainly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non-radicals) generating new radicals – initiate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chain reactions</a:t>
            </a: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Types of radical reaction: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reactions between two radicals (NO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O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ONOO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radical addition on to another molecule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(addition of OH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to guanine in DNA)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oxidation and reduction of non-radicals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abstraction of a hydrogen atom from C–H bond (fatty acids)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6516216" y="3717032"/>
            <a:ext cx="57606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666138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124744"/>
            <a:ext cx="6840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is a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radical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– it has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two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unpaired electrons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251520" y="4614227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Free radicals and non-radical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cies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derived from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ox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gen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are called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reactive ox</a:t>
            </a:r>
            <a:r>
              <a:rPr lang="cs-CZ" sz="2400" i="1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gen species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(ROS)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251520" y="5694347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Similarly, reactive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cies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containing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nitrogen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are called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en-US" sz="2400" i="1" dirty="0" smtClean="0">
                <a:latin typeface="Times New Roman" pitchFamily="18" charset="0"/>
                <a:cs typeface="Times New Roman" pitchFamily="18" charset="0"/>
              </a:rPr>
              <a:t>reactive nitrogen species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(RNS)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55576" y="26064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Reactive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species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00808"/>
            <a:ext cx="4429125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extovéPole 24"/>
          <p:cNvSpPr txBox="1"/>
          <p:nvPr/>
        </p:nvSpPr>
        <p:spPr>
          <a:xfrm>
            <a:off x="4499992" y="4077072"/>
            <a:ext cx="108012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050" dirty="0" err="1" smtClean="0"/>
              <a:t>singlet</a:t>
            </a:r>
            <a:r>
              <a:rPr lang="cs-CZ" sz="1050" dirty="0" smtClean="0"/>
              <a:t> o</a:t>
            </a:r>
            <a:r>
              <a:rPr lang="en-GB" sz="1050" dirty="0" err="1" smtClean="0"/>
              <a:t>xy</a:t>
            </a:r>
            <a:r>
              <a:rPr lang="cs-CZ" sz="1050" dirty="0" smtClean="0"/>
              <a:t>gen</a:t>
            </a:r>
            <a:r>
              <a:rPr lang="en-GB" sz="1050" dirty="0" smtClean="0"/>
              <a:t> </a:t>
            </a:r>
            <a:endParaRPr lang="en-GB" sz="105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5724128" y="4077072"/>
            <a:ext cx="1080120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050" dirty="0" err="1" smtClean="0"/>
              <a:t>singlet</a:t>
            </a:r>
            <a:r>
              <a:rPr lang="cs-CZ" sz="1050" dirty="0" smtClean="0"/>
              <a:t> o</a:t>
            </a:r>
            <a:r>
              <a:rPr lang="en-GB" sz="1050" dirty="0" err="1" smtClean="0"/>
              <a:t>xy</a:t>
            </a:r>
            <a:r>
              <a:rPr lang="cs-CZ" sz="1050" dirty="0" smtClean="0"/>
              <a:t>gen</a:t>
            </a:r>
            <a:r>
              <a:rPr lang="en-GB" sz="1050" dirty="0" smtClean="0"/>
              <a:t> </a:t>
            </a:r>
            <a:endParaRPr lang="en-GB" sz="105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2915816" y="4077072"/>
            <a:ext cx="1152128" cy="25391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050" dirty="0" smtClean="0"/>
              <a:t>trip</a:t>
            </a:r>
            <a:r>
              <a:rPr lang="cs-CZ" sz="1050" dirty="0" smtClean="0"/>
              <a:t>let </a:t>
            </a:r>
            <a:r>
              <a:rPr lang="cs-CZ" sz="1050" dirty="0" err="1" smtClean="0"/>
              <a:t>dio</a:t>
            </a:r>
            <a:r>
              <a:rPr lang="en-GB" sz="1050" dirty="0" err="1" smtClean="0"/>
              <a:t>xy</a:t>
            </a:r>
            <a:r>
              <a:rPr lang="cs-CZ" sz="1050" dirty="0" smtClean="0"/>
              <a:t>gen</a:t>
            </a:r>
            <a:r>
              <a:rPr lang="en-GB" sz="1050" dirty="0" smtClean="0"/>
              <a:t> </a:t>
            </a:r>
            <a:endParaRPr lang="en-GB" sz="1050" dirty="0"/>
          </a:p>
        </p:txBody>
      </p:sp>
    </p:spTree>
    <p:extLst>
      <p:ext uri="{BB962C8B-B14F-4D97-AF65-F5344CB8AC3E}">
        <p14:creationId xmlns:p14="http://schemas.microsoft.com/office/powerpoint/2010/main" xmlns="" val="473346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Reactive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oxygen species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040" y="1383115"/>
            <a:ext cx="8460432" cy="146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28246383"/>
              </p:ext>
            </p:extLst>
          </p:nvPr>
        </p:nvGraphicFramePr>
        <p:xfrm>
          <a:off x="1475656" y="3068960"/>
          <a:ext cx="6260630" cy="2736307"/>
        </p:xfrm>
        <a:graphic>
          <a:graphicData uri="http://schemas.openxmlformats.org/drawingml/2006/table">
            <a:tbl>
              <a:tblPr/>
              <a:tblGrid>
                <a:gridCol w="2545017"/>
                <a:gridCol w="1024997"/>
                <a:gridCol w="2690616"/>
              </a:tblGrid>
              <a:tr h="339914"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Reactive oxygen species</a:t>
                      </a:r>
                      <a:endParaRPr lang="en-GB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Symbol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Properties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superoxide radical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en-GB" sz="2000" b="0" i="0" u="none" strike="noStrike" baseline="-25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•-</a:t>
                      </a:r>
                      <a:endParaRPr lang="en-GB" sz="2000" b="0" i="0" u="none" strike="noStrike" baseline="3000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weak oxidant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hydroperoxyl radical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HO</a:t>
                      </a:r>
                      <a:r>
                        <a:rPr lang="en-GB" sz="2000" b="0" i="0" u="none" strike="noStrike" baseline="-25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en-GB" sz="2000" b="0" i="0" u="none" strike="noStrike" baseline="3000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stronger oxidant than O2-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hydrogen peroxide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</a:t>
                      </a:r>
                      <a:r>
                        <a:rPr lang="en-GB" sz="2000" b="0" i="0" u="none" strike="noStrike" baseline="-25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en-GB" sz="2000" b="0" i="0" u="none" strike="noStrike" baseline="-25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GB" sz="2000" b="0" i="0" u="none" strike="noStrike" baseline="-2500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oxidant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hydroxyl radical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OH</a:t>
                      </a:r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en-GB" sz="2000" b="0" i="0" u="none" strike="noStrike" baseline="3000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extremely reactive</a:t>
                      </a:r>
                      <a:endParaRPr lang="en-GB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alcoxyl radical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RO</a:t>
                      </a:r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en-GB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less reactive than OH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9914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peroxyl radical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</a:t>
                      </a:r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OO</a:t>
                      </a:r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•</a:t>
                      </a:r>
                      <a:endParaRPr lang="en-GB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weaker oxidant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6909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singlet oxygen</a:t>
                      </a:r>
                      <a:endParaRPr lang="en-GB" sz="2000" b="0" i="0" u="none" strike="noStrike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baseline="30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</a:t>
                      </a:r>
                      <a:r>
                        <a:rPr lang="en-GB" sz="2000" b="0" i="0" u="none" strike="noStrike" baseline="-25000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GB" sz="2000" b="0" i="0" u="none" strike="noStrike" baseline="-2500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0" i="0" u="none" strike="noStrike" noProof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strong oxidant</a:t>
                      </a:r>
                      <a:endParaRPr lang="en-GB" sz="2000" b="0" i="0" u="none" strike="noStrike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107504" y="5877272"/>
            <a:ext cx="86409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ther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oxygen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non-radical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sp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cies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hypochlorous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acid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      					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ozone O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organic peroxides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ROOH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025384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260648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Reactive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nitrogen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species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1177588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radicals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20072" y="1177588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non-radicals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1868631"/>
            <a:ext cx="30243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nitric oxide NO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itr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ogen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dioxide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 </a:t>
            </a:r>
            <a:endParaRPr lang="en-US" sz="2400" baseline="30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5076056" y="1868631"/>
            <a:ext cx="3384376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peroxynitrite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ONOO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nitrous acid HNO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-25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initrogen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trioxide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3 </a:t>
            </a:r>
          </a:p>
          <a:p>
            <a:endParaRPr lang="cs-CZ" sz="2400" baseline="-25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itronium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2400" baseline="30000" dirty="0" smtClean="0">
                <a:latin typeface="Times New Roman" pitchFamily="18" charset="0"/>
                <a:cs typeface="Times New Roman" pitchFamily="18" charset="0"/>
              </a:rPr>
              <a:t>+</a:t>
            </a:r>
          </a:p>
          <a:p>
            <a:endParaRPr lang="cs-CZ" sz="2400" baseline="30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nitrite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endParaRPr lang="en-US" sz="2400" baseline="30000" dirty="0">
              <a:latin typeface="Times New Roman" pitchFamily="18" charset="0"/>
              <a:cs typeface="Times New Roman" pitchFamily="18" charset="0"/>
            </a:endParaRPr>
          </a:p>
          <a:p>
            <a:endParaRPr lang="cs-CZ" sz="2400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nitrate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baseline="30000" dirty="0">
              <a:latin typeface="Times New Roman" pitchFamily="18" charset="0"/>
              <a:cs typeface="Times New Roman" pitchFamily="18" charset="0"/>
            </a:endParaRPr>
          </a:p>
          <a:p>
            <a:endParaRPr lang="en-US" sz="2400" baseline="30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28232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C-EW\Desktop\ROS-RNS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841822"/>
            <a:ext cx="6478954" cy="5539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403648" y="6464369"/>
            <a:ext cx="60486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http://www.nature.com/nrmicro/journal/v2/n10/fig_tab/nrmicro1004_F2.html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755576" y="116632"/>
            <a:ext cx="77048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ROS/RNS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reaction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8017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54868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Sources of ROS/RNS </a:t>
            </a:r>
            <a:r>
              <a:rPr lang="en-GB" sz="4000" b="1" i="1" dirty="0" smtClean="0">
                <a:latin typeface="Times New Roman" pitchFamily="18" charset="0"/>
                <a:cs typeface="Times New Roman" pitchFamily="18" charset="0"/>
              </a:rPr>
              <a:t>in vivo</a:t>
            </a:r>
            <a:endParaRPr lang="en-GB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556792"/>
            <a:ext cx="82809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Mitochondria (electron transport chain)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Phagocytosis (NADPH oxidase, myeloperoxidase)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Xanthine oxidase (XO)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Nitric oxide synthase (NOS)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Cytochrome P450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Oxidation of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arachidonic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acid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lipoxygenase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cyclooxygenase)</a:t>
            </a:r>
          </a:p>
          <a:p>
            <a:pPr marL="457200" indent="-457200">
              <a:buAutoNum type="arabicPeriod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Non-enzymatic reactions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55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332656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1. Mitochondria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1809" y="3032956"/>
            <a:ext cx="8702679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1268760"/>
            <a:ext cx="7848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Mitochondrial electron transport chain complexes I, II and III take part in O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production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Importance of coenzyme Q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semiquinone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radical!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vál 3"/>
          <p:cNvSpPr/>
          <p:nvPr/>
        </p:nvSpPr>
        <p:spPr>
          <a:xfrm>
            <a:off x="1331640" y="4149080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3059832" y="4221088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5292080" y="4869160"/>
            <a:ext cx="288032" cy="4680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hnutá šipka dolů 4"/>
          <p:cNvSpPr/>
          <p:nvPr/>
        </p:nvSpPr>
        <p:spPr>
          <a:xfrm>
            <a:off x="1691680" y="4671138"/>
            <a:ext cx="432048" cy="270030"/>
          </a:xfrm>
          <a:prstGeom prst="curved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dolů 8"/>
          <p:cNvSpPr/>
          <p:nvPr/>
        </p:nvSpPr>
        <p:spPr>
          <a:xfrm>
            <a:off x="5004048" y="5157192"/>
            <a:ext cx="432048" cy="279031"/>
          </a:xfrm>
          <a:prstGeom prst="curved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doleva 7"/>
          <p:cNvSpPr/>
          <p:nvPr/>
        </p:nvSpPr>
        <p:spPr>
          <a:xfrm>
            <a:off x="2771800" y="4869160"/>
            <a:ext cx="360040" cy="360040"/>
          </a:xfrm>
          <a:prstGeom prst="curvedLef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917993" y="4869160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547664" y="4869160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67744" y="5034662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422049" y="4725144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189212" y="5373216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600" baseline="30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●−</a:t>
            </a:r>
            <a:endParaRPr lang="cs-CZ" sz="16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70321" y="5373216"/>
            <a:ext cx="6377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6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xmlns="" val="223475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Mitochondria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052736"/>
            <a:ext cx="8568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one of the most important sources of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ROS production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complexes of ETC can catalyse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one electron  reduction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of O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to superoxide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cytochrome c oxidase produces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radical intermediates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, although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they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are firmly bound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to the enzyme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NADH dehydrogenase (complex I) and cytochrome bc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(complex III) are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major sites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of superoxide production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electron carrier coenzyme Q (ubiquinone) is during electron    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transport oxidized  and afterwards reduced by single electron  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forming radical intermediate (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semiquinone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 and it can react with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O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to give superoxide O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0698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2. Phagocytosis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052736"/>
            <a:ext cx="8712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A rapid increase in 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consumption during phagocytosis is followed by ROS production – RESPIRATORY BURST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Enzymes: NADPH oxidase, myeloperoxidase</a:t>
            </a:r>
            <a:endParaRPr lang="en-GB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292378"/>
            <a:ext cx="5442454" cy="4448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23528" y="2996952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NADPH 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+ 2 O</a:t>
            </a:r>
            <a:r>
              <a:rPr lang="pt-BR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→ NADP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pt-BR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•-</a:t>
            </a:r>
            <a:endParaRPr lang="cs-CZ" sz="1400" baseline="300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5445224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cs-CZ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400" baseline="-25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baseline="30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•-</a:t>
            </a:r>
            <a:r>
              <a:rPr lang="cs-CZ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+ 2 H</a:t>
            </a:r>
            <a:r>
              <a:rPr lang="cs-CZ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→ O</a:t>
            </a:r>
            <a:r>
              <a:rPr lang="cs-CZ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cs-CZ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932040" y="6145559"/>
            <a:ext cx="40324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</a:t>
            </a:r>
            <a:r>
              <a:rPr lang="pt-BR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pt-BR" sz="1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Cl</a:t>
            </a:r>
            <a:r>
              <a:rPr lang="pt-BR" sz="1400" baseline="30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1400" baseline="30000" dirty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pt-BR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pt-BR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 + H</a:t>
            </a:r>
            <a:r>
              <a:rPr lang="pt-BR" sz="14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pt-BR" sz="1400" dirty="0">
                <a:latin typeface="Times New Roman" pitchFamily="18" charset="0"/>
                <a:cs typeface="Times New Roman" pitchFamily="18" charset="0"/>
              </a:rPr>
              <a:t>O</a:t>
            </a: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411760" y="3789040"/>
            <a:ext cx="720080" cy="576064"/>
          </a:xfrm>
          <a:prstGeom prst="rect">
            <a:avLst/>
          </a:prstGeom>
          <a:solidFill>
            <a:srgbClr val="0CE216">
              <a:alpha val="0"/>
            </a:srgbClr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se šipkou 8"/>
          <p:cNvCxnSpPr/>
          <p:nvPr/>
        </p:nvCxnSpPr>
        <p:spPr>
          <a:xfrm flipH="1" flipV="1">
            <a:off x="1835696" y="3304729"/>
            <a:ext cx="576064" cy="48431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04048" y="5065439"/>
            <a:ext cx="1512168" cy="30777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sz="1400" b="1" dirty="0" err="1" smtClean="0">
                <a:latin typeface="Times New Roman" pitchFamily="18" charset="0"/>
                <a:cs typeface="Times New Roman" pitchFamily="18" charset="0"/>
              </a:rPr>
              <a:t>myeloperoxidase</a:t>
            </a:r>
            <a:endParaRPr lang="cs-CZ" sz="1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5724128" y="5373216"/>
            <a:ext cx="648072" cy="772343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308304" y="2292378"/>
            <a:ext cx="122413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Times New Roman" pitchFamily="18" charset="0"/>
                <a:cs typeface="Times New Roman" pitchFamily="18" charset="0"/>
              </a:rPr>
              <a:t>Figure downloaded from: http://tomonthetrib.wordpress.com/2007/09/20/proton-channels-areinstrumental-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in-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1400" dirty="0" err="1">
                <a:latin typeface="Times New Roman" pitchFamily="18" charset="0"/>
                <a:cs typeface="Times New Roman" pitchFamily="18" charset="0"/>
              </a:rPr>
              <a:t>respiratory-burst-of-phagocytosis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/</a:t>
            </a:r>
          </a:p>
        </p:txBody>
      </p:sp>
    </p:spTree>
    <p:extLst>
      <p:ext uri="{BB962C8B-B14F-4D97-AF65-F5344CB8AC3E}">
        <p14:creationId xmlns:p14="http://schemas.microsoft.com/office/powerpoint/2010/main" xmlns="" val="892640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59025" y="128826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Phagocytosis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836712"/>
            <a:ext cx="842493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●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phagocytes (neutrophils, macrophages) ingest bacteria as a part   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of immune system response to inflammation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a step increase in O</a:t>
            </a:r>
            <a:r>
              <a:rPr lang="en-GB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consumption in phagocytosis is observed –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respiratory burst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enzymes that catalyse ROS production are activated (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NADPH </a:t>
            </a:r>
          </a:p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  oxidase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superoxide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is produced in a reaction catalysed  by NADPH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oxidase, and afterwards it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dismutates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to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hydrogen peroxide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hydrogen peroxide reacts with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Cl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GB" sz="2400" b="1" dirty="0" err="1" smtClean="0">
                <a:latin typeface="Times New Roman" pitchFamily="18" charset="0"/>
                <a:cs typeface="Times New Roman" pitchFamily="18" charset="0"/>
              </a:rPr>
              <a:t>hypochlourous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acid </a:t>
            </a:r>
          </a:p>
          <a:p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 is produced – it is catalysed by myeloperoxidase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HOCl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and other ROS are lethal for bacteria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3602089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3. Xanthine oxidase (XO)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124744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Xanthine dehydrogenase (XDH), which uses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NAD</a:t>
            </a:r>
            <a:r>
              <a:rPr lang="en-US" sz="2400" b="1" baseline="3000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as an electron acceptor, is oxidatively modified (its –SH groups oxidized) and transformed to XO (uses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b="1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348880"/>
            <a:ext cx="7004248" cy="4198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ál 3"/>
          <p:cNvSpPr/>
          <p:nvPr/>
        </p:nvSpPr>
        <p:spPr>
          <a:xfrm>
            <a:off x="4932040" y="2996952"/>
            <a:ext cx="432048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6012160" y="4437112"/>
            <a:ext cx="432048" cy="36004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4644008" y="3717032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20072" y="4581128"/>
            <a:ext cx="648072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3092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89910" y="188640"/>
            <a:ext cx="79928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Xanthine oxidase (XO)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268760"/>
            <a:ext cx="878497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adenine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is metabolized to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hypoxanthine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and consequently to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xanthine, while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guanine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is metabolized to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xanthine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, which is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metabolized (oxidized) to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uric acid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reactions in which both xanthine and uric acid are products are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normally catalysed by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xanthine dehydrogenase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(XDH)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XDH uses NAD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to oxidize hypoxanthine and/or xanthine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during tissue damage (caused by oxidative stress), XDH may be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modified (oxidation of its </a:t>
            </a:r>
            <a:r>
              <a:rPr lang="en-GB" sz="2400" i="1" smtClean="0">
                <a:latin typeface="Times New Roman" pitchFamily="18" charset="0"/>
                <a:cs typeface="Times New Roman" pitchFamily="18" charset="0"/>
              </a:rPr>
              <a:t>thiol groups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and partial proteolysis) to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xanthine oxidase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xanthine oxidase uses 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for oxidation of hypoxanthine and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xanthine generating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superoxide radicals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superoxide radicals undergo spontaneous dismutation which gives 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hydrogen peroxide</a:t>
            </a:r>
            <a:endParaRPr lang="en-GB" sz="24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2985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4. Nitric oxide synthase (NOS)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84249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Three isoforms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of NOS:  endothelial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   	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inducible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		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neuronal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708920"/>
            <a:ext cx="6122548" cy="3166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6660232" y="2751311"/>
            <a:ext cx="238558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NITRIC OXIDE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23528" y="5949280"/>
            <a:ext cx="345638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>
                <a:latin typeface="Times New Roman" pitchFamily="18" charset="0"/>
                <a:cs typeface="Times New Roman" pitchFamily="18" charset="0"/>
              </a:rPr>
              <a:t>http://www.homepages.ed.ac.uk/sd01/nospage.htm</a:t>
            </a:r>
          </a:p>
        </p:txBody>
      </p:sp>
      <p:sp>
        <p:nvSpPr>
          <p:cNvPr id="21" name="Ovál 20"/>
          <p:cNvSpPr/>
          <p:nvPr/>
        </p:nvSpPr>
        <p:spPr>
          <a:xfrm>
            <a:off x="4572000" y="4581128"/>
            <a:ext cx="612068" cy="432048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432046"/>
            <a:ext cx="2021684" cy="860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0431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Nitric oxide synthase (NOS)</a:t>
            </a:r>
            <a:endParaRPr lang="en-GB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26282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endothelial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neuronal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80012" y="1268760"/>
            <a:ext cx="26282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inducible (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iNOS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51520" y="2420888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roduce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low NO amount needed for cell signalling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2420888"/>
            <a:ext cx="40324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roduce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high and toxic NO concentrations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activity is not regulated by Ca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, but is regulated by gene transcription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4667652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NOS catalyse NO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production from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L-arginine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various NOS isoforms are named after a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tissue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they were originally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found</a:t>
            </a:r>
          </a:p>
        </p:txBody>
      </p:sp>
    </p:spTree>
    <p:extLst>
      <p:ext uri="{BB962C8B-B14F-4D97-AF65-F5344CB8AC3E}">
        <p14:creationId xmlns:p14="http://schemas.microsoft.com/office/powerpoint/2010/main" xmlns="" val="187496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Nitric oxide </a:t>
            </a:r>
            <a:endParaRPr lang="en-GB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390124"/>
            <a:ext cx="878497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is a very important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cellular signalling molecule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        – vasodilator, neurotransmitter, mediator of immune response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is a precursor of other RNS (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peroxynitrite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NO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and is also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linked to pathological modifications of cellular components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NO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binds to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haeme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in cytochromes and 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emoglobin</a:t>
            </a:r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2991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Non-enzymatic reactions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628800"/>
            <a:ext cx="85689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Fenton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reaction:	Fe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Fe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3+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en-GB" sz="2400" b="1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Haber-Weiss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reaction:   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●−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+ H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+ OH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baseline="300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Peroxynitrite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production: O</a:t>
            </a:r>
            <a:r>
              <a:rPr lang="en-GB" sz="24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●−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+ NO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ONOO</a:t>
            </a:r>
            <a:r>
              <a:rPr lang="en-GB" sz="2400" b="1" baseline="30000" smtClean="0">
                <a:latin typeface="Times New Roman" pitchFamily="18" charset="0"/>
                <a:cs typeface="Times New Roman" pitchFamily="18" charset="0"/>
              </a:rPr>
              <a:t>−</a:t>
            </a: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OH</a:t>
            </a:r>
            <a:r>
              <a:rPr lang="en-GB" sz="2400" baseline="3000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is an extremely reactive species and causes damage to various biomolecule!</a:t>
            </a: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ONOO</a:t>
            </a:r>
            <a:r>
              <a:rPr lang="en-GB" sz="2400" b="1" baseline="3000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is a very powerful oxidizing and nitrating agent</a:t>
            </a:r>
            <a:endParaRPr lang="en-GB" sz="240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Přímá spojnice se šipkou 7"/>
          <p:cNvCxnSpPr/>
          <p:nvPr/>
        </p:nvCxnSpPr>
        <p:spPr>
          <a:xfrm>
            <a:off x="4752020" y="191683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4968044" y="299695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5076056" y="2699628"/>
            <a:ext cx="5790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Fe</a:t>
            </a:r>
            <a:r>
              <a:rPr lang="cs-CZ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endParaRPr lang="cs-CZ" baseline="30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5184068" y="4077072"/>
            <a:ext cx="756084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8680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19402" y="640088"/>
            <a:ext cx="813690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H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emoglobin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autooxidation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Hb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-Fe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2+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− O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baseline="-25000" dirty="0" err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●−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metHb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-Fe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3+</a:t>
            </a:r>
            <a:endParaRPr lang="en-US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Ionizing radiation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ultrasound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generate OH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Glyco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xidation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– non-enzymatic reaction of s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accharide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(glucose, fructose) with proteins, lipids and DNA is called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glycation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Glycation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products can be oxidized – advanced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glycation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end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products (AGEs)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AGEs cause more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oxidative stress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4" name="Přímá spojnice se šipkou 3"/>
          <p:cNvCxnSpPr/>
          <p:nvPr/>
        </p:nvCxnSpPr>
        <p:spPr>
          <a:xfrm>
            <a:off x="2411760" y="1268760"/>
            <a:ext cx="864096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5896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Effect of ROS/RNS on cells</a:t>
            </a:r>
            <a:endParaRPr lang="en-GB" sz="4000" b="1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670376" y="1988840"/>
            <a:ext cx="32221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DNA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chemical changes in bases</a:t>
            </a: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DNA damage</a:t>
            </a: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mutations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7504" y="1988840"/>
            <a:ext cx="316835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PROTEINS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oxidation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nitration</a:t>
            </a: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damage and loss of function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(enzymes and other proteins)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4725144"/>
            <a:ext cx="45365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smtClean="0">
                <a:latin typeface="Times New Roman" pitchFamily="18" charset="0"/>
                <a:cs typeface="Times New Roman" pitchFamily="18" charset="0"/>
              </a:rPr>
              <a:t>LIPIDS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lipid peroxidation</a:t>
            </a: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(polyunsaturated fatty acids)</a:t>
            </a: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US" sz="200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000" smtClean="0">
                <a:latin typeface="Times New Roman" pitchFamily="18" charset="0"/>
                <a:cs typeface="Times New Roman" pitchFamily="18" charset="0"/>
              </a:rPr>
              <a:t>membrane damage</a:t>
            </a:r>
            <a:endParaRPr lang="en-US" sz="20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779912" y="2996952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ROS/RNS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691680" y="3068960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7308304" y="2780928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7308304" y="3717032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716016" y="5775647"/>
            <a:ext cx="0" cy="4616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ál 12"/>
          <p:cNvSpPr/>
          <p:nvPr/>
        </p:nvSpPr>
        <p:spPr>
          <a:xfrm>
            <a:off x="3635896" y="2852936"/>
            <a:ext cx="1872208" cy="77727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/>
          <p:nvPr/>
        </p:nvCxnSpPr>
        <p:spPr>
          <a:xfrm flipV="1">
            <a:off x="5004048" y="2132856"/>
            <a:ext cx="1080120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2915816" y="2169185"/>
            <a:ext cx="936104" cy="683751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4644008" y="3789040"/>
            <a:ext cx="0" cy="79905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40157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007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Lipid peroxidation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24744"/>
            <a:ext cx="6970665" cy="2150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39552" y="3807038"/>
            <a:ext cx="82809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● PUFA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arachidonic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acid) are highly susceptible to peroxidation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● hydrogen is abstracted  (by OH</a:t>
            </a:r>
            <a:r>
              <a:rPr lang="en-US" sz="20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 from methylene group and carbon-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centred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radical is generated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● carbon-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centred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radicals of  PUFA react easily with O</a:t>
            </a:r>
            <a:r>
              <a:rPr lang="en-US" sz="2000" baseline="-250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yielding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peroxyl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radical (ROO</a:t>
            </a:r>
            <a:r>
              <a:rPr lang="en-US" sz="20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peroxyl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radical can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attact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another molecule of PUFA propagating thus LP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lipid(hydro)peroxide and new carbon-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centred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PUFA radical are products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lipidperoxides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can decompose to very reactive aldehydes (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malondialdehyde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4-hydroxynonenal)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" name="Přímá spojnice se šipkou 4"/>
          <p:cNvCxnSpPr/>
          <p:nvPr/>
        </p:nvCxnSpPr>
        <p:spPr>
          <a:xfrm>
            <a:off x="611560" y="5877272"/>
            <a:ext cx="432048" cy="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bdélník 5"/>
          <p:cNvSpPr/>
          <p:nvPr/>
        </p:nvSpPr>
        <p:spPr>
          <a:xfrm>
            <a:off x="1331640" y="3347700"/>
            <a:ext cx="770485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i="1" dirty="0">
                <a:latin typeface="Times New Roman" pitchFamily="18" charset="0"/>
                <a:cs typeface="Times New Roman" pitchFamily="18" charset="0"/>
              </a:rPr>
              <a:t>Figure downloaded from: http://www.benbest.com/lifeext/aging.html</a:t>
            </a:r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16216" y="888975"/>
            <a:ext cx="1440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err="1" smtClean="0"/>
              <a:t>Peroxyl</a:t>
            </a:r>
            <a:r>
              <a:rPr lang="en-GB" sz="1400" b="1" dirty="0" smtClean="0"/>
              <a:t> radical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xmlns="" val="3769664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393640" y="620688"/>
            <a:ext cx="6120680" cy="4017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508518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MDA can reacts with free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amino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groups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of proteins forming protein complexes that are not functional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039677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0007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Protein oxidative modification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3895" y="896526"/>
            <a:ext cx="5932281" cy="45204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0595" y="3717032"/>
            <a:ext cx="2764388" cy="1689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5" y="1844824"/>
            <a:ext cx="3806919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Intramolecular</a:t>
            </a:r>
            <a:r>
              <a:rPr lang="cs-CZ" sz="1200" dirty="0" smtClean="0"/>
              <a:t> </a:t>
            </a:r>
            <a:r>
              <a:rPr lang="cs-CZ" sz="1200" dirty="0" err="1" smtClean="0"/>
              <a:t>disulphidic</a:t>
            </a:r>
            <a:r>
              <a:rPr lang="cs-CZ" sz="1200" dirty="0" smtClean="0"/>
              <a:t> </a:t>
            </a:r>
            <a:r>
              <a:rPr lang="cs-CZ" sz="1200" dirty="0" err="1" smtClean="0"/>
              <a:t>bonds</a:t>
            </a:r>
            <a:r>
              <a:rPr lang="cs-CZ" sz="1200" dirty="0" smtClean="0"/>
              <a:t> </a:t>
            </a:r>
            <a:r>
              <a:rPr lang="cs-CZ" sz="1200" dirty="0" err="1" smtClean="0"/>
              <a:t>formation</a:t>
            </a:r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5576" y="3284984"/>
            <a:ext cx="4968552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Protein </a:t>
            </a:r>
            <a:r>
              <a:rPr lang="cs-CZ" sz="1200" dirty="0" err="1" smtClean="0"/>
              <a:t>dimerisation</a:t>
            </a:r>
            <a:r>
              <a:rPr lang="cs-CZ" sz="1200" dirty="0" smtClean="0"/>
              <a:t> by </a:t>
            </a:r>
            <a:r>
              <a:rPr lang="cs-CZ" sz="1200" dirty="0" err="1" smtClean="0"/>
              <a:t>intramolecular</a:t>
            </a:r>
            <a:r>
              <a:rPr lang="cs-CZ" sz="1200" dirty="0" smtClean="0"/>
              <a:t> </a:t>
            </a:r>
            <a:r>
              <a:rPr lang="cs-CZ" sz="1200" dirty="0" err="1" smtClean="0"/>
              <a:t>disulphide</a:t>
            </a:r>
            <a:r>
              <a:rPr lang="cs-CZ" sz="1200" dirty="0" smtClean="0"/>
              <a:t> </a:t>
            </a:r>
            <a:r>
              <a:rPr lang="cs-CZ" sz="1200" dirty="0" err="1" smtClean="0"/>
              <a:t>bonds</a:t>
            </a:r>
            <a:r>
              <a:rPr lang="cs-CZ" sz="1200" dirty="0" smtClean="0"/>
              <a:t> </a:t>
            </a:r>
            <a:r>
              <a:rPr lang="cs-CZ" sz="1200" dirty="0" err="1" smtClean="0"/>
              <a:t>formation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4869160"/>
            <a:ext cx="345638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Crosslinking</a:t>
            </a:r>
            <a:r>
              <a:rPr lang="cs-CZ" sz="1200" dirty="0" smtClean="0"/>
              <a:t> </a:t>
            </a:r>
            <a:r>
              <a:rPr lang="cs-CZ" sz="1200" dirty="0" err="1" smtClean="0"/>
              <a:t>formation</a:t>
            </a:r>
            <a:r>
              <a:rPr lang="cs-CZ" sz="1200" dirty="0" smtClean="0"/>
              <a:t> </a:t>
            </a:r>
            <a:r>
              <a:rPr lang="cs-CZ" sz="1200" dirty="0" err="1" smtClean="0"/>
              <a:t>among</a:t>
            </a:r>
            <a:r>
              <a:rPr lang="cs-CZ" sz="1200" dirty="0" smtClean="0"/>
              <a:t> tyrosine </a:t>
            </a:r>
            <a:r>
              <a:rPr lang="cs-CZ" sz="1200" dirty="0" err="1"/>
              <a:t>r</a:t>
            </a:r>
            <a:r>
              <a:rPr lang="cs-CZ" sz="1200" dirty="0" err="1" smtClean="0"/>
              <a:t>esidues</a:t>
            </a:r>
            <a:endParaRPr lang="cs-CZ" sz="1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444208" y="5013176"/>
            <a:ext cx="237626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/>
              <a:t>d</a:t>
            </a:r>
            <a:r>
              <a:rPr lang="cs-CZ" sz="1200" dirty="0" err="1" smtClean="0"/>
              <a:t>ityrosine</a:t>
            </a:r>
            <a:r>
              <a:rPr lang="cs-CZ" sz="1200" dirty="0" smtClean="0"/>
              <a:t>          </a:t>
            </a:r>
            <a:r>
              <a:rPr lang="cs-CZ" sz="1200" dirty="0" smtClean="0"/>
              <a:t>3-nitrotyrosine 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1413937"/>
            <a:ext cx="1152128" cy="4308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050" dirty="0" smtClean="0"/>
              <a:t>d</a:t>
            </a:r>
            <a:r>
              <a:rPr lang="cs-CZ" sz="1050" dirty="0" smtClean="0"/>
              <a:t>isulfide </a:t>
            </a:r>
            <a:r>
              <a:rPr lang="cs-CZ" sz="1050" dirty="0" err="1" smtClean="0"/>
              <a:t>reduce</a:t>
            </a:r>
            <a:r>
              <a:rPr lang="cs-CZ" sz="1050" dirty="0" smtClean="0"/>
              <a:t> </a:t>
            </a:r>
            <a:r>
              <a:rPr lang="cs-CZ" sz="1050" dirty="0" err="1" smtClean="0"/>
              <a:t>systems</a:t>
            </a:r>
            <a:r>
              <a:rPr lang="cs-CZ" sz="1050" dirty="0" smtClean="0"/>
              <a:t> </a:t>
            </a:r>
            <a:endParaRPr lang="cs-CZ" sz="1050" dirty="0"/>
          </a:p>
        </p:txBody>
      </p:sp>
    </p:spTree>
    <p:extLst>
      <p:ext uri="{BB962C8B-B14F-4D97-AF65-F5344CB8AC3E}">
        <p14:creationId xmlns:p14="http://schemas.microsoft.com/office/powerpoint/2010/main" xmlns="" val="11065939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1" y="1268760"/>
            <a:ext cx="3696213" cy="2280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70007" y="18864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DNA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oxidative 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age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35964" y="3203684"/>
            <a:ext cx="2064428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8-hydroxyguanine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407300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Free radicals can react with structural units of DNA and can damage purine and pyrimidine bases and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deoxyribose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as well.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Reactive nitrogen species can cause deamination and nitration of purine bases.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8-hydroxyguanine is produced after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ad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ition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of OH</a:t>
            </a:r>
            <a:r>
              <a:rPr lang="en-GB" sz="2400" baseline="30000" dirty="0" smtClean="0">
                <a:latin typeface="Times New Roman" pitchFamily="18" charset="0"/>
                <a:cs typeface="Times New Roman" pitchFamily="18" charset="0"/>
              </a:rPr>
              <a:t>•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to C8 of guanine.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63562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Antioxidative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defen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23528" y="1412776"/>
            <a:ext cx="849694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An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antioxidant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is any substance that delays, prevents or removes oxidative damage to a target molecule</a:t>
            </a:r>
          </a:p>
          <a:p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There is </a:t>
            </a:r>
            <a:r>
              <a:rPr lang="en-US" sz="2400" i="1" smtClean="0">
                <a:latin typeface="Times New Roman" pitchFamily="18" charset="0"/>
                <a:cs typeface="Times New Roman" pitchFamily="18" charset="0"/>
              </a:rPr>
              <a:t>no universal best 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antioxidant!</a:t>
            </a:r>
          </a:p>
          <a:p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Their relative importance depends upon:</a:t>
            </a:r>
          </a:p>
          <a:p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Which, how, where ROS is generated and what target of damage is measured</a:t>
            </a:r>
            <a:endParaRPr lang="en-US" sz="2400" b="1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5038" y="4581128"/>
            <a:ext cx="5777442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80777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Antioxidative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GB" sz="4000" b="1" dirty="0" err="1" smtClean="0">
                <a:latin typeface="Times New Roman" pitchFamily="18" charset="0"/>
                <a:cs typeface="Times New Roman" pitchFamily="18" charset="0"/>
              </a:rPr>
              <a:t>defen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e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268760"/>
            <a:ext cx="870048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enzymes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– catalytically remove ROS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(superoxide dismutase, catalase, glutathione peroxidase, 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peroxiredoxins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proteins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that remove pro-oxidants (metal ions and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haeme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(transferrin, ferritin, albumin,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haptoglobin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ceruloplasmin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GB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dirty="0" smtClean="0">
                <a:latin typeface="Times New Roman" pitchFamily="18" charset="0"/>
                <a:cs typeface="Times New Roman" pitchFamily="18" charset="0"/>
              </a:rPr>
              <a:t>low-molecular  weight substances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(„sacrificial agents“)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○ synthesized </a:t>
            </a:r>
            <a:r>
              <a:rPr lang="en-GB" sz="2400" i="1" dirty="0" smtClean="0">
                <a:latin typeface="Times New Roman" pitchFamily="18" charset="0"/>
                <a:cs typeface="Times New Roman" pitchFamily="18" charset="0"/>
              </a:rPr>
              <a:t>in vivo 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(bilirubin, uric acid,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lipoic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acid, coenzyme Q)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  ○ from the diet (vitamins E and C, carotenoids, plant phenols)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9759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886068"/>
            <a:ext cx="88569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superoxide dismutase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– catalyses dismutation of superoxide  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                              to oxygen and hydrogen peroxide</a:t>
            </a: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catalase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– catalyses dismutation of hydrogen peroxide to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       oxygen and water</a:t>
            </a: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GB" sz="2400" b="1" smtClean="0">
                <a:latin typeface="Times New Roman" pitchFamily="18" charset="0"/>
                <a:cs typeface="Times New Roman" pitchFamily="18" charset="0"/>
              </a:rPr>
              <a:t>glutathione peroxidase </a:t>
            </a: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– catalyses reduction of hydrogen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                             peroxide to water using reduced glutathione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                             – consists of four subunits, each subunit   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                                           contains Se in active site  </a:t>
            </a:r>
            <a:endParaRPr lang="en-GB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5368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9607"/>
            <a:ext cx="8496944" cy="6642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36736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4379"/>
            <a:ext cx="8568951" cy="659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0813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Glutathione</a:t>
            </a:r>
            <a:endParaRPr lang="en-GB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268760"/>
            <a:ext cx="828092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regulates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ascorbate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metabolism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maintains communication between cells through gap junctions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prevents protein −SH group from oxidizing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concentration in various tissues (99% as GSH)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highest levels in liver, kidney and lens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a direct scavenger of ROS (OH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ONOO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−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red blood cells are particularly dependent on GSH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antioxidative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defence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for their normal function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8265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836712"/>
            <a:ext cx="88569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peroxiredoxins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– catalyse reduction of hydrogen peroxide and 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                         organic peroxides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                      – cystein residues are present in active site</a:t>
            </a:r>
          </a:p>
          <a:p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● </a:t>
            </a:r>
            <a:r>
              <a:rPr lang="en-US" sz="2400" b="1" smtClean="0">
                <a:latin typeface="Times New Roman" pitchFamily="18" charset="0"/>
                <a:cs typeface="Times New Roman" pitchFamily="18" charset="0"/>
              </a:rPr>
              <a:t>thioredoxins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– reduce oxidized peroxiredoxins, hence regenerate 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                     them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                  – polypeptides of relative M</a:t>
            </a:r>
            <a:r>
              <a:rPr lang="en-US" sz="2400" baseline="-2500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~ 12 kDa</a:t>
            </a:r>
          </a:p>
          <a:p>
            <a:r>
              <a:rPr lang="en-US" sz="2400" smtClean="0">
                <a:latin typeface="Times New Roman" pitchFamily="18" charset="0"/>
                <a:cs typeface="Times New Roman" pitchFamily="18" charset="0"/>
              </a:rPr>
              <a:t>                          – two cystein residues</a:t>
            </a:r>
            <a:endParaRPr lang="en-US" sz="24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87834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47156" y="260648"/>
            <a:ext cx="5085084" cy="6344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7952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Times New Roman" pitchFamily="18" charset="0"/>
                <a:cs typeface="Times New Roman" pitchFamily="18" charset="0"/>
              </a:rPr>
              <a:t>Dietary antioxidants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1724615"/>
            <a:ext cx="835292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Vitamin 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400" dirty="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-to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ph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erol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lipophilic structure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inhibitor of lipid peroxidation in cellular membranes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LOO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→ </a:t>
            </a:r>
            <a:r>
              <a:rPr lang="en-US" sz="2400" dirty="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-Toc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LOOH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Vitamin C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(ascorbic acid)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soluble in water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regenerates vitamin E in membrane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dirty="0" smtClean="0">
                <a:latin typeface="Symbol" pitchFamily="18" charset="2"/>
                <a:cs typeface="Times New Roman" pitchFamily="18" charset="0"/>
              </a:rPr>
              <a:t> 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-Toc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●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                    → </a:t>
            </a:r>
            <a:r>
              <a:rPr lang="en-US" sz="2400" dirty="0" smtClean="0">
                <a:latin typeface="Symbol" pitchFamily="18" charset="2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TocH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+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7" name="Picture 3" descr="C:\Documents and Settings\Jan Illner\Plocha\stažený soubo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97393" y="990601"/>
            <a:ext cx="2905125" cy="157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157192"/>
            <a:ext cx="1238884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19" y="5081731"/>
            <a:ext cx="1362229" cy="1299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841769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188368" y="1124743"/>
            <a:ext cx="637234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Vitamin E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metabolism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253007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The aim of vitamin E: termination of lipid peroxidation</a:t>
            </a:r>
          </a:p>
          <a:p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Vitamin E changes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peroxyl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radicals in lipid peroxides and changes in </a:t>
            </a:r>
            <a:r>
              <a:rPr lang="en-GB" sz="2400" dirty="0" err="1" smtClean="0">
                <a:latin typeface="Times New Roman" pitchFamily="18" charset="0"/>
                <a:cs typeface="Times New Roman" pitchFamily="18" charset="0"/>
              </a:rPr>
              <a:t>tocopheryl</a:t>
            </a: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radical itself </a:t>
            </a:r>
          </a:p>
        </p:txBody>
      </p:sp>
    </p:spTree>
    <p:extLst>
      <p:ext uri="{BB962C8B-B14F-4D97-AF65-F5344CB8AC3E}">
        <p14:creationId xmlns:p14="http://schemas.microsoft.com/office/powerpoint/2010/main" xmlns="" val="5047067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763950" y="1052736"/>
            <a:ext cx="7408450" cy="421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Vitamin C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metabolism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5253007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Dismutation of ascorbic radicals (not so reactive).</a:t>
            </a:r>
          </a:p>
          <a:p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Oxidized dehydroascorbate is reduced back to ascorbate by GSH and NADPH. 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1043608" y="2967335"/>
            <a:ext cx="9361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Ascorbic</a:t>
            </a:r>
            <a:endParaRPr lang="cs-CZ" sz="1200" dirty="0" smtClean="0"/>
          </a:p>
          <a:p>
            <a:r>
              <a:rPr lang="cs-CZ" sz="1200" dirty="0" err="1" smtClean="0"/>
              <a:t>Radical</a:t>
            </a:r>
            <a:endParaRPr lang="cs-CZ" sz="1200" dirty="0" smtClean="0"/>
          </a:p>
          <a:p>
            <a:endParaRPr lang="cs-CZ" sz="1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99792" y="2996952"/>
            <a:ext cx="9361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Ascorbic</a:t>
            </a:r>
            <a:endParaRPr lang="cs-CZ" sz="1200" dirty="0" smtClean="0"/>
          </a:p>
          <a:p>
            <a:r>
              <a:rPr lang="cs-CZ" sz="1200" dirty="0" err="1" smtClean="0"/>
              <a:t>Radical</a:t>
            </a:r>
            <a:endParaRPr lang="cs-CZ" sz="1200" dirty="0" smtClean="0"/>
          </a:p>
          <a:p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076056" y="2863969"/>
            <a:ext cx="93610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Ascorbate</a:t>
            </a:r>
            <a:endParaRPr lang="cs-CZ" sz="1200" dirty="0" smtClean="0"/>
          </a:p>
        </p:txBody>
      </p:sp>
      <p:sp>
        <p:nvSpPr>
          <p:cNvPr id="8" name="TextovéPole 7"/>
          <p:cNvSpPr txBox="1"/>
          <p:nvPr/>
        </p:nvSpPr>
        <p:spPr>
          <a:xfrm>
            <a:off x="6732240" y="2852936"/>
            <a:ext cx="1440160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Dehydroascorbate</a:t>
            </a:r>
            <a:endParaRPr lang="cs-CZ" sz="1200" dirty="0" smtClean="0"/>
          </a:p>
        </p:txBody>
      </p:sp>
      <p:sp>
        <p:nvSpPr>
          <p:cNvPr id="9" name="TextovéPole 8"/>
          <p:cNvSpPr txBox="1"/>
          <p:nvPr/>
        </p:nvSpPr>
        <p:spPr>
          <a:xfrm>
            <a:off x="6156176" y="4510861"/>
            <a:ext cx="936104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Pentose</a:t>
            </a:r>
            <a:endParaRPr lang="cs-CZ" sz="1200" dirty="0" smtClean="0"/>
          </a:p>
          <a:p>
            <a:r>
              <a:rPr lang="cs-CZ" sz="1200" dirty="0" err="1"/>
              <a:t>p</a:t>
            </a:r>
            <a:r>
              <a:rPr lang="cs-CZ" sz="1200" dirty="0" err="1" smtClean="0"/>
              <a:t>hosphate</a:t>
            </a:r>
            <a:endParaRPr lang="cs-CZ" sz="1200" dirty="0" smtClean="0"/>
          </a:p>
          <a:p>
            <a:r>
              <a:rPr lang="cs-CZ" sz="1200" dirty="0" err="1" smtClean="0"/>
              <a:t>pathway</a:t>
            </a:r>
            <a:endParaRPr lang="cs-CZ" sz="1200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6084168" y="3111351"/>
            <a:ext cx="1008112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1200" dirty="0" err="1" smtClean="0"/>
              <a:t>Glutathione</a:t>
            </a:r>
            <a:endParaRPr lang="cs-CZ" sz="1200" dirty="0" smtClean="0"/>
          </a:p>
          <a:p>
            <a:r>
              <a:rPr lang="cs-CZ" sz="1200" dirty="0" err="1" smtClean="0"/>
              <a:t>reductase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399573160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344850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Assessment of oxidative stress</a:t>
            </a:r>
            <a:endParaRPr lang="en-GB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67024" y="1668289"/>
            <a:ext cx="878497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direct measurement of reactive species – trapping 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● biomarker measurement (markers of oxidative damage to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biological material) – fingerprinting/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footprinting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○ biomarkers of oxidative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DNA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damage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→ 8-hydroxy-2´-deoxyguanosine (8OHdG)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○ biomarkers of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lipid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peroxidation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→ end-products: peroxides,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isoprostanes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aldehydes,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fluorescent pigments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○ biomarkers of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protein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damage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	→ protein carbonyls,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ityrosine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nitrotyrosin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oxidized −SH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groups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610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548680"/>
            <a:ext cx="864096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Cell injury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(damage to biomolecules) is one of the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consequences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of oxidative stress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increased proliferation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(by low-level stress)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adaptation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(mild to moderate stress can result in increased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synthesis of antioxidant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defen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e; ischemic preconditioning)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aging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(by high-level stress)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cell death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(apoptosis, necrosis)</a:t>
            </a:r>
          </a:p>
          <a:p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○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changes in cellular ion metabolism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(↑ intracellular Ca</a:t>
            </a:r>
            <a:r>
              <a:rPr lang="en-US" sz="2400" baseline="30000" dirty="0" smtClean="0">
                <a:latin typeface="Times New Roman" pitchFamily="18" charset="0"/>
                <a:cs typeface="Times New Roman" pitchFamily="18" charset="0"/>
              </a:rPr>
              <a:t>2+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release </a:t>
            </a:r>
          </a:p>
          <a:p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Fe, Cu 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38705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0235"/>
            <a:ext cx="8784976" cy="643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05944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11663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and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atherosclerosis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980728"/>
            <a:ext cx="8700480" cy="5765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71588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07504" y="375628"/>
            <a:ext cx="8844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and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ischemia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-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reperfusion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40768"/>
            <a:ext cx="8678655" cy="52565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8643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116632"/>
            <a:ext cx="87849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ROS and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neurodegerative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disorders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Alzheimer´s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disease</a:t>
            </a: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cs-CZ" sz="4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392940"/>
            <a:ext cx="6290042" cy="5332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24796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9269" y="27284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smtClean="0">
                <a:latin typeface="Times New Roman" pitchFamily="18" charset="0"/>
                <a:cs typeface="Times New Roman" pitchFamily="18" charset="0"/>
              </a:rPr>
              <a:t>Summary</a:t>
            </a:r>
            <a:endParaRPr lang="en-GB" sz="40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268760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Free radicals can cause cellular damage as well as they can be beneficial for organism in certain situations</a:t>
            </a:r>
          </a:p>
          <a:p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Various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sorces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of free radicals in organism</a:t>
            </a:r>
          </a:p>
          <a:p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Antioxidants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cs-CZ" sz="3200" dirty="0" err="1" smtClean="0">
                <a:latin typeface="Times New Roman" pitchFamily="18" charset="0"/>
                <a:cs typeface="Times New Roman" pitchFamily="18" charset="0"/>
              </a:rPr>
              <a:t>antioxidative</a:t>
            </a:r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 defense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Diseases linked with oxidative stress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7653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7024" y="272842"/>
            <a:ext cx="87849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err="1" smtClean="0">
                <a:latin typeface="Times New Roman" pitchFamily="18" charset="0"/>
                <a:cs typeface="Times New Roman" pitchFamily="18" charset="0"/>
              </a:rPr>
              <a:t>Literature</a:t>
            </a:r>
            <a:endParaRPr lang="en-GB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67544" y="1412776"/>
            <a:ext cx="835292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Barry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Halliwell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and John M. C.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Gutteridge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Free Radicals in Biology and Medicine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ourth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edition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(2007);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Oxford University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Press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Inc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R. K. Murray et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all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Harper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s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Illustrated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Biochemistry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28th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edition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(2009),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The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McGraw-Hill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Companies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Inc.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D. Dobrota et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all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Lekárska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dirty="0" err="1">
                <a:latin typeface="Times New Roman" pitchFamily="18" charset="0"/>
                <a:cs typeface="Times New Roman" pitchFamily="18" charset="0"/>
              </a:rPr>
              <a:t>biochémia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edition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(2012),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Osveta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Publishing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Font typeface="Wingdings" pitchFamily="2" charset="2"/>
              <a:buChar char="Ø"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M. Kalousová et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all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., </a:t>
            </a:r>
            <a:r>
              <a:rPr lang="cs-CZ" sz="2400" b="1" dirty="0" err="1" smtClean="0">
                <a:latin typeface="Times New Roman" pitchFamily="18" charset="0"/>
                <a:cs typeface="Times New Roman" pitchFamily="18" charset="0"/>
              </a:rPr>
              <a:t>Patobiochemie</a:t>
            </a: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 ve schématech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first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edition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(2006),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Grada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Publishing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19531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24542" y="1844824"/>
            <a:ext cx="813690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Thank you for attention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en-GB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en-GB" sz="5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Time for your question</a:t>
            </a:r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sz="5400" b="1" dirty="0" smtClean="0">
                <a:latin typeface="Times New Roman" pitchFamily="18" charset="0"/>
                <a:cs typeface="Times New Roman" pitchFamily="18" charset="0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xmlns="" val="1893437162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1145</TotalTime>
  <Words>2015</Words>
  <Application>Microsoft Office PowerPoint</Application>
  <PresentationFormat>Předvádění na obrazovce (4:3)</PresentationFormat>
  <Paragraphs>421</Paragraphs>
  <Slides>46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46</vt:i4>
      </vt:variant>
    </vt:vector>
  </HeadingPairs>
  <TitlesOfParts>
    <vt:vector size="47" baseType="lpstr">
      <vt:lpstr>Aerodynamika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  <vt:lpstr>Snímek 39</vt:lpstr>
      <vt:lpstr>Snímek 40</vt:lpstr>
      <vt:lpstr>Snímek 41</vt:lpstr>
      <vt:lpstr>Snímek 42</vt:lpstr>
      <vt:lpstr>Snímek 43</vt:lpstr>
      <vt:lpstr>Snímek 44</vt:lpstr>
      <vt:lpstr>Snímek 45</vt:lpstr>
      <vt:lpstr>Snímek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cp:lastModifiedBy>AS</cp:lastModifiedBy>
  <cp:revision>114</cp:revision>
  <dcterms:modified xsi:type="dcterms:W3CDTF">2014-05-12T08:32:46Z</dcterms:modified>
</cp:coreProperties>
</file>