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74" r:id="rId3"/>
    <p:sldId id="275" r:id="rId4"/>
    <p:sldId id="276" r:id="rId5"/>
    <p:sldId id="257" r:id="rId6"/>
    <p:sldId id="258" r:id="rId7"/>
    <p:sldId id="260" r:id="rId8"/>
    <p:sldId id="259" r:id="rId9"/>
    <p:sldId id="262" r:id="rId10"/>
    <p:sldId id="261" r:id="rId11"/>
    <p:sldId id="268" r:id="rId12"/>
    <p:sldId id="269" r:id="rId13"/>
    <p:sldId id="263" r:id="rId14"/>
    <p:sldId id="267" r:id="rId15"/>
    <p:sldId id="270" r:id="rId16"/>
    <p:sldId id="271" r:id="rId17"/>
    <p:sldId id="279" r:id="rId18"/>
    <p:sldId id="265" r:id="rId19"/>
    <p:sldId id="281" r:id="rId20"/>
    <p:sldId id="272" r:id="rId21"/>
    <p:sldId id="266" r:id="rId22"/>
    <p:sldId id="282" r:id="rId23"/>
    <p:sldId id="283" r:id="rId24"/>
    <p:sldId id="284" r:id="rId25"/>
    <p:sldId id="286" r:id="rId26"/>
    <p:sldId id="287" r:id="rId27"/>
    <p:sldId id="285" r:id="rId28"/>
  </p:sldIdLst>
  <p:sldSz cx="9144000" cy="6858000" type="screen4x3"/>
  <p:notesSz cx="9144000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66"/>
    <a:srgbClr val="00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3514" autoAdjust="0"/>
  </p:normalViewPr>
  <p:slideViewPr>
    <p:cSldViewPr>
      <p:cViewPr varScale="1">
        <p:scale>
          <a:sx n="106" d="100"/>
          <a:sy n="106" d="100"/>
        </p:scale>
        <p:origin x="-113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77000"/>
            <a:ext cx="396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477000"/>
            <a:ext cx="396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AA7B4C36-12C8-4EAB-BB0C-7C7E7310B5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6A93B115-8D6F-4664-8AA8-A859953128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ovs.org/content/47/12/5138.long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9C942D-A80C-44E8-8952-689CD0B1EE88}" type="slidenum">
              <a:rPr lang="cs-CZ" smtClean="0">
                <a:latin typeface="Times New Roman" pitchFamily="18" charset="0"/>
                <a:cs typeface="Arial" charset="0"/>
              </a:rPr>
              <a:pPr/>
              <a:t>5</a:t>
            </a:fld>
            <a:endParaRPr lang="cs-CZ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smtClean="0">
                <a:latin typeface="Times New Roman" pitchFamily="18" charset="0"/>
              </a:rPr>
              <a:t>Nervová buňka – excitovatelná buňka, která produkuje elektrický signál a reaguje na takový signál. Struktura – buněčné tělo, dendrity, axony.</a:t>
            </a:r>
          </a:p>
          <a:p>
            <a:pPr eaLnBrk="1" hangingPunct="1"/>
            <a:r>
              <a:rPr lang="cs-CZ" smtClean="0">
                <a:latin typeface="Times New Roman" pitchFamily="18" charset="0"/>
              </a:rPr>
              <a:t>Synapse – přenos signálu, spojení nervových buněk navzájem, či se svalovými buňkami.</a:t>
            </a:r>
          </a:p>
          <a:p>
            <a:pPr eaLnBrk="1" hangingPunct="1"/>
            <a:r>
              <a:rPr lang="cs-CZ" smtClean="0">
                <a:latin typeface="Times New Roman" pitchFamily="18" charset="0"/>
              </a:rPr>
              <a:t>Neurotransmitery – uvolňovány do synaptické štěrbiny a ovlivňují sousední buňky, krátká životnost</a:t>
            </a:r>
          </a:p>
          <a:p>
            <a:pPr eaLnBrk="1" hangingPunct="1"/>
            <a:r>
              <a:rPr lang="cs-CZ" smtClean="0">
                <a:latin typeface="Times New Roman" pitchFamily="18" charset="0"/>
              </a:rPr>
              <a:t>Neurohormony – uvolňovány do krve, působí na vzdálených místech</a:t>
            </a:r>
          </a:p>
          <a:p>
            <a:pPr eaLnBrk="1" hangingPunct="1"/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D201AD-BEBA-453D-BFCB-40D3E6BEAF39}" type="slidenum">
              <a:rPr lang="cs-CZ" smtClean="0">
                <a:latin typeface="Times New Roman" pitchFamily="18" charset="0"/>
                <a:cs typeface="Arial" charset="0"/>
              </a:rPr>
              <a:pPr/>
              <a:t>6</a:t>
            </a:fld>
            <a:endParaRPr lang="cs-CZ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2082FB-7E18-487B-9689-D7BB7F557986}" type="slidenum">
              <a:rPr lang="cs-CZ" smtClean="0">
                <a:latin typeface="Times New Roman" pitchFamily="18" charset="0"/>
                <a:cs typeface="Arial" charset="0"/>
              </a:rPr>
              <a:pPr/>
              <a:t>14</a:t>
            </a:fld>
            <a:endParaRPr lang="cs-CZ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</p:spPr>
        <p:txBody>
          <a:bodyPr/>
          <a:lstStyle/>
          <a:p>
            <a:pPr eaLnBrk="1" hangingPunct="1"/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OS, outer segment; IPM, </a:t>
            </a:r>
            <a:r>
              <a:rPr lang="en-US" dirty="0" err="1" smtClean="0"/>
              <a:t>interphotoreceptor</a:t>
            </a:r>
            <a:r>
              <a:rPr lang="en-US" dirty="0" smtClean="0"/>
              <a:t> matrix; RPE, retinal pigment epithelium; SER, smooth endoplasmic reticulum; RAL, </a:t>
            </a:r>
            <a:r>
              <a:rPr lang="en-US" dirty="0" err="1" smtClean="0"/>
              <a:t>retinaldehyde</a:t>
            </a:r>
            <a:r>
              <a:rPr lang="en-US" dirty="0" smtClean="0"/>
              <a:t>; ROL, retinol. For the chemical icons: AL, OL, and E denote the </a:t>
            </a:r>
            <a:r>
              <a:rPr lang="en-US" dirty="0" err="1" smtClean="0"/>
              <a:t>aldehyde</a:t>
            </a:r>
            <a:r>
              <a:rPr lang="en-US" dirty="0" smtClean="0"/>
              <a:t>, alcohol, and ester groups attached to the retinoid hydrocarbon chain. Enzymes (</a:t>
            </a:r>
            <a:r>
              <a:rPr lang="en-US" i="1" dirty="0" smtClean="0"/>
              <a:t>red</a:t>
            </a:r>
            <a:r>
              <a:rPr lang="en-US" dirty="0" smtClean="0"/>
              <a:t>): RDH, all-</a:t>
            </a:r>
            <a:r>
              <a:rPr lang="en-US" i="1" dirty="0" smtClean="0"/>
              <a:t>trans</a:t>
            </a:r>
            <a:r>
              <a:rPr lang="en-US" dirty="0" smtClean="0"/>
              <a:t> retinol </a:t>
            </a:r>
            <a:r>
              <a:rPr lang="en-US" dirty="0" err="1" smtClean="0"/>
              <a:t>dehydrogenase</a:t>
            </a:r>
            <a:r>
              <a:rPr lang="en-US" dirty="0" smtClean="0"/>
              <a:t>; LRAT, lecithin </a:t>
            </a:r>
            <a:r>
              <a:rPr lang="en-US" dirty="0" err="1" smtClean="0"/>
              <a:t>retinyl</a:t>
            </a:r>
            <a:r>
              <a:rPr lang="en-US" dirty="0" smtClean="0"/>
              <a:t> </a:t>
            </a:r>
            <a:r>
              <a:rPr lang="en-US" dirty="0" err="1" smtClean="0"/>
              <a:t>acyl</a:t>
            </a:r>
            <a:r>
              <a:rPr lang="en-US" dirty="0" smtClean="0"/>
              <a:t> </a:t>
            </a:r>
            <a:r>
              <a:rPr lang="en-US" dirty="0" err="1" smtClean="0"/>
              <a:t>transferase</a:t>
            </a:r>
            <a:r>
              <a:rPr lang="en-US" dirty="0" smtClean="0"/>
              <a:t>; RDH5, 11-</a:t>
            </a:r>
            <a:r>
              <a:rPr lang="en-US" i="1" dirty="0" smtClean="0"/>
              <a:t>cis</a:t>
            </a:r>
            <a:r>
              <a:rPr lang="en-US" dirty="0" smtClean="0"/>
              <a:t> retinol </a:t>
            </a:r>
            <a:r>
              <a:rPr lang="en-US" dirty="0" err="1" smtClean="0"/>
              <a:t>dehydrogenase</a:t>
            </a:r>
            <a:r>
              <a:rPr lang="en-US" dirty="0" smtClean="0"/>
              <a:t>. Chaperone proteins (</a:t>
            </a:r>
            <a:r>
              <a:rPr lang="en-US" i="1" dirty="0" smtClean="0"/>
              <a:t>blue</a:t>
            </a:r>
            <a:r>
              <a:rPr lang="en-US" dirty="0" smtClean="0"/>
              <a:t>): IRBP, </a:t>
            </a:r>
            <a:r>
              <a:rPr lang="en-US" dirty="0" err="1" smtClean="0"/>
              <a:t>interphotoreceptor</a:t>
            </a:r>
            <a:r>
              <a:rPr lang="en-US" dirty="0" smtClean="0"/>
              <a:t> retinoid binding protein; CRBP, cellular retinol binding protein; RPE65, retinal pigment epithelium 65 </a:t>
            </a:r>
            <a:r>
              <a:rPr lang="en-US" dirty="0" err="1" smtClean="0"/>
              <a:t>kDa</a:t>
            </a:r>
            <a:r>
              <a:rPr lang="en-US" dirty="0" smtClean="0"/>
              <a:t> protein (which has recently been identified as the isomerase</a:t>
            </a:r>
            <a:r>
              <a:rPr lang="en-US" baseline="30000" dirty="0" smtClean="0">
                <a:hlinkClick r:id="rId3"/>
              </a:rPr>
              <a:t>51</a:t>
            </a:r>
            <a:r>
              <a:rPr lang="en-US" dirty="0" smtClean="0"/>
              <a:t> </a:t>
            </a:r>
            <a:r>
              <a:rPr lang="en-US" baseline="30000" dirty="0" smtClean="0">
                <a:hlinkClick r:id="rId3"/>
              </a:rPr>
              <a:t>52</a:t>
            </a:r>
            <a:r>
              <a:rPr lang="en-US" dirty="0" smtClean="0"/>
              <a:t> </a:t>
            </a:r>
            <a:r>
              <a:rPr lang="en-US" baseline="30000" dirty="0" smtClean="0">
                <a:hlinkClick r:id="rId3"/>
              </a:rPr>
              <a:t>53</a:t>
            </a:r>
            <a:r>
              <a:rPr lang="en-US" dirty="0" smtClean="0"/>
              <a:t> ); CRALBP, cellular </a:t>
            </a:r>
            <a:r>
              <a:rPr lang="en-US" dirty="0" err="1" smtClean="0"/>
              <a:t>retinaldehyde</a:t>
            </a:r>
            <a:r>
              <a:rPr lang="en-US" dirty="0" smtClean="0"/>
              <a:t> binding protein. 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93B115-8D6F-4664-8AA8-A8599531284E}" type="slidenum">
              <a:rPr lang="cs-CZ" smtClean="0"/>
              <a:pPr>
                <a:defRPr/>
              </a:pPr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D1E4A-F816-4C09-B888-87A49D146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62C2F-B862-497E-926E-70348AA726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72EDD-02E6-48D2-97C9-73D01037D9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C87C1-A2F9-46D1-934F-E224DD07E9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21334-3AA0-4294-B5D9-DA22B7F9A8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BE11-ADE2-4CB5-8344-A7A641D325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CB5CD-A149-4CDA-BC19-38E4E8BC1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076F7-FF7C-4005-9488-28AFD00EDD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0920B-3A57-4E8D-9DDE-76B7ED451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8C1D4-1BA3-4DD9-A18E-F91ACB5361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18DD8-17AE-48A0-A8DD-FA45B8CF77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72028-B2DD-4B04-889A-ED5EA8681C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D1D945C-50F9-4789-8803-6BD7790F0B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www.iovs.org/content/47/12/5138.long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cs-CZ" b="1" dirty="0" smtClean="0">
                <a:solidFill>
                  <a:srgbClr val="C00000"/>
                </a:solidFill>
              </a:rPr>
              <a:t>Biochemistry </a:t>
            </a:r>
            <a:r>
              <a:rPr lang="cs-CZ" b="1" dirty="0" err="1" smtClean="0">
                <a:solidFill>
                  <a:srgbClr val="C00000"/>
                </a:solidFill>
              </a:rPr>
              <a:t>of</a:t>
            </a:r>
            <a:r>
              <a:rPr lang="cs-CZ" b="1" smtClean="0">
                <a:solidFill>
                  <a:srgbClr val="C00000"/>
                </a:solidFill>
              </a:rPr>
              <a:t> CNS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57800" y="5877272"/>
            <a:ext cx="3886200" cy="980728"/>
          </a:xfrm>
        </p:spPr>
        <p:txBody>
          <a:bodyPr/>
          <a:lstStyle/>
          <a:p>
            <a:pPr eaLnBrk="1" hangingPunct="1"/>
            <a:r>
              <a:rPr lang="cs-CZ" sz="2800" b="1" dirty="0" smtClean="0"/>
              <a:t>Alice </a:t>
            </a:r>
            <a:r>
              <a:rPr lang="cs-CZ" sz="2800" b="1" dirty="0" smtClean="0"/>
              <a:t>Skoumalová, Bruno Sopko</a:t>
            </a:r>
            <a:endParaRPr lang="cs-CZ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642938" y="0"/>
            <a:ext cx="7772400" cy="747713"/>
          </a:xfrm>
        </p:spPr>
        <p:txBody>
          <a:bodyPr/>
          <a:lstStyle/>
          <a:p>
            <a:pPr eaLnBrk="1" hangingPunct="1"/>
            <a:r>
              <a:rPr lang="cs-CZ" sz="2400" b="1" smtClean="0"/>
              <a:t>Structure of nerve cells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071563" y="3714750"/>
            <a:ext cx="7215187" cy="28098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1800" b="1" smtClean="0">
                <a:solidFill>
                  <a:srgbClr val="FF0000"/>
                </a:solidFill>
              </a:rPr>
              <a:t>1. Neurons </a:t>
            </a:r>
            <a:r>
              <a:rPr lang="cs-CZ" sz="1800" smtClean="0"/>
              <a:t>(a cell body , axons, dendrites, synapses)</a:t>
            </a:r>
          </a:p>
          <a:p>
            <a:pPr lvl="2" eaLnBrk="1" hangingPunct="1"/>
            <a:r>
              <a:rPr lang="cs-CZ" sz="1600" smtClean="0"/>
              <a:t>Signal transmission</a:t>
            </a:r>
          </a:p>
          <a:p>
            <a:pPr lvl="2" eaLnBrk="1" hangingPunct="1"/>
            <a:r>
              <a:rPr lang="cs-CZ" sz="1600" smtClean="0"/>
              <a:t>Neurotransmitters, receptors</a:t>
            </a:r>
          </a:p>
          <a:p>
            <a:pPr lvl="2" eaLnBrk="1" hangingPunct="1"/>
            <a:r>
              <a:rPr lang="cs-CZ" sz="1600" smtClean="0"/>
              <a:t>Terminally differentiated cells, little capacity for division, apoptosis</a:t>
            </a:r>
            <a:endParaRPr lang="cs-CZ" sz="1400" smtClean="0"/>
          </a:p>
          <a:p>
            <a:pPr eaLnBrk="1" hangingPunct="1">
              <a:buFontTx/>
              <a:buNone/>
            </a:pPr>
            <a:r>
              <a:rPr lang="cs-CZ" sz="1800" b="1" smtClean="0">
                <a:solidFill>
                  <a:srgbClr val="FF0000"/>
                </a:solidFill>
              </a:rPr>
              <a:t>2. Glial cells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1600" smtClean="0"/>
              <a:t>Astrocytes (phagocytosis, lactate, regulation of the content of ECF)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1600" smtClean="0"/>
              <a:t>Oligodentrocytes (provide the myelin sheath in the CNS)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1600" smtClean="0"/>
              <a:t>Schwann cells (form myelin sheaths in the PNS)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1600" smtClean="0"/>
              <a:t>Microglial cells (protective role)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1600" smtClean="0"/>
              <a:t>Ependymal cells (production of CSF, neuron regeneration)</a:t>
            </a:r>
          </a:p>
        </p:txBody>
      </p:sp>
      <p:pic>
        <p:nvPicPr>
          <p:cNvPr id="17411" name="Obrázek 4" descr="struktura neuronu a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35988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857250" y="214313"/>
            <a:ext cx="7415213" cy="642937"/>
          </a:xfrm>
        </p:spPr>
        <p:txBody>
          <a:bodyPr/>
          <a:lstStyle/>
          <a:p>
            <a:pPr eaLnBrk="1" hangingPunct="1"/>
            <a:r>
              <a:rPr lang="cs-CZ" sz="2400" b="1" smtClean="0"/>
              <a:t>The blood-brain barrier (BBB)</a:t>
            </a:r>
          </a:p>
        </p:txBody>
      </p:sp>
      <p:sp>
        <p:nvSpPr>
          <p:cNvPr id="18434" name="TextovéPole 4"/>
          <p:cNvSpPr txBox="1">
            <a:spLocks noChangeArrowheads="1"/>
          </p:cNvSpPr>
          <p:nvPr/>
        </p:nvSpPr>
        <p:spPr bwMode="auto">
          <a:xfrm>
            <a:off x="357188" y="1071563"/>
            <a:ext cx="7643812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/>
              <a:t>The structure of the BBB:</a:t>
            </a:r>
            <a:endParaRPr lang="cs-CZ" sz="2000"/>
          </a:p>
          <a:p>
            <a:endParaRPr lang="cs-CZ" sz="1800"/>
          </a:p>
          <a:p>
            <a:r>
              <a:rPr lang="cs-CZ" sz="1800"/>
              <a:t>1. Tight junctions</a:t>
            </a:r>
          </a:p>
          <a:p>
            <a:r>
              <a:rPr lang="cs-CZ" sz="1800"/>
              <a:t>2. Narrow intercellular spaces</a:t>
            </a:r>
          </a:p>
          <a:p>
            <a:r>
              <a:rPr lang="cs-CZ" sz="1800"/>
              <a:t>3. Lack of pinocytosis</a:t>
            </a:r>
          </a:p>
          <a:p>
            <a:r>
              <a:rPr lang="cs-CZ" sz="1800"/>
              <a:t>4. Continuous basement membrane</a:t>
            </a:r>
          </a:p>
          <a:p>
            <a:r>
              <a:rPr lang="cs-CZ" sz="1800"/>
              <a:t>5. Astrocytes</a:t>
            </a:r>
          </a:p>
          <a:p>
            <a:endParaRPr lang="cs-CZ" sz="1800"/>
          </a:p>
          <a:p>
            <a:endParaRPr lang="cs-CZ" sz="2000" b="1"/>
          </a:p>
          <a:p>
            <a:r>
              <a:rPr lang="cs-CZ" sz="2000" b="1"/>
              <a:t>Transport through the BBB:</a:t>
            </a:r>
          </a:p>
          <a:p>
            <a:r>
              <a:rPr lang="cs-CZ" sz="1800" b="1">
                <a:solidFill>
                  <a:srgbClr val="FF0000"/>
                </a:solidFill>
              </a:rPr>
              <a:t>A. Fuels</a:t>
            </a:r>
          </a:p>
          <a:p>
            <a:r>
              <a:rPr lang="cs-CZ" sz="1800"/>
              <a:t>	Glucose (GLUT-1, GLUT-3)</a:t>
            </a:r>
          </a:p>
          <a:p>
            <a:r>
              <a:rPr lang="cs-CZ" sz="1800"/>
              <a:t>	Lactate, acetate, pyruvate, ketone bodies (specific transporters)</a:t>
            </a:r>
          </a:p>
          <a:p>
            <a:r>
              <a:rPr lang="cs-CZ" sz="1800" b="1">
                <a:solidFill>
                  <a:srgbClr val="FF0000"/>
                </a:solidFill>
              </a:rPr>
              <a:t>B. Amino acids and vitamins</a:t>
            </a:r>
          </a:p>
          <a:p>
            <a:r>
              <a:rPr lang="cs-CZ" sz="1800"/>
              <a:t>	Phe, Leu, Tyr, Ile, Val, Trp, Met, His (an amino acid transporter)</a:t>
            </a:r>
          </a:p>
          <a:p>
            <a:r>
              <a:rPr lang="cs-CZ" sz="1800"/>
              <a:t>	Ala, Gly, Pro, GABA (restricted entry to the CNS)</a:t>
            </a:r>
          </a:p>
          <a:p>
            <a:r>
              <a:rPr lang="cs-CZ" sz="1800"/>
              <a:t>	Vitamins (transporters)	</a:t>
            </a:r>
          </a:p>
          <a:p>
            <a:r>
              <a:rPr lang="cs-CZ" sz="1800" b="1">
                <a:solidFill>
                  <a:srgbClr val="FF0000"/>
                </a:solidFill>
              </a:rPr>
              <a:t>C. Receptor-mediated transcytosis</a:t>
            </a:r>
          </a:p>
          <a:p>
            <a:r>
              <a:rPr lang="cs-CZ" sz="1800"/>
              <a:t>	Insulin, transferrin, IL-GF</a:t>
            </a:r>
          </a:p>
          <a:p>
            <a:endParaRPr lang="cs-CZ" sz="1800"/>
          </a:p>
          <a:p>
            <a:endParaRPr lang="cs-CZ" sz="1800"/>
          </a:p>
        </p:txBody>
      </p:sp>
      <p:pic>
        <p:nvPicPr>
          <p:cNvPr id="18435" name="Zástupný symbol pro obsah 3" descr="HE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0" y="1000125"/>
            <a:ext cx="4500563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00125" y="5286375"/>
            <a:ext cx="7286625" cy="1571625"/>
          </a:xfrm>
        </p:spPr>
        <p:txBody>
          <a:bodyPr/>
          <a:lstStyle/>
          <a:p>
            <a:pPr eaLnBrk="1" hangingPunct="1"/>
            <a:r>
              <a:rPr lang="cs-CZ" sz="1600" smtClean="0"/>
              <a:t>Brain:	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cs-CZ" smtClean="0"/>
              <a:t>  </a:t>
            </a:r>
            <a:r>
              <a:rPr lang="cs-CZ" sz="1400" smtClean="0"/>
              <a:t>High ATP requirements (20% of O</a:t>
            </a:r>
            <a:r>
              <a:rPr lang="cs-CZ" sz="1400" baseline="-25000" smtClean="0"/>
              <a:t>2</a:t>
            </a:r>
            <a:r>
              <a:rPr lang="cs-CZ" sz="1400" smtClean="0"/>
              <a:t>, 60% of glucose)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cs-CZ" sz="1400" smtClean="0"/>
              <a:t> ATP-dependent ion pumps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cs-CZ" sz="1400" smtClean="0"/>
              <a:t> aerobic glycolysis (lipids do not cross the BBB, the amino acid entry is restricted)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cs-CZ" sz="1400" smtClean="0"/>
              <a:t> Ketone bodies are oxidized during starvation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2000250" y="0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Energy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metabolism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brain</a:t>
            </a: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459" name="Obrázek 4" descr="metabolismus mozku a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"/>
            <a:ext cx="914400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synaps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1438"/>
            <a:ext cx="9144000" cy="351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1476375" y="260350"/>
            <a:ext cx="61722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00000"/>
                </a:solidFill>
              </a:rPr>
              <a:t>Neurosecretions:</a:t>
            </a:r>
          </a:p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0000FF"/>
                </a:solidFill>
              </a:rPr>
              <a:t>Neurotrasmitters	x	Neurohormones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0" y="5013325"/>
            <a:ext cx="4716463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cs-CZ" sz="1800"/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released into the synaptic cleft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influence neighboring cells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a short lifespan</a:t>
            </a: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5508625" y="5445125"/>
            <a:ext cx="3240088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released into the blood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cover large distances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 a longer lifespan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6" descr="synap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63"/>
            <a:ext cx="9144000" cy="674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397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C00000"/>
                </a:solidFill>
              </a:rPr>
              <a:t>Synaptic signal transmission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4"/>
          <p:cNvSpPr txBox="1">
            <a:spLocks noChangeArrowheads="1"/>
          </p:cNvSpPr>
          <p:nvPr/>
        </p:nvSpPr>
        <p:spPr bwMode="auto">
          <a:xfrm>
            <a:off x="4500563" y="188913"/>
            <a:ext cx="4419600" cy="607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cs-CZ" b="1">
                <a:solidFill>
                  <a:srgbClr val="C00000"/>
                </a:solidFill>
              </a:rPr>
              <a:t>Exocytosis</a:t>
            </a:r>
          </a:p>
          <a:p>
            <a:pPr marL="457200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process that allow cells to expel substances (neurotransmitters, hormones)</a:t>
            </a:r>
          </a:p>
          <a:p>
            <a:pPr marL="457200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secretory vesicles fuse with plasma membrane and release their contens</a:t>
            </a:r>
          </a:p>
          <a:p>
            <a:pPr marL="457200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regulated by chemical or electrical signals</a:t>
            </a:r>
          </a:p>
          <a:p>
            <a:pPr marL="457200" indent="-457200">
              <a:spcBef>
                <a:spcPct val="50000"/>
              </a:spcBef>
            </a:pPr>
            <a:r>
              <a:rPr lang="cs-CZ" sz="1800">
                <a:solidFill>
                  <a:srgbClr val="0033CC"/>
                </a:solidFill>
              </a:rPr>
              <a:t>The resting state </a:t>
            </a:r>
            <a:r>
              <a:rPr lang="cs-CZ" sz="1800">
                <a:solidFill>
                  <a:srgbClr val="0000FF"/>
                </a:solidFill>
              </a:rPr>
              <a:t>(synaptobrevin is blocked)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800">
                <a:solidFill>
                  <a:srgbClr val="0033CC"/>
                </a:solidFill>
              </a:rPr>
              <a:t>Voltage-gated Ca</a:t>
            </a:r>
            <a:r>
              <a:rPr lang="cs-CZ" sz="1800" baseline="30000">
                <a:solidFill>
                  <a:srgbClr val="0033CC"/>
                </a:solidFill>
              </a:rPr>
              <a:t>2</a:t>
            </a:r>
            <a:r>
              <a:rPr lang="en-US" sz="1800" baseline="30000">
                <a:solidFill>
                  <a:srgbClr val="0033CC"/>
                </a:solidFill>
                <a:cs typeface="Times New Roman" pitchFamily="18" charset="0"/>
              </a:rPr>
              <a:t>+</a:t>
            </a:r>
            <a:r>
              <a:rPr lang="cs-CZ" sz="1800">
                <a:solidFill>
                  <a:srgbClr val="0033CC"/>
                </a:solidFill>
                <a:cs typeface="Times New Roman" pitchFamily="18" charset="0"/>
              </a:rPr>
              <a:t> c</a:t>
            </a:r>
            <a:r>
              <a:rPr lang="cs-CZ" sz="1800">
                <a:solidFill>
                  <a:srgbClr val="0033CC"/>
                </a:solidFill>
              </a:rPr>
              <a:t>hannels open - Ca</a:t>
            </a:r>
            <a:r>
              <a:rPr lang="cs-CZ" sz="1800" baseline="30000">
                <a:solidFill>
                  <a:srgbClr val="0033CC"/>
                </a:solidFill>
              </a:rPr>
              <a:t>2</a:t>
            </a:r>
            <a:r>
              <a:rPr lang="en-US" sz="1800" baseline="30000">
                <a:solidFill>
                  <a:srgbClr val="0033CC"/>
                </a:solidFill>
                <a:cs typeface="Times New Roman" pitchFamily="18" charset="0"/>
              </a:rPr>
              <a:t>+</a:t>
            </a:r>
            <a:r>
              <a:rPr lang="cs-CZ" sz="1800">
                <a:solidFill>
                  <a:srgbClr val="0033CC"/>
                </a:solidFill>
                <a:cs typeface="Times New Roman" pitchFamily="18" charset="0"/>
              </a:rPr>
              <a:t> flow in – conformational changes in proteins</a:t>
            </a:r>
            <a:endParaRPr lang="cs-CZ" sz="1800">
              <a:solidFill>
                <a:srgbClr val="0033CC"/>
              </a:solidFill>
            </a:endParaRP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800">
                <a:solidFill>
                  <a:srgbClr val="0033CC"/>
                </a:solidFill>
              </a:rPr>
              <a:t>Membrane fusion (supported by the hydrolysis of GTP by Rab protein)</a:t>
            </a:r>
          </a:p>
          <a:p>
            <a:pPr marL="457200" indent="-457200">
              <a:spcBef>
                <a:spcPct val="50000"/>
              </a:spcBef>
            </a:pPr>
            <a:endParaRPr lang="cs-CZ" sz="1600">
              <a:solidFill>
                <a:srgbClr val="CC0099"/>
              </a:solidFill>
            </a:endParaRPr>
          </a:p>
          <a:p>
            <a:pPr marL="457200" indent="-457200">
              <a:spcBef>
                <a:spcPct val="50000"/>
              </a:spcBef>
            </a:pPr>
            <a:r>
              <a:rPr lang="cs-CZ" sz="1600">
                <a:solidFill>
                  <a:srgbClr val="CC0099"/>
                </a:solidFill>
              </a:rPr>
              <a:t>Botulotoxine: destroys components of the exocytosis in synapses through enzymatic hydrolysis</a:t>
            </a:r>
          </a:p>
        </p:txBody>
      </p:sp>
      <p:pic>
        <p:nvPicPr>
          <p:cNvPr id="24578" name="Picture 5" descr="exocyto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11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neurotransmitery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0"/>
            <a:ext cx="7097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pPr eaLnBrk="1" hangingPunct="1"/>
            <a:r>
              <a:rPr lang="cs-CZ" sz="2800" b="1" smtClean="0">
                <a:solidFill>
                  <a:srgbClr val="C00000"/>
                </a:solidFill>
              </a:rPr>
              <a:t>Metabolism of acetylcholine</a:t>
            </a:r>
          </a:p>
        </p:txBody>
      </p:sp>
      <p:pic>
        <p:nvPicPr>
          <p:cNvPr id="26626" name="Picture 8" descr="acetylcholinang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2149475"/>
            <a:ext cx="91344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9"/>
          <p:cNvSpPr txBox="1">
            <a:spLocks noChangeArrowheads="1"/>
          </p:cNvSpPr>
          <p:nvPr/>
        </p:nvSpPr>
        <p:spPr bwMode="auto">
          <a:xfrm>
            <a:off x="914400" y="1905000"/>
            <a:ext cx="7162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solidFill>
                  <a:srgbClr val="0033CC"/>
                </a:solidFill>
              </a:rPr>
              <a:t>1. The sythesis:</a:t>
            </a:r>
            <a:r>
              <a:rPr lang="cs-CZ" sz="1800"/>
              <a:t> from choline and acetyl-CoA in the neurons</a:t>
            </a: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990600" y="4800600"/>
            <a:ext cx="7162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solidFill>
                  <a:srgbClr val="0033CC"/>
                </a:solidFill>
              </a:rPr>
              <a:t>2. Hydrolysis:</a:t>
            </a:r>
            <a:r>
              <a:rPr lang="cs-CZ" sz="1800"/>
              <a:t> in the synaptict cleft (restores the resting potential in the 		postsynaptic membrane)</a:t>
            </a:r>
          </a:p>
        </p:txBody>
      </p:sp>
      <p:sp>
        <p:nvSpPr>
          <p:cNvPr id="26629" name="Text Box 11"/>
          <p:cNvSpPr txBox="1">
            <a:spLocks noChangeArrowheads="1"/>
          </p:cNvSpPr>
          <p:nvPr/>
        </p:nvSpPr>
        <p:spPr bwMode="auto">
          <a:xfrm>
            <a:off x="990600" y="990600"/>
            <a:ext cx="693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- the transmitter of the parasympathetic and sympathetic system, at neuromuscular junctions, involved in learning and memory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5" descr="acetylchol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pPr eaLnBrk="1" hangingPunct="1"/>
            <a:r>
              <a:rPr lang="cs-CZ" sz="2400" b="1" smtClean="0">
                <a:solidFill>
                  <a:srgbClr val="FF0066"/>
                </a:solidFill>
              </a:rPr>
              <a:t>Acetylcholinesterase inhibitors</a:t>
            </a:r>
          </a:p>
        </p:txBody>
      </p:sp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685800" y="2590800"/>
            <a:ext cx="79248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2000" b="1">
                <a:solidFill>
                  <a:srgbClr val="0033CC"/>
                </a:solidFill>
              </a:rPr>
              <a:t>Reverzible:</a:t>
            </a:r>
          </a:p>
          <a:p>
            <a:pPr marL="914400" lvl="1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therapeutic uses (myastenia gravis, Alzheimer disease)</a:t>
            </a:r>
          </a:p>
          <a:p>
            <a:pPr marL="914400" lvl="1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carbamates (physostigmine, neostigmine)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endParaRPr lang="cs-CZ" sz="1800" b="1">
              <a:solidFill>
                <a:srgbClr val="0033CC"/>
              </a:solidFill>
            </a:endParaRP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2000" b="1">
                <a:solidFill>
                  <a:srgbClr val="0033CC"/>
                </a:solidFill>
              </a:rPr>
              <a:t>Irreverzible:</a:t>
            </a:r>
          </a:p>
          <a:p>
            <a:pPr marL="914400" lvl="1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have use as chemical weapons or pesticides</a:t>
            </a:r>
          </a:p>
          <a:p>
            <a:pPr marL="914400" lvl="1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800"/>
              <a:t>organophosphates (soman, sarin)</a:t>
            </a:r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685800" y="1371600"/>
            <a:ext cx="7772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= inhibit acetylcholinesterase from breaking down acetylcholine, so increasing both the level and duration of action of the acetylcholine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533400"/>
          </a:xfrm>
        </p:spPr>
        <p:txBody>
          <a:bodyPr/>
          <a:lstStyle/>
          <a:p>
            <a:pPr eaLnBrk="1" hangingPunct="1"/>
            <a:r>
              <a:rPr lang="cs-CZ" sz="2400" b="1" smtClean="0">
                <a:solidFill>
                  <a:srgbClr val="FF0066"/>
                </a:solidFill>
              </a:rPr>
              <a:t>Cholinergic synapses</a:t>
            </a:r>
          </a:p>
        </p:txBody>
      </p:sp>
      <p:graphicFrame>
        <p:nvGraphicFramePr>
          <p:cNvPr id="21542" name="Group 38"/>
          <p:cNvGraphicFramePr>
            <a:graphicFrameLocks noGrp="1"/>
          </p:cNvGraphicFramePr>
          <p:nvPr/>
        </p:nvGraphicFramePr>
        <p:xfrm>
          <a:off x="609600" y="1219200"/>
          <a:ext cx="8382000" cy="4072128"/>
        </p:xfrm>
        <a:graphic>
          <a:graphicData uri="http://schemas.openxmlformats.org/drawingml/2006/table">
            <a:tbl>
              <a:tblPr/>
              <a:tblGrid>
                <a:gridCol w="1874838"/>
                <a:gridCol w="3311525"/>
                <a:gridCol w="3195637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Receptors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nicotinic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muscarinic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Mode of action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ion channel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 proteins: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                                     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Presence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the autonomic nervous system, neuromuscular junctions, adrenal medulla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brain,                    myocardium,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smooth muscles,   brain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glands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Antagonists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tubocurarine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atropine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5"/>
          <p:cNvSpPr txBox="1">
            <a:spLocks noChangeArrowheads="1"/>
          </p:cNvSpPr>
          <p:nvPr/>
        </p:nvSpPr>
        <p:spPr bwMode="auto">
          <a:xfrm>
            <a:off x="6019800" y="1219200"/>
            <a:ext cx="29718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solidFill>
                  <a:srgbClr val="0033CC"/>
                </a:solidFill>
              </a:rPr>
              <a:t>A transmembrane structure</a:t>
            </a:r>
          </a:p>
          <a:p>
            <a:pPr>
              <a:spcBef>
                <a:spcPct val="50000"/>
              </a:spcBef>
            </a:pPr>
            <a:r>
              <a:rPr lang="cs-CZ" sz="1800"/>
              <a:t>   - 5 subunits</a:t>
            </a:r>
          </a:p>
          <a:p>
            <a:pPr>
              <a:spcBef>
                <a:spcPct val="50000"/>
              </a:spcBef>
            </a:pPr>
            <a:r>
              <a:rPr lang="cs-CZ" sz="1800"/>
              <a:t>   - an ion por in the center</a:t>
            </a:r>
          </a:p>
        </p:txBody>
      </p:sp>
      <p:sp>
        <p:nvSpPr>
          <p:cNvPr id="30722" name="Text Box 6"/>
          <p:cNvSpPr txBox="1">
            <a:spLocks noChangeArrowheads="1"/>
          </p:cNvSpPr>
          <p:nvPr/>
        </p:nvSpPr>
        <p:spPr bwMode="auto">
          <a:xfrm>
            <a:off x="4114800" y="6248400"/>
            <a:ext cx="327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800"/>
          </a:p>
        </p:txBody>
      </p:sp>
      <p:pic>
        <p:nvPicPr>
          <p:cNvPr id="30723" name="Picture 7" descr="C:\Documents and Settings\Alice\Plocha\synapse\nikotinreceptor ang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19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 Box 8"/>
          <p:cNvSpPr txBox="1">
            <a:spLocks noChangeArrowheads="1"/>
          </p:cNvSpPr>
          <p:nvPr/>
        </p:nvSpPr>
        <p:spPr bwMode="auto">
          <a:xfrm>
            <a:off x="5410200" y="228600"/>
            <a:ext cx="320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rgbClr val="FF0066"/>
                </a:solidFill>
              </a:rPr>
              <a:t>The nicotinic acetylcholine receptor</a:t>
            </a:r>
          </a:p>
        </p:txBody>
      </p:sp>
      <p:sp>
        <p:nvSpPr>
          <p:cNvPr id="30725" name="Text Box 9"/>
          <p:cNvSpPr txBox="1">
            <a:spLocks noChangeArrowheads="1"/>
          </p:cNvSpPr>
          <p:nvPr/>
        </p:nvSpPr>
        <p:spPr bwMode="auto">
          <a:xfrm>
            <a:off x="5486400" y="4572000"/>
            <a:ext cx="36576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solidFill>
                  <a:srgbClr val="0033CC"/>
                </a:solidFill>
              </a:rPr>
              <a:t>The sequence of the subunits</a:t>
            </a:r>
          </a:p>
          <a:p>
            <a:pPr>
              <a:spcBef>
                <a:spcPct val="50000"/>
              </a:spcBef>
            </a:pPr>
            <a:r>
              <a:rPr lang="cs-CZ" sz="1800"/>
              <a:t>   - 5 </a:t>
            </a:r>
            <a:r>
              <a:rPr lang="cs-CZ" sz="1800">
                <a:cs typeface="Times New Roman" pitchFamily="18" charset="0"/>
              </a:rPr>
              <a:t>α</a:t>
            </a:r>
            <a:r>
              <a:rPr lang="cs-CZ" sz="1800"/>
              <a:t>-helixes traverse the membrane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3"/>
          <p:cNvSpPr txBox="1">
            <a:spLocks noChangeArrowheads="1"/>
          </p:cNvSpPr>
          <p:nvPr/>
        </p:nvSpPr>
        <p:spPr bwMode="auto">
          <a:xfrm>
            <a:off x="1116013" y="188913"/>
            <a:ext cx="6913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00000"/>
                </a:solidFill>
                <a:latin typeface="Arial" charset="0"/>
              </a:rPr>
              <a:t>Metabolism of catecholamines</a:t>
            </a:r>
          </a:p>
        </p:txBody>
      </p:sp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1547813" y="270827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>
                <a:solidFill>
                  <a:srgbClr val="CC0099"/>
                </a:solidFill>
                <a:latin typeface="Arial" charset="0"/>
              </a:rPr>
              <a:t>1</a:t>
            </a:r>
          </a:p>
        </p:txBody>
      </p:sp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3203575" y="27082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>
                <a:solidFill>
                  <a:srgbClr val="CC0099"/>
                </a:solidFill>
                <a:latin typeface="Arial" charset="0"/>
              </a:rPr>
              <a:t>2</a:t>
            </a:r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4787900" y="27082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>
                <a:solidFill>
                  <a:srgbClr val="CC0099"/>
                </a:solidFill>
                <a:latin typeface="Arial" charset="0"/>
              </a:rPr>
              <a:t>3</a:t>
            </a:r>
          </a:p>
        </p:txBody>
      </p:sp>
      <p:sp>
        <p:nvSpPr>
          <p:cNvPr id="31749" name="Text Box 7"/>
          <p:cNvSpPr txBox="1">
            <a:spLocks noChangeArrowheads="1"/>
          </p:cNvSpPr>
          <p:nvPr/>
        </p:nvSpPr>
        <p:spPr bwMode="auto">
          <a:xfrm>
            <a:off x="6227763" y="270827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>
                <a:solidFill>
                  <a:srgbClr val="CC0099"/>
                </a:solidFill>
                <a:latin typeface="Arial" charset="0"/>
              </a:rPr>
              <a:t>4</a:t>
            </a:r>
          </a:p>
        </p:txBody>
      </p:sp>
      <p:sp>
        <p:nvSpPr>
          <p:cNvPr id="31750" name="Text Box 8"/>
          <p:cNvSpPr txBox="1">
            <a:spLocks noChangeArrowheads="1"/>
          </p:cNvSpPr>
          <p:nvPr/>
        </p:nvSpPr>
        <p:spPr bwMode="auto">
          <a:xfrm>
            <a:off x="250825" y="4292600"/>
            <a:ext cx="8643938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rgbClr val="CC0099"/>
                </a:solidFill>
                <a:latin typeface="Arial" charset="0"/>
              </a:rPr>
              <a:t>Hydroxylation of the aromatic ring: </a:t>
            </a:r>
            <a:r>
              <a:rPr lang="cs-CZ" sz="1600" b="1" i="1">
                <a:solidFill>
                  <a:srgbClr val="C00000"/>
                </a:solidFill>
                <a:latin typeface="Arial" charset="0"/>
              </a:rPr>
              <a:t>Tyrosine hydroxylase </a:t>
            </a:r>
            <a:r>
              <a:rPr lang="cs-CZ" sz="1600">
                <a:latin typeface="Arial" charset="0"/>
              </a:rPr>
              <a:t>(tetrahydrobiopterin)</a:t>
            </a:r>
            <a:endParaRPr lang="cs-CZ" sz="1600">
              <a:solidFill>
                <a:srgbClr val="CC0099"/>
              </a:solidFill>
              <a:latin typeface="Arial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rgbClr val="CC0099"/>
                </a:solidFill>
                <a:latin typeface="Arial" charset="0"/>
              </a:rPr>
              <a:t>Decarboxylation of dopa: </a:t>
            </a:r>
            <a:r>
              <a:rPr lang="cs-CZ" sz="1600" b="1" i="1">
                <a:solidFill>
                  <a:srgbClr val="C00000"/>
                </a:solidFill>
                <a:latin typeface="Arial" charset="0"/>
              </a:rPr>
              <a:t>DOPA decarboxylase</a:t>
            </a:r>
            <a:endParaRPr lang="el-GR" sz="1600">
              <a:solidFill>
                <a:srgbClr val="CC0099"/>
              </a:solidFill>
              <a:latin typeface="Arial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rgbClr val="CC0099"/>
                </a:solidFill>
                <a:latin typeface="Arial" charset="0"/>
              </a:rPr>
              <a:t>Hydroxylation of dopamin: </a:t>
            </a:r>
            <a:r>
              <a:rPr lang="cs-CZ" sz="1600" b="1" i="1">
                <a:solidFill>
                  <a:srgbClr val="C00000"/>
                </a:solidFill>
                <a:latin typeface="Arial" charset="0"/>
              </a:rPr>
              <a:t>Dopamine </a:t>
            </a:r>
            <a:r>
              <a:rPr lang="el-GR" sz="1600" b="1" i="1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600" b="1" i="1">
                <a:solidFill>
                  <a:srgbClr val="C00000"/>
                </a:solidFill>
                <a:latin typeface="Arial" charset="0"/>
              </a:rPr>
              <a:t>-hydroxylase </a:t>
            </a:r>
            <a:r>
              <a:rPr lang="cs-CZ" sz="1600">
                <a:latin typeface="Arial" charset="0"/>
              </a:rPr>
              <a:t>(ascorbic acid)</a:t>
            </a:r>
            <a:endParaRPr lang="cs-CZ" sz="1600">
              <a:solidFill>
                <a:srgbClr val="CC0099"/>
              </a:solidFill>
              <a:latin typeface="Arial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rgbClr val="CC0099"/>
                </a:solidFill>
                <a:latin typeface="Arial" charset="0"/>
              </a:rPr>
              <a:t>N-methylation of norepinephrine: </a:t>
            </a:r>
            <a:r>
              <a:rPr lang="cs-CZ" sz="1600" b="1" i="1">
                <a:solidFill>
                  <a:srgbClr val="C00000"/>
                </a:solidFill>
                <a:latin typeface="Arial" charset="0"/>
              </a:rPr>
              <a:t>Phenylethanolamine N-methyltransferase </a:t>
            </a:r>
            <a:r>
              <a:rPr lang="cs-CZ" sz="1600">
                <a:latin typeface="Arial" charset="0"/>
              </a:rPr>
              <a:t>(SAM)</a:t>
            </a:r>
          </a:p>
          <a:p>
            <a:pPr marL="342900" indent="-342900">
              <a:spcBef>
                <a:spcPct val="50000"/>
              </a:spcBef>
            </a:pPr>
            <a:endParaRPr lang="cs-CZ" sz="1400">
              <a:latin typeface="Arial" charset="0"/>
            </a:endParaRPr>
          </a:p>
          <a:p>
            <a:pPr marL="342900" indent="-342900">
              <a:spcBef>
                <a:spcPct val="50000"/>
              </a:spcBef>
            </a:pPr>
            <a:endParaRPr lang="el-GR" sz="1600">
              <a:solidFill>
                <a:srgbClr val="CC0099"/>
              </a:solidFill>
              <a:latin typeface="Arial" charset="0"/>
            </a:endParaRPr>
          </a:p>
        </p:txBody>
      </p:sp>
      <p:pic>
        <p:nvPicPr>
          <p:cNvPr id="31751" name="Picture 11" descr="katecholamin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981075"/>
            <a:ext cx="8069262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Text Box 12"/>
          <p:cNvSpPr txBox="1">
            <a:spLocks noChangeArrowheads="1"/>
          </p:cNvSpPr>
          <p:nvPr/>
        </p:nvSpPr>
        <p:spPr bwMode="auto">
          <a:xfrm>
            <a:off x="1547813" y="227647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CC0099"/>
                </a:solidFill>
              </a:rPr>
              <a:t>1.</a:t>
            </a:r>
          </a:p>
        </p:txBody>
      </p:sp>
      <p:sp>
        <p:nvSpPr>
          <p:cNvPr id="31753" name="Text Box 13"/>
          <p:cNvSpPr txBox="1">
            <a:spLocks noChangeArrowheads="1"/>
          </p:cNvSpPr>
          <p:nvPr/>
        </p:nvSpPr>
        <p:spPr bwMode="auto">
          <a:xfrm>
            <a:off x="3276600" y="2276475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CC0099"/>
                </a:solidFill>
              </a:rPr>
              <a:t>2.</a:t>
            </a:r>
          </a:p>
        </p:txBody>
      </p:sp>
      <p:sp>
        <p:nvSpPr>
          <p:cNvPr id="31754" name="Text Box 14"/>
          <p:cNvSpPr txBox="1">
            <a:spLocks noChangeArrowheads="1"/>
          </p:cNvSpPr>
          <p:nvPr/>
        </p:nvSpPr>
        <p:spPr bwMode="auto">
          <a:xfrm>
            <a:off x="5003800" y="2276475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CC0099"/>
                </a:solidFill>
              </a:rPr>
              <a:t>3.</a:t>
            </a:r>
          </a:p>
        </p:txBody>
      </p:sp>
      <p:sp>
        <p:nvSpPr>
          <p:cNvPr id="31755" name="Text Box 15"/>
          <p:cNvSpPr txBox="1">
            <a:spLocks noChangeArrowheads="1"/>
          </p:cNvSpPr>
          <p:nvPr/>
        </p:nvSpPr>
        <p:spPr bwMode="auto">
          <a:xfrm>
            <a:off x="6659563" y="227647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CC0099"/>
                </a:solidFill>
              </a:rPr>
              <a:t>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Documents and Settings\Alice\Plocha\synapse\katechold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7848600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1524000" y="1524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FF0066"/>
                </a:solidFill>
              </a:rPr>
              <a:t>Catabolism of catecholamines</a:t>
            </a:r>
          </a:p>
        </p:txBody>
      </p:sp>
      <p:sp>
        <p:nvSpPr>
          <p:cNvPr id="35843" name="Text Box 4"/>
          <p:cNvSpPr txBox="1">
            <a:spLocks noChangeArrowheads="1"/>
          </p:cNvSpPr>
          <p:nvPr/>
        </p:nvSpPr>
        <p:spPr bwMode="auto">
          <a:xfrm>
            <a:off x="304800" y="4724400"/>
            <a:ext cx="86868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solidFill>
                  <a:srgbClr val="0033CC"/>
                </a:solidFill>
              </a:rPr>
              <a:t>Clinical importance</a:t>
            </a:r>
            <a:r>
              <a:rPr lang="cs-CZ" sz="1800"/>
              <a:t>:</a:t>
            </a:r>
          </a:p>
          <a:p>
            <a:pPr>
              <a:spcBef>
                <a:spcPct val="50000"/>
              </a:spcBef>
            </a:pPr>
            <a:r>
              <a:rPr lang="cs-CZ" sz="1800"/>
              <a:t>	Pheochromocytoma:hypertension</a:t>
            </a:r>
          </a:p>
          <a:p>
            <a:pPr>
              <a:spcBef>
                <a:spcPct val="50000"/>
              </a:spcBef>
            </a:pPr>
            <a:r>
              <a:rPr lang="cs-CZ" sz="1800"/>
              <a:t>			metanephrines and vanillylmandelic acid in urine</a:t>
            </a:r>
          </a:p>
          <a:p>
            <a:pPr>
              <a:spcBef>
                <a:spcPct val="50000"/>
              </a:spcBef>
            </a:pPr>
            <a:r>
              <a:rPr lang="cs-CZ" sz="1800"/>
              <a:t>	Antidepressants:	monoaminooxidase (MAO) inhibitors</a:t>
            </a:r>
          </a:p>
          <a:p>
            <a:pPr>
              <a:spcBef>
                <a:spcPct val="50000"/>
              </a:spcBef>
            </a:pPr>
            <a:r>
              <a:rPr lang="cs-CZ" sz="1800"/>
              <a:t>			SSRIs (specific serotonin reuptake inhibitors)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85800"/>
          </a:xfrm>
        </p:spPr>
        <p:txBody>
          <a:bodyPr/>
          <a:lstStyle/>
          <a:p>
            <a:pPr eaLnBrk="1" hangingPunct="1"/>
            <a:r>
              <a:rPr lang="cs-CZ" sz="2400" b="1" smtClean="0">
                <a:solidFill>
                  <a:srgbClr val="FF0066"/>
                </a:solidFill>
              </a:rPr>
              <a:t>Adrenergic synapses</a:t>
            </a:r>
          </a:p>
        </p:txBody>
      </p:sp>
      <p:pic>
        <p:nvPicPr>
          <p:cNvPr id="36866" name="Picture 60" descr="adrenergic synaps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143000"/>
            <a:ext cx="6700838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648" name="Group 96"/>
          <p:cNvGraphicFramePr>
            <a:graphicFrameLocks noGrp="1"/>
          </p:cNvGraphicFramePr>
          <p:nvPr/>
        </p:nvGraphicFramePr>
        <p:xfrm>
          <a:off x="996950" y="4502150"/>
          <a:ext cx="8147050" cy="2051050"/>
        </p:xfrm>
        <a:graphic>
          <a:graphicData uri="http://schemas.openxmlformats.org/drawingml/2006/table">
            <a:tbl>
              <a:tblPr/>
              <a:tblGrid>
                <a:gridCol w="3048000"/>
                <a:gridCol w="1447800"/>
                <a:gridCol w="1095375"/>
                <a:gridCol w="1260475"/>
                <a:gridCol w="1295400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Receptors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α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α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β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β</a:t>
                      </a:r>
                      <a:r>
                        <a:rPr kumimoji="0" lang="cs-CZ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Mode of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G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Presence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smooth muscles in GIT (sphincters), scin vessels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pancreas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myocardium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smooth muscles in bronchi, GIT (peristalsis)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9"/>
          <p:cNvSpPr txBox="1">
            <a:spLocks noChangeArrowheads="1"/>
          </p:cNvSpPr>
          <p:nvPr/>
        </p:nvSpPr>
        <p:spPr bwMode="auto">
          <a:xfrm>
            <a:off x="285750" y="214313"/>
            <a:ext cx="470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00000"/>
                </a:solidFill>
              </a:rPr>
              <a:t>Metabolismu of serotonin</a:t>
            </a:r>
          </a:p>
        </p:txBody>
      </p:sp>
      <p:sp>
        <p:nvSpPr>
          <p:cNvPr id="38915" name="TextovéPole 3"/>
          <p:cNvSpPr txBox="1">
            <a:spLocks noChangeArrowheads="1"/>
          </p:cNvSpPr>
          <p:nvPr/>
        </p:nvSpPr>
        <p:spPr bwMode="auto">
          <a:xfrm>
            <a:off x="428625" y="1357313"/>
            <a:ext cx="54292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/>
              <a:t>Synthesis</a:t>
            </a:r>
          </a:p>
          <a:p>
            <a:endParaRPr lang="cs-CZ" sz="2000" b="1"/>
          </a:p>
          <a:p>
            <a:pPr lvl="1">
              <a:buFont typeface="Arial" charset="0"/>
              <a:buChar char="•"/>
            </a:pPr>
            <a:r>
              <a:rPr lang="cs-CZ" sz="1600"/>
              <a:t> Tryprophan hydroxylase (tetrahydrobiopterin)</a:t>
            </a:r>
          </a:p>
          <a:p>
            <a:pPr lvl="1">
              <a:buFont typeface="Arial" charset="0"/>
              <a:buChar char="•"/>
            </a:pPr>
            <a:r>
              <a:rPr lang="cs-CZ" sz="1600"/>
              <a:t> DOPA decarboxylase</a:t>
            </a:r>
          </a:p>
          <a:p>
            <a:pPr lvl="1"/>
            <a:endParaRPr lang="cs-CZ" sz="2000"/>
          </a:p>
          <a:p>
            <a:r>
              <a:rPr lang="cs-CZ" sz="2000" b="1"/>
              <a:t>Degradation</a:t>
            </a:r>
          </a:p>
          <a:p>
            <a:pPr lvl="1">
              <a:buFont typeface="Arial" charset="0"/>
              <a:buChar char="•"/>
            </a:pPr>
            <a:r>
              <a:rPr lang="cs-CZ" sz="1600"/>
              <a:t> MAO</a:t>
            </a:r>
          </a:p>
          <a:p>
            <a:pPr lvl="1"/>
            <a:endParaRPr lang="cs-CZ" sz="2000"/>
          </a:p>
        </p:txBody>
      </p:sp>
      <p:sp>
        <p:nvSpPr>
          <p:cNvPr id="38916" name="TextovéPole 6"/>
          <p:cNvSpPr txBox="1">
            <a:spLocks noChangeArrowheads="1"/>
          </p:cNvSpPr>
          <p:nvPr/>
        </p:nvSpPr>
        <p:spPr bwMode="auto">
          <a:xfrm>
            <a:off x="428625" y="4500563"/>
            <a:ext cx="42148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/>
              <a:t>The role of serotonin:</a:t>
            </a:r>
          </a:p>
          <a:p>
            <a:pPr lvl="1">
              <a:buFont typeface="Arial" charset="0"/>
              <a:buChar char="•"/>
            </a:pPr>
            <a:r>
              <a:rPr lang="cs-CZ" sz="2000"/>
              <a:t> </a:t>
            </a:r>
            <a:r>
              <a:rPr lang="cs-CZ" sz="1600"/>
              <a:t>The control of mood and appetite</a:t>
            </a:r>
          </a:p>
          <a:p>
            <a:pPr lvl="1">
              <a:buFont typeface="Arial" charset="0"/>
              <a:buChar char="•"/>
            </a:pPr>
            <a:r>
              <a:rPr lang="cs-CZ" sz="1600"/>
              <a:t> Vegetative behaviour</a:t>
            </a:r>
          </a:p>
          <a:p>
            <a:pPr lvl="1">
              <a:buFont typeface="Arial" charset="0"/>
              <a:buChar char="•"/>
            </a:pPr>
            <a:r>
              <a:rPr lang="cs-CZ" sz="1600"/>
              <a:t> Vasoconstriction</a:t>
            </a:r>
          </a:p>
          <a:p>
            <a:pPr lvl="1">
              <a:buFont typeface="Arial" charset="0"/>
              <a:buChar char="•"/>
            </a:pPr>
            <a:r>
              <a:rPr lang="cs-CZ" sz="1600"/>
              <a:t> Increased mobility of GIT</a:t>
            </a:r>
          </a:p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2072" y="571480"/>
            <a:ext cx="3991928" cy="546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8" descr="ga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34138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9"/>
          <p:cNvSpPr txBox="1">
            <a:spLocks noChangeArrowheads="1"/>
          </p:cNvSpPr>
          <p:nvPr/>
        </p:nvSpPr>
        <p:spPr bwMode="auto">
          <a:xfrm>
            <a:off x="6324600" y="762000"/>
            <a:ext cx="25908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FF0066"/>
                </a:solidFill>
              </a:rPr>
              <a:t>GABA, glutamate</a:t>
            </a:r>
          </a:p>
          <a:p>
            <a:pPr>
              <a:spcBef>
                <a:spcPct val="50000"/>
              </a:spcBef>
            </a:pPr>
            <a:r>
              <a:rPr lang="cs-CZ" sz="1800"/>
              <a:t>-synthesis in neurons</a:t>
            </a:r>
          </a:p>
          <a:p>
            <a:pPr>
              <a:spcBef>
                <a:spcPct val="50000"/>
              </a:spcBef>
            </a:pPr>
            <a:r>
              <a:rPr lang="cs-CZ" sz="1800"/>
              <a:t>-re-uptake</a:t>
            </a:r>
          </a:p>
        </p:txBody>
      </p:sp>
      <p:sp>
        <p:nvSpPr>
          <p:cNvPr id="40963" name="Text Box 10"/>
          <p:cNvSpPr txBox="1">
            <a:spLocks noChangeArrowheads="1"/>
          </p:cNvSpPr>
          <p:nvPr/>
        </p:nvSpPr>
        <p:spPr bwMode="auto">
          <a:xfrm>
            <a:off x="6248400" y="2667000"/>
            <a:ext cx="2895600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1. neuroglia supply with glutamine</a:t>
            </a:r>
          </a:p>
          <a:p>
            <a:pPr>
              <a:spcBef>
                <a:spcPct val="50000"/>
              </a:spcBef>
            </a:pPr>
            <a:r>
              <a:rPr lang="cs-CZ" sz="1800"/>
              <a:t>2.hydrolysis of glutamine to glutamate</a:t>
            </a:r>
          </a:p>
          <a:p>
            <a:pPr>
              <a:spcBef>
                <a:spcPct val="50000"/>
              </a:spcBef>
            </a:pPr>
            <a:r>
              <a:rPr lang="cs-CZ" sz="1800"/>
              <a:t>3.decarboxylation to GABA</a:t>
            </a:r>
          </a:p>
          <a:p>
            <a:pPr>
              <a:spcBef>
                <a:spcPct val="50000"/>
              </a:spcBef>
            </a:pPr>
            <a:endParaRPr lang="cs-CZ" sz="1800"/>
          </a:p>
        </p:txBody>
      </p:sp>
      <p:sp>
        <p:nvSpPr>
          <p:cNvPr id="40964" name="Text Box 11"/>
          <p:cNvSpPr txBox="1">
            <a:spLocks noChangeArrowheads="1"/>
          </p:cNvSpPr>
          <p:nvPr/>
        </p:nvSpPr>
        <p:spPr bwMode="auto">
          <a:xfrm>
            <a:off x="6172200" y="4953000"/>
            <a:ext cx="297180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Clinical importance:                             </a:t>
            </a:r>
            <a:r>
              <a:rPr lang="cs-CZ" sz="1600" b="1"/>
              <a:t>-glutamate excitotoxicity</a:t>
            </a:r>
          </a:p>
          <a:p>
            <a:pPr>
              <a:spcBef>
                <a:spcPct val="50000"/>
              </a:spcBef>
            </a:pPr>
            <a:r>
              <a:rPr lang="cs-CZ" sz="1600"/>
              <a:t>-the Chinese restaurant syndrome (the monosodium glutamate – raise the glutamate level in the brain- neurological disturbances)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 bwMode="auto">
          <a:xfrm>
            <a:off x="0" y="0"/>
            <a:ext cx="39147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cs-CZ" b="1">
                <a:solidFill>
                  <a:srgbClr val="C00000"/>
                </a:solidFill>
              </a:rPr>
              <a:t>Metabolism of histamin</a:t>
            </a:r>
          </a:p>
        </p:txBody>
      </p:sp>
      <p:sp>
        <p:nvSpPr>
          <p:cNvPr id="41987" name="TextovéPole 8"/>
          <p:cNvSpPr txBox="1">
            <a:spLocks noChangeArrowheads="1"/>
          </p:cNvSpPr>
          <p:nvPr/>
        </p:nvSpPr>
        <p:spPr bwMode="auto">
          <a:xfrm>
            <a:off x="285750" y="1214438"/>
            <a:ext cx="3500438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In brain produced by mastocytes and neurones (hypothalamus)</a:t>
            </a:r>
          </a:p>
          <a:p>
            <a:r>
              <a:rPr lang="cs-CZ" sz="1600"/>
              <a:t>Stored in secretory vesicals</a:t>
            </a:r>
          </a:p>
          <a:p>
            <a:r>
              <a:rPr lang="cs-CZ" sz="1600"/>
              <a:t>Specific receptors</a:t>
            </a:r>
          </a:p>
          <a:p>
            <a:r>
              <a:rPr lang="cs-CZ" sz="1600"/>
              <a:t>Taken up by astrocytes (degradation)</a:t>
            </a:r>
          </a:p>
          <a:p>
            <a:endParaRPr lang="cs-CZ" sz="1600"/>
          </a:p>
          <a:p>
            <a:endParaRPr lang="cs-CZ" sz="1600"/>
          </a:p>
          <a:p>
            <a:endParaRPr lang="cs-CZ" sz="1600" b="1"/>
          </a:p>
          <a:p>
            <a:endParaRPr lang="cs-CZ" sz="1600" b="1"/>
          </a:p>
          <a:p>
            <a:endParaRPr lang="cs-CZ" sz="1600" b="1"/>
          </a:p>
          <a:p>
            <a:endParaRPr lang="cs-CZ" sz="1600" b="1"/>
          </a:p>
          <a:p>
            <a:r>
              <a:rPr lang="cs-CZ" sz="1600" b="1"/>
              <a:t>The role in the CNS:</a:t>
            </a:r>
          </a:p>
          <a:p>
            <a:pPr>
              <a:buFont typeface="Arial" charset="0"/>
              <a:buChar char="•"/>
            </a:pPr>
            <a:r>
              <a:rPr lang="cs-CZ" sz="1600"/>
              <a:t> The release of pituitary hormones</a:t>
            </a:r>
          </a:p>
          <a:p>
            <a:pPr>
              <a:buFont typeface="Arial" charset="0"/>
              <a:buChar char="•"/>
            </a:pPr>
            <a:r>
              <a:rPr lang="cs-CZ" sz="1600"/>
              <a:t> Vigilance</a:t>
            </a:r>
          </a:p>
          <a:p>
            <a:pPr>
              <a:buFont typeface="Arial" charset="0"/>
              <a:buChar char="•"/>
            </a:pPr>
            <a:r>
              <a:rPr lang="cs-CZ" sz="1600"/>
              <a:t> Food intake</a:t>
            </a:r>
          </a:p>
        </p:txBody>
      </p:sp>
      <p:pic>
        <p:nvPicPr>
          <p:cNvPr id="41989" name="Picture 5" descr="histidin a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00" y="836613"/>
            <a:ext cx="5524500" cy="5146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Line 6"/>
          <p:cNvSpPr>
            <a:spLocks noChangeShapeType="1"/>
          </p:cNvSpPr>
          <p:nvPr/>
        </p:nvSpPr>
        <p:spPr bwMode="auto">
          <a:xfrm>
            <a:off x="7010400" y="2286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3010" name="Line 7"/>
          <p:cNvSpPr>
            <a:spLocks noChangeShapeType="1"/>
          </p:cNvSpPr>
          <p:nvPr/>
        </p:nvSpPr>
        <p:spPr bwMode="auto">
          <a:xfrm>
            <a:off x="7010400" y="3124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pic>
        <p:nvPicPr>
          <p:cNvPr id="43011" name="Picture 9" descr="C:\Documents and Settings\Alice\Plocha\synapse\GABA receptor ang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879600"/>
            <a:ext cx="622935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Text Box 10"/>
          <p:cNvSpPr txBox="1">
            <a:spLocks noChangeArrowheads="1"/>
          </p:cNvSpPr>
          <p:nvPr/>
        </p:nvSpPr>
        <p:spPr bwMode="auto">
          <a:xfrm>
            <a:off x="1905000" y="3048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FF0066"/>
                </a:solidFill>
              </a:rPr>
              <a:t>GABA</a:t>
            </a:r>
            <a:r>
              <a:rPr lang="cs-CZ" b="1" baseline="-25000">
                <a:solidFill>
                  <a:srgbClr val="FF0066"/>
                </a:solidFill>
              </a:rPr>
              <a:t>A</a:t>
            </a:r>
            <a:r>
              <a:rPr lang="cs-CZ" b="1">
                <a:solidFill>
                  <a:srgbClr val="FF0066"/>
                </a:solidFill>
              </a:rPr>
              <a:t>-receptor</a:t>
            </a:r>
          </a:p>
        </p:txBody>
      </p:sp>
      <p:sp>
        <p:nvSpPr>
          <p:cNvPr id="43013" name="Text Box 11"/>
          <p:cNvSpPr txBox="1">
            <a:spLocks noChangeArrowheads="1"/>
          </p:cNvSpPr>
          <p:nvPr/>
        </p:nvSpPr>
        <p:spPr bwMode="auto">
          <a:xfrm>
            <a:off x="2133600" y="990600"/>
            <a:ext cx="3810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- brain, spinal cord</a:t>
            </a:r>
          </a:p>
        </p:txBody>
      </p:sp>
      <p:sp>
        <p:nvSpPr>
          <p:cNvPr id="43014" name="Text Box 12"/>
          <p:cNvSpPr txBox="1">
            <a:spLocks noChangeArrowheads="1"/>
          </p:cNvSpPr>
          <p:nvPr/>
        </p:nvSpPr>
        <p:spPr bwMode="auto">
          <a:xfrm>
            <a:off x="5181600" y="1828800"/>
            <a:ext cx="3505200" cy="297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/>
              <a:t>GABA binds to the receptor</a:t>
            </a:r>
          </a:p>
          <a:p>
            <a:pPr algn="ctr">
              <a:spcBef>
                <a:spcPct val="50000"/>
              </a:spcBef>
            </a:pPr>
            <a:endParaRPr lang="cs-CZ" sz="1800"/>
          </a:p>
          <a:p>
            <a:pPr algn="ctr">
              <a:spcBef>
                <a:spcPct val="50000"/>
              </a:spcBef>
            </a:pPr>
            <a:r>
              <a:rPr lang="cs-CZ" sz="1800"/>
              <a:t>Cl</a:t>
            </a:r>
            <a:r>
              <a:rPr lang="cs-CZ" sz="1800" baseline="30000"/>
              <a:t>-</a:t>
            </a:r>
            <a:r>
              <a:rPr lang="cs-CZ" sz="1800"/>
              <a:t> ions flow in </a:t>
            </a:r>
          </a:p>
          <a:p>
            <a:pPr algn="ctr">
              <a:spcBef>
                <a:spcPct val="50000"/>
              </a:spcBef>
            </a:pPr>
            <a:endParaRPr lang="cs-CZ" sz="1800"/>
          </a:p>
          <a:p>
            <a:pPr algn="ctr">
              <a:spcBef>
                <a:spcPct val="50000"/>
              </a:spcBef>
            </a:pPr>
            <a:r>
              <a:rPr lang="cs-CZ" sz="1800"/>
              <a:t>increase of the membrane´s resting potential (hinder the action of stimulatory transmitters)</a:t>
            </a:r>
          </a:p>
          <a:p>
            <a:pPr algn="ctr">
              <a:spcBef>
                <a:spcPct val="50000"/>
              </a:spcBef>
            </a:pPr>
            <a:r>
              <a:rPr lang="cs-CZ" sz="1800"/>
              <a:t>= hyperpolarization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receptor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1438"/>
            <a:ext cx="9144000" cy="485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 Box 5"/>
          <p:cNvSpPr txBox="1">
            <a:spLocks noChangeArrowheads="1"/>
          </p:cNvSpPr>
          <p:nvPr/>
        </p:nvSpPr>
        <p:spPr bwMode="auto">
          <a:xfrm>
            <a:off x="1476375" y="549275"/>
            <a:ext cx="6265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FF0066"/>
                </a:solidFill>
              </a:rPr>
              <a:t>Receptors for neurotransmitters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5486400" cy="566738"/>
          </a:xfrm>
        </p:spPr>
        <p:txBody>
          <a:bodyPr/>
          <a:lstStyle/>
          <a:p>
            <a:pPr eaLnBrk="1" hangingPunct="1"/>
            <a:r>
              <a:rPr lang="cs-CZ" sz="2800" smtClean="0">
                <a:solidFill>
                  <a:srgbClr val="C00000"/>
                </a:solidFill>
              </a:rPr>
              <a:t>Sight</a:t>
            </a:r>
          </a:p>
        </p:txBody>
      </p:sp>
      <p:sp>
        <p:nvSpPr>
          <p:cNvPr id="6" name="Zástupný symbol pro text 3"/>
          <p:cNvSpPr txBox="1">
            <a:spLocks/>
          </p:cNvSpPr>
          <p:nvPr/>
        </p:nvSpPr>
        <p:spPr bwMode="auto">
          <a:xfrm>
            <a:off x="142875" y="4929188"/>
            <a:ext cx="77152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1600"/>
              <a:t>Two types of photoreceptors (rods and cones)</a:t>
            </a:r>
          </a:p>
          <a:p>
            <a:pPr eaLnBrk="0" hangingPunct="0">
              <a:spcBef>
                <a:spcPct val="20000"/>
              </a:spcBef>
            </a:pPr>
            <a:r>
              <a:rPr lang="cs-CZ" sz="1600" b="1">
                <a:solidFill>
                  <a:srgbClr val="C00000"/>
                </a:solidFill>
              </a:rPr>
              <a:t>Rhodopsin</a:t>
            </a:r>
            <a:r>
              <a:rPr lang="cs-CZ" sz="1600"/>
              <a:t> (a chromoprotein):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600"/>
              <a:t> in the membrane discs of photoreceptors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600"/>
              <a:t> 7 transmembrane </a:t>
            </a:r>
            <a:r>
              <a:rPr lang="el-GR" sz="1600"/>
              <a:t>α</a:t>
            </a:r>
            <a:r>
              <a:rPr lang="cs-CZ" sz="1600"/>
              <a:t>-helixes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600"/>
              <a:t> Retinal (aldehyde) + Opsin (Schiff base)</a:t>
            </a:r>
          </a:p>
        </p:txBody>
      </p:sp>
      <p:pic>
        <p:nvPicPr>
          <p:cNvPr id="4506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4437063"/>
            <a:ext cx="2566987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 descr="fotoreceptor a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9375" y="0"/>
            <a:ext cx="5254625" cy="4462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Nadpis 1"/>
          <p:cNvSpPr>
            <a:spLocks noGrp="1"/>
          </p:cNvSpPr>
          <p:nvPr>
            <p:ph type="title"/>
          </p:nvPr>
        </p:nvSpPr>
        <p:spPr>
          <a:xfrm>
            <a:off x="0" y="214313"/>
            <a:ext cx="5486400" cy="566737"/>
          </a:xfrm>
        </p:spPr>
        <p:txBody>
          <a:bodyPr/>
          <a:lstStyle/>
          <a:p>
            <a:pPr eaLnBrk="1" hangingPunct="1"/>
            <a:r>
              <a:rPr lang="cs-CZ" smtClean="0"/>
              <a:t>Cis-trans izomerization of retinal</a:t>
            </a:r>
          </a:p>
        </p:txBody>
      </p:sp>
      <p:sp>
        <p:nvSpPr>
          <p:cNvPr id="6" name="Zástupný symbol pro text 3"/>
          <p:cNvSpPr txBox="1">
            <a:spLocks/>
          </p:cNvSpPr>
          <p:nvPr/>
        </p:nvSpPr>
        <p:spPr bwMode="auto">
          <a:xfrm>
            <a:off x="0" y="1214438"/>
            <a:ext cx="77152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1800" b="1">
                <a:solidFill>
                  <a:srgbClr val="C00000"/>
                </a:solidFill>
              </a:rPr>
              <a:t>The process of sight :</a:t>
            </a:r>
            <a:r>
              <a:rPr lang="cs-CZ" sz="1800"/>
              <a:t>	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800"/>
              <a:t> light-induced cis-trans izomerization of retinal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800"/>
              <a:t> the conformational change of rhodopsin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800"/>
              <a:t> transducin (a G-protein) activates the enzyme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cs-CZ" sz="1800"/>
              <a:t>that cleaves cGMP</a:t>
            </a:r>
          </a:p>
          <a:p>
            <a:pPr lvl="1" eaLnBrk="0" hangingPunct="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1800"/>
              <a:t> hyperpolarization and reduced releasing of glutamate</a:t>
            </a:r>
          </a:p>
        </p:txBody>
      </p:sp>
      <p:pic>
        <p:nvPicPr>
          <p:cNvPr id="46085" name="Picture 5" descr="retinal a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333375"/>
            <a:ext cx="2705100" cy="591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981075"/>
            <a:ext cx="5486400" cy="46085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800" b="1" smtClean="0">
                <a:solidFill>
                  <a:srgbClr val="C00000"/>
                </a:solidFill>
              </a:rPr>
              <a:t>Dark: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High concentration of cGMP (70</a:t>
            </a:r>
            <a:r>
              <a:rPr lang="el-GR" smtClean="0"/>
              <a:t>μ</a:t>
            </a:r>
            <a:r>
              <a:rPr lang="cs-CZ" smtClean="0"/>
              <a:t>M)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An ion channel opening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Inflow of cationts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Depolarization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Release of glutamate</a:t>
            </a:r>
          </a:p>
          <a:p>
            <a:pPr eaLnBrk="1" hangingPunct="1">
              <a:lnSpc>
                <a:spcPct val="80000"/>
              </a:lnSpc>
            </a:pPr>
            <a:endParaRPr lang="cs-CZ" smtClean="0"/>
          </a:p>
          <a:p>
            <a:pPr eaLnBrk="1" hangingPunct="1">
              <a:lnSpc>
                <a:spcPct val="80000"/>
              </a:lnSpc>
            </a:pPr>
            <a:r>
              <a:rPr lang="cs-CZ" sz="1800" b="1" smtClean="0">
                <a:solidFill>
                  <a:srgbClr val="C00000"/>
                </a:solidFill>
              </a:rPr>
              <a:t>Light: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Rhodopsin → activation of transducin</a:t>
            </a:r>
          </a:p>
          <a:p>
            <a:pPr eaLnBrk="1" hangingPunct="1">
              <a:lnSpc>
                <a:spcPct val="80000"/>
              </a:lnSpc>
            </a:pPr>
            <a:r>
              <a:rPr lang="el-GR" smtClean="0">
                <a:cs typeface="Arial" charset="0"/>
              </a:rPr>
              <a:t>α</a:t>
            </a:r>
            <a:r>
              <a:rPr lang="cs-CZ" smtClean="0">
                <a:cs typeface="Arial" charset="0"/>
              </a:rPr>
              <a:t>-subunit activates cGMP phosphodiesterase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Reduced amount of cGMP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An ion channel closing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Hyperpolarization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Reduced release of glutamate</a:t>
            </a:r>
          </a:p>
          <a:p>
            <a:pPr eaLnBrk="1" hangingPunct="1">
              <a:lnSpc>
                <a:spcPct val="80000"/>
              </a:lnSpc>
            </a:pPr>
            <a:endParaRPr lang="cs-CZ" smtClean="0"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800" b="1" smtClean="0">
                <a:solidFill>
                  <a:srgbClr val="C00000"/>
                </a:solidFill>
                <a:cs typeface="Arial" charset="0"/>
              </a:rPr>
              <a:t>Regeneration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1. Inactivation of cGMP esterase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2. Activation of guanylate cyclase</a:t>
            </a: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mtClean="0">
                <a:cs typeface="Arial" charset="0"/>
              </a:rPr>
              <a:t>3. Retinal isomerase</a:t>
            </a:r>
          </a:p>
          <a:p>
            <a:pPr eaLnBrk="1" hangingPunct="1">
              <a:lnSpc>
                <a:spcPct val="80000"/>
              </a:lnSpc>
            </a:pPr>
            <a:endParaRPr lang="cs-CZ" smtClean="0"/>
          </a:p>
          <a:p>
            <a:pPr eaLnBrk="1" hangingPunct="1">
              <a:lnSpc>
                <a:spcPct val="80000"/>
              </a:lnSpc>
            </a:pPr>
            <a:endParaRPr lang="cs-CZ" smtClean="0"/>
          </a:p>
        </p:txBody>
      </p:sp>
      <p:sp>
        <p:nvSpPr>
          <p:cNvPr id="47107" name="Nadpis 1"/>
          <p:cNvSpPr>
            <a:spLocks noGrp="1"/>
          </p:cNvSpPr>
          <p:nvPr>
            <p:ph type="title"/>
          </p:nvPr>
        </p:nvSpPr>
        <p:spPr>
          <a:xfrm>
            <a:off x="285750" y="0"/>
            <a:ext cx="5486400" cy="566738"/>
          </a:xfrm>
        </p:spPr>
        <p:txBody>
          <a:bodyPr/>
          <a:lstStyle/>
          <a:p>
            <a:pPr eaLnBrk="1" hangingPunct="1"/>
            <a:r>
              <a:rPr lang="cs-CZ" dirty="0" err="1" smtClean="0"/>
              <a:t>Signal</a:t>
            </a:r>
            <a:r>
              <a:rPr lang="cs-CZ" dirty="0" smtClean="0"/>
              <a:t> </a:t>
            </a:r>
            <a:r>
              <a:rPr lang="cs-CZ" dirty="0" err="1" smtClean="0"/>
              <a:t>cascade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sight</a:t>
            </a:r>
            <a:endParaRPr lang="cs-CZ" dirty="0" smtClean="0"/>
          </a:p>
        </p:txBody>
      </p:sp>
      <p:pic>
        <p:nvPicPr>
          <p:cNvPr id="47109" name="Picture 5" descr="mechanismus videni a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4550" y="333375"/>
            <a:ext cx="5759450" cy="6524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285750" y="0"/>
            <a:ext cx="5486400" cy="566738"/>
          </a:xfrm>
        </p:spPr>
        <p:txBody>
          <a:bodyPr/>
          <a:lstStyle/>
          <a:p>
            <a:pPr eaLnBrk="1" hangingPunct="1"/>
            <a:r>
              <a:rPr lang="en-US" dirty="0" smtClean="0"/>
              <a:t>Light adaptation</a:t>
            </a:r>
            <a:endParaRPr lang="en-US" dirty="0" smtClean="0"/>
          </a:p>
        </p:txBody>
      </p:sp>
      <p:pic>
        <p:nvPicPr>
          <p:cNvPr id="2050" name="Picture 2" descr="http://www.iovs.org/content/47/12/5138/F8.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9344" y="116632"/>
            <a:ext cx="5904656" cy="559958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9" y="980728"/>
            <a:ext cx="2808311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OS, outer segment; IPM, </a:t>
            </a:r>
            <a:r>
              <a:rPr lang="en-US" sz="1400" dirty="0" err="1" smtClean="0"/>
              <a:t>interphotoreceptor</a:t>
            </a:r>
            <a:r>
              <a:rPr lang="en-US" sz="1400" dirty="0" smtClean="0"/>
              <a:t> matrix; RPE, retinal pigment epithelium; SER, smooth endoplasmic reticulum; RAL, </a:t>
            </a:r>
            <a:r>
              <a:rPr lang="en-US" sz="1400" dirty="0" err="1" smtClean="0"/>
              <a:t>retinaldehyde</a:t>
            </a:r>
            <a:r>
              <a:rPr lang="en-US" sz="1400" dirty="0" smtClean="0"/>
              <a:t>; ROL, retinol. For the chemical icons: AL, OL, and E denote the </a:t>
            </a:r>
            <a:r>
              <a:rPr lang="en-US" sz="1400" dirty="0" err="1" smtClean="0"/>
              <a:t>aldehyde</a:t>
            </a:r>
            <a:r>
              <a:rPr lang="en-US" sz="1400" dirty="0" smtClean="0"/>
              <a:t>, alcohol, and ester groups attached to the retinoid hydrocarbon chain. Enzymes (</a:t>
            </a:r>
            <a:r>
              <a:rPr lang="en-US" sz="1400" i="1" dirty="0" smtClean="0"/>
              <a:t>red</a:t>
            </a:r>
            <a:r>
              <a:rPr lang="en-US" sz="1400" dirty="0" smtClean="0"/>
              <a:t>): RDH, all-</a:t>
            </a:r>
            <a:r>
              <a:rPr lang="en-US" sz="1400" i="1" dirty="0" smtClean="0"/>
              <a:t>trans</a:t>
            </a:r>
            <a:r>
              <a:rPr lang="en-US" sz="1400" dirty="0" smtClean="0"/>
              <a:t> retinol </a:t>
            </a:r>
            <a:r>
              <a:rPr lang="en-US" sz="1400" dirty="0" err="1" smtClean="0"/>
              <a:t>dehydrogenase</a:t>
            </a:r>
            <a:r>
              <a:rPr lang="en-US" sz="1400" dirty="0" smtClean="0"/>
              <a:t>; LRAT, lecithin </a:t>
            </a:r>
            <a:r>
              <a:rPr lang="en-US" sz="1400" dirty="0" err="1" smtClean="0"/>
              <a:t>retinyl</a:t>
            </a:r>
            <a:r>
              <a:rPr lang="en-US" sz="1400" dirty="0" smtClean="0"/>
              <a:t> </a:t>
            </a:r>
            <a:r>
              <a:rPr lang="en-US" sz="1400" dirty="0" err="1" smtClean="0"/>
              <a:t>acyl</a:t>
            </a:r>
            <a:r>
              <a:rPr lang="en-US" sz="1400" dirty="0" smtClean="0"/>
              <a:t> </a:t>
            </a:r>
            <a:r>
              <a:rPr lang="en-US" sz="1400" dirty="0" err="1" smtClean="0"/>
              <a:t>transferase</a:t>
            </a:r>
            <a:r>
              <a:rPr lang="en-US" sz="1400" dirty="0" smtClean="0"/>
              <a:t>; RDH5, 11-</a:t>
            </a:r>
            <a:r>
              <a:rPr lang="en-US" sz="1400" i="1" dirty="0" smtClean="0"/>
              <a:t>cis</a:t>
            </a:r>
            <a:r>
              <a:rPr lang="en-US" sz="1400" dirty="0" smtClean="0"/>
              <a:t> retinol </a:t>
            </a:r>
            <a:r>
              <a:rPr lang="en-US" sz="1400" dirty="0" err="1" smtClean="0"/>
              <a:t>dehydrogenase</a:t>
            </a:r>
            <a:r>
              <a:rPr lang="en-US" sz="1400" dirty="0" smtClean="0"/>
              <a:t>. Chaperone proteins (</a:t>
            </a:r>
            <a:r>
              <a:rPr lang="en-US" sz="1400" i="1" dirty="0" smtClean="0"/>
              <a:t>blue</a:t>
            </a:r>
            <a:r>
              <a:rPr lang="en-US" sz="1400" dirty="0" smtClean="0"/>
              <a:t>): IRBP, </a:t>
            </a:r>
            <a:r>
              <a:rPr lang="en-US" sz="1400" dirty="0" err="1" smtClean="0"/>
              <a:t>interphotoreceptor</a:t>
            </a:r>
            <a:r>
              <a:rPr lang="en-US" sz="1400" dirty="0" smtClean="0"/>
              <a:t> retinoid binding protein; CRBP, cellular retinol binding protein; RPE65, retinal pigment epithelium 65 </a:t>
            </a:r>
            <a:r>
              <a:rPr lang="en-US" sz="1400" dirty="0" err="1" smtClean="0"/>
              <a:t>kDa</a:t>
            </a:r>
            <a:r>
              <a:rPr lang="en-US" sz="1400" dirty="0" smtClean="0"/>
              <a:t> protein (which has recently been identified as the isomerase</a:t>
            </a:r>
            <a:r>
              <a:rPr lang="en-US" sz="1400" baseline="30000" dirty="0" smtClean="0">
                <a:hlinkClick r:id="rId4"/>
              </a:rPr>
              <a:t>51</a:t>
            </a:r>
            <a:r>
              <a:rPr lang="en-US" sz="1400" dirty="0" smtClean="0"/>
              <a:t> </a:t>
            </a:r>
            <a:r>
              <a:rPr lang="en-US" sz="1400" baseline="30000" dirty="0" smtClean="0">
                <a:hlinkClick r:id="rId4"/>
              </a:rPr>
              <a:t>52</a:t>
            </a:r>
            <a:r>
              <a:rPr lang="en-US" sz="1400" dirty="0" smtClean="0"/>
              <a:t> </a:t>
            </a:r>
            <a:r>
              <a:rPr lang="en-US" sz="1400" baseline="30000" dirty="0" smtClean="0">
                <a:hlinkClick r:id="rId4"/>
              </a:rPr>
              <a:t>53</a:t>
            </a:r>
            <a:r>
              <a:rPr lang="en-US" sz="1400" dirty="0" smtClean="0"/>
              <a:t> ); CRALBP, cellular </a:t>
            </a:r>
            <a:r>
              <a:rPr lang="en-US" sz="1400" dirty="0" err="1" smtClean="0"/>
              <a:t>retinaldehyde</a:t>
            </a:r>
            <a:r>
              <a:rPr lang="en-US" sz="1400" dirty="0" smtClean="0"/>
              <a:t> binding protein. </a:t>
            </a:r>
          </a:p>
          <a:p>
            <a:endParaRPr lang="en-US" sz="1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iovs.org/content/47/12/5138/F9.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7884769" cy="4176464"/>
          </a:xfrm>
          <a:prstGeom prst="rect">
            <a:avLst/>
          </a:prstGeom>
          <a:noFill/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285750" y="0"/>
            <a:ext cx="5486400" cy="566738"/>
          </a:xfrm>
        </p:spPr>
        <p:txBody>
          <a:bodyPr/>
          <a:lstStyle/>
          <a:p>
            <a:pPr eaLnBrk="1" hangingPunct="1"/>
            <a:r>
              <a:rPr lang="en-US" dirty="0" smtClean="0"/>
              <a:t>Light adaptation</a:t>
            </a:r>
            <a:endParaRPr 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7993063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 err="1"/>
              <a:t>Pictures</a:t>
            </a:r>
            <a:r>
              <a:rPr lang="cs-CZ" dirty="0"/>
              <a:t> </a:t>
            </a:r>
            <a:r>
              <a:rPr lang="cs-CZ" dirty="0" err="1"/>
              <a:t>used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presentation</a:t>
            </a:r>
            <a:r>
              <a:rPr lang="cs-CZ" dirty="0"/>
              <a:t>:</a:t>
            </a:r>
          </a:p>
          <a:p>
            <a:pPr>
              <a:spcBef>
                <a:spcPct val="50000"/>
              </a:spcBef>
            </a:pPr>
            <a:r>
              <a:rPr lang="cs-CZ" sz="1600" dirty="0" err="1"/>
              <a:t>Marks</a:t>
            </a:r>
            <a:r>
              <a:rPr lang="cs-CZ" sz="1600" dirty="0"/>
              <a:t>´ Basic </a:t>
            </a:r>
            <a:r>
              <a:rPr lang="cs-CZ" sz="1600" dirty="0" err="1"/>
              <a:t>Medical</a:t>
            </a:r>
            <a:r>
              <a:rPr lang="cs-CZ" sz="1600" dirty="0"/>
              <a:t> </a:t>
            </a:r>
            <a:r>
              <a:rPr lang="cs-CZ" sz="1600" dirty="0" err="1"/>
              <a:t>Biochemistry</a:t>
            </a:r>
            <a:r>
              <a:rPr lang="cs-CZ" sz="1600" dirty="0"/>
              <a:t>, A </a:t>
            </a:r>
            <a:r>
              <a:rPr lang="cs-CZ" sz="1600" dirty="0" err="1"/>
              <a:t>Clinical</a:t>
            </a:r>
            <a:r>
              <a:rPr lang="cs-CZ" sz="1600" dirty="0"/>
              <a:t> </a:t>
            </a:r>
            <a:r>
              <a:rPr lang="cs-CZ" sz="1600" dirty="0" err="1"/>
              <a:t>Approach</a:t>
            </a:r>
            <a:r>
              <a:rPr lang="cs-CZ" sz="1600" dirty="0"/>
              <a:t>, </a:t>
            </a:r>
            <a:r>
              <a:rPr lang="cs-CZ" sz="1600" dirty="0" err="1"/>
              <a:t>third</a:t>
            </a:r>
            <a:r>
              <a:rPr lang="cs-CZ" sz="1600" dirty="0"/>
              <a:t> </a:t>
            </a:r>
            <a:r>
              <a:rPr lang="cs-CZ" sz="1600" dirty="0" err="1"/>
              <a:t>edition</a:t>
            </a:r>
            <a:r>
              <a:rPr lang="cs-CZ" sz="1600" dirty="0"/>
              <a:t>, 2009 (M. </a:t>
            </a:r>
            <a:r>
              <a:rPr lang="cs-CZ" sz="1600" dirty="0" err="1"/>
              <a:t>Lieberman</a:t>
            </a:r>
            <a:r>
              <a:rPr lang="cs-CZ" sz="1600" dirty="0"/>
              <a:t>, A.D. </a:t>
            </a:r>
            <a:r>
              <a:rPr lang="cs-CZ" sz="1600" dirty="0" err="1"/>
              <a:t>Marks</a:t>
            </a:r>
            <a:r>
              <a:rPr lang="cs-CZ" sz="1600" dirty="0" smtClean="0"/>
              <a:t>)</a:t>
            </a:r>
          </a:p>
          <a:p>
            <a:pPr>
              <a:spcBef>
                <a:spcPct val="50000"/>
              </a:spcBef>
            </a:pPr>
            <a:r>
              <a:rPr lang="cs-CZ" sz="1600" dirty="0" err="1" smtClean="0"/>
              <a:t>Color</a:t>
            </a:r>
            <a:r>
              <a:rPr lang="cs-CZ" sz="1600" dirty="0" smtClean="0"/>
              <a:t> Atlas </a:t>
            </a:r>
            <a:r>
              <a:rPr lang="cs-CZ" sz="1600" dirty="0" err="1" smtClean="0"/>
              <a:t>of</a:t>
            </a:r>
            <a:r>
              <a:rPr lang="cs-CZ" sz="1600" dirty="0" smtClean="0"/>
              <a:t> </a:t>
            </a:r>
            <a:r>
              <a:rPr lang="cs-CZ" sz="1600" dirty="0" err="1" smtClean="0"/>
              <a:t>Biochemistry</a:t>
            </a:r>
            <a:r>
              <a:rPr lang="cs-CZ" sz="1600" dirty="0" smtClean="0"/>
              <a:t>, </a:t>
            </a:r>
            <a:r>
              <a:rPr lang="cs-CZ" sz="1600" dirty="0" err="1" smtClean="0"/>
              <a:t>second</a:t>
            </a:r>
            <a:r>
              <a:rPr lang="cs-CZ" sz="1600" dirty="0" smtClean="0"/>
              <a:t> </a:t>
            </a:r>
            <a:r>
              <a:rPr lang="cs-CZ" sz="1600" dirty="0" err="1" smtClean="0"/>
              <a:t>edition</a:t>
            </a:r>
            <a:r>
              <a:rPr lang="cs-CZ" sz="1600" dirty="0" smtClean="0"/>
              <a:t>, 2005 (J. </a:t>
            </a:r>
            <a:r>
              <a:rPr lang="cs-CZ" sz="1600" dirty="0" err="1" smtClean="0"/>
              <a:t>Koolman</a:t>
            </a:r>
            <a:r>
              <a:rPr lang="cs-CZ" sz="1600" dirty="0" smtClean="0"/>
              <a:t>, K-H. </a:t>
            </a:r>
            <a:r>
              <a:rPr lang="cs-CZ" sz="1600" dirty="0" err="1" smtClean="0"/>
              <a:t>Roehm</a:t>
            </a:r>
            <a:r>
              <a:rPr lang="cs-CZ" sz="1600" dirty="0" smtClean="0"/>
              <a:t>)</a:t>
            </a:r>
          </a:p>
          <a:p>
            <a:pPr>
              <a:spcBef>
                <a:spcPct val="50000"/>
              </a:spcBef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</TotalTime>
  <Words>1167</Words>
  <Application>Microsoft Office PowerPoint</Application>
  <PresentationFormat>Předvádění na obrazovce (4:3)</PresentationFormat>
  <Paragraphs>221</Paragraphs>
  <Slides>27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Default Design</vt:lpstr>
      <vt:lpstr>Biochemistry of CNS</vt:lpstr>
      <vt:lpstr>Structure of nerve cells</vt:lpstr>
      <vt:lpstr>The blood-brain barrier (BBB)</vt:lpstr>
      <vt:lpstr>Snímek 4</vt:lpstr>
      <vt:lpstr>Snímek 5</vt:lpstr>
      <vt:lpstr>Snímek 6</vt:lpstr>
      <vt:lpstr>Snímek 7</vt:lpstr>
      <vt:lpstr>Snímek 8</vt:lpstr>
      <vt:lpstr>Metabolism of acetylcholine</vt:lpstr>
      <vt:lpstr>Snímek 10</vt:lpstr>
      <vt:lpstr>Acetylcholinesterase inhibitors</vt:lpstr>
      <vt:lpstr>Cholinergic synapses</vt:lpstr>
      <vt:lpstr>Snímek 13</vt:lpstr>
      <vt:lpstr>Snímek 14</vt:lpstr>
      <vt:lpstr>Snímek 15</vt:lpstr>
      <vt:lpstr>Adrenergic synapses</vt:lpstr>
      <vt:lpstr>Snímek 17</vt:lpstr>
      <vt:lpstr>Snímek 18</vt:lpstr>
      <vt:lpstr>Snímek 19</vt:lpstr>
      <vt:lpstr>Snímek 20</vt:lpstr>
      <vt:lpstr>Snímek 21</vt:lpstr>
      <vt:lpstr>Sight</vt:lpstr>
      <vt:lpstr>Cis-trans izomerization of retinal</vt:lpstr>
      <vt:lpstr>Signal cascade of sight</vt:lpstr>
      <vt:lpstr>Light adaptation</vt:lpstr>
      <vt:lpstr>Light adaptation</vt:lpstr>
      <vt:lpstr>Snímek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Přenos signálu na synapsích</dc:title>
  <dc:creator>Alice</dc:creator>
  <cp:lastModifiedBy>Sopko</cp:lastModifiedBy>
  <cp:revision>100</cp:revision>
  <dcterms:created xsi:type="dcterms:W3CDTF">2009-02-13T10:49:58Z</dcterms:created>
  <dcterms:modified xsi:type="dcterms:W3CDTF">2014-04-22T08:34:18Z</dcterms:modified>
</cp:coreProperties>
</file>