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92" r:id="rId11"/>
    <p:sldId id="268" r:id="rId12"/>
    <p:sldId id="269" r:id="rId13"/>
    <p:sldId id="270" r:id="rId14"/>
    <p:sldId id="293" r:id="rId15"/>
    <p:sldId id="294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95" r:id="rId30"/>
    <p:sldId id="296" r:id="rId31"/>
    <p:sldId id="297" r:id="rId32"/>
    <p:sldId id="298" r:id="rId33"/>
    <p:sldId id="299" r:id="rId34"/>
    <p:sldId id="285" r:id="rId35"/>
    <p:sldId id="284" r:id="rId36"/>
    <p:sldId id="286" r:id="rId37"/>
    <p:sldId id="289" r:id="rId38"/>
    <p:sldId id="290" r:id="rId39"/>
    <p:sldId id="287" r:id="rId40"/>
    <p:sldId id="288" r:id="rId41"/>
    <p:sldId id="291" r:id="rId42"/>
  </p:sldIdLst>
  <p:sldSz cx="9144000" cy="6858000" type="screen4x3"/>
  <p:notesSz cx="6797675" cy="9929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81695" autoAdjust="0"/>
  </p:normalViewPr>
  <p:slideViewPr>
    <p:cSldViewPr>
      <p:cViewPr>
        <p:scale>
          <a:sx n="125" d="100"/>
          <a:sy n="125" d="100"/>
        </p:scale>
        <p:origin x="-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r">
              <a:defRPr sz="1200"/>
            </a:lvl1pPr>
          </a:lstStyle>
          <a:p>
            <a:fld id="{E98A235C-5704-498E-A8FF-C957A50C22BC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2" y="9431599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r">
              <a:defRPr sz="1200"/>
            </a:lvl1pPr>
          </a:lstStyle>
          <a:p>
            <a:fld id="{67460DC3-E57A-4E08-A8D4-0DD611ACD6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3188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r">
              <a:defRPr sz="1200"/>
            </a:lvl1pPr>
          </a:lstStyle>
          <a:p>
            <a:fld id="{FD7AAB4C-DE54-405E-98A7-6DD900EDBEFF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6" tIns="46063" rIns="92126" bIns="46063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6662"/>
            <a:ext cx="5438140" cy="4468416"/>
          </a:xfrm>
          <a:prstGeom prst="rect">
            <a:avLst/>
          </a:prstGeom>
        </p:spPr>
        <p:txBody>
          <a:bodyPr vert="horz" lIns="92126" tIns="46063" rIns="92126" bIns="46063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2" y="9431599"/>
            <a:ext cx="2945660" cy="496491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r">
              <a:defRPr sz="1200"/>
            </a:lvl1pPr>
          </a:lstStyle>
          <a:p>
            <a:fld id="{95D979B6-E93C-44D0-BB51-2DCB329548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137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4195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362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7283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71889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8441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27</a:t>
            </a:fld>
            <a:endParaRPr lang="cs-CZ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3434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60540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127053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11180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11030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34</a:t>
            </a:fld>
            <a:endParaRPr lang="cs-CZ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35</a:t>
            </a:fld>
            <a:endParaRPr lang="cs-CZ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36</a:t>
            </a:fld>
            <a:endParaRPr lang="cs-CZ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132411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38</a:t>
            </a:fld>
            <a:endParaRPr lang="cs-CZ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39</a:t>
            </a:fld>
            <a:endParaRPr lang="cs-CZ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40</a:t>
            </a:fld>
            <a:endParaRPr lang="cs-CZ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79B6-E93C-44D0-BB51-2DCB3295486F}" type="slidenum">
              <a:rPr lang="cs-CZ" smtClean="0"/>
              <a:pPr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8088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10954E-81EF-4E12-AEC7-2DC14A23E99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069731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24085-B1B2-43E4-A99B-E846624A58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E30A0-15E1-4764-A443-D10556999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dirty="0" smtClean="0"/>
              <a:t>Hemoglobin a </a:t>
            </a:r>
            <a:r>
              <a:rPr lang="cs-CZ" sz="4800" dirty="0" err="1" smtClean="0"/>
              <a:t>hemoglobinpatie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51920" y="4941168"/>
            <a:ext cx="4640560" cy="62292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Průša Richard, Srbová Martina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7650" name="Picture 2" descr="http://karonia.myhosting.net/sbio228/as2/img/hemoglob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429000"/>
            <a:ext cx="2895600" cy="2736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Hemoproteiny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277072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None/>
            </a:pPr>
            <a:r>
              <a:rPr lang="cs-CZ" dirty="0" smtClean="0"/>
              <a:t>Obsahují </a:t>
            </a:r>
            <a:r>
              <a:rPr lang="cs-CZ" dirty="0" smtClean="0">
                <a:solidFill>
                  <a:srgbClr val="C00000"/>
                </a:solidFill>
              </a:rPr>
              <a:t>hem</a:t>
            </a:r>
          </a:p>
          <a:p>
            <a:pPr lvl="1"/>
            <a:r>
              <a:rPr lang="cs-CZ" dirty="0" smtClean="0"/>
              <a:t>cyklický </a:t>
            </a:r>
            <a:r>
              <a:rPr lang="cs-CZ" dirty="0" err="1" smtClean="0"/>
              <a:t>tetrapyrol</a:t>
            </a:r>
            <a:endParaRPr lang="cs-CZ" dirty="0" smtClean="0"/>
          </a:p>
          <a:p>
            <a:pPr lvl="1"/>
            <a:r>
              <a:rPr lang="cs-CZ" dirty="0" smtClean="0"/>
              <a:t>koordinačně vázané Fe</a:t>
            </a:r>
            <a:r>
              <a:rPr lang="cs-CZ" baseline="30000" dirty="0" smtClean="0"/>
              <a:t>2+</a:t>
            </a:r>
          </a:p>
          <a:p>
            <a:pPr lvl="1"/>
            <a:r>
              <a:rPr lang="cs-CZ" dirty="0" smtClean="0"/>
              <a:t>systém konjugovaných dvojných vazeb</a:t>
            </a:r>
          </a:p>
          <a:p>
            <a:pPr lvl="1"/>
            <a:endParaRPr lang="cs-CZ" dirty="0" smtClean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447800"/>
            <a:ext cx="4038600" cy="3152775"/>
          </a:xfrm>
          <a:prstGeom prst="rect">
            <a:avLst/>
          </a:prstGeom>
          <a:noFill/>
          <a:ln w="6480">
            <a:solidFill>
              <a:srgbClr val="000000"/>
            </a:solidFill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flipH="1">
            <a:off x="4355976" y="3717032"/>
            <a:ext cx="1584176" cy="1368152"/>
          </a:xfrm>
          <a:prstGeom prst="straightConnector1">
            <a:avLst/>
          </a:prstGeom>
          <a:ln>
            <a:solidFill>
              <a:srgbClr val="00206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6660232" y="4293096"/>
            <a:ext cx="0" cy="1152128"/>
          </a:xfrm>
          <a:prstGeom prst="straightConnector1">
            <a:avLst/>
          </a:prstGeom>
          <a:ln>
            <a:solidFill>
              <a:srgbClr val="00206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707904" y="508518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002060"/>
                </a:solidFill>
              </a:rPr>
              <a:t>methinový</a:t>
            </a:r>
            <a:r>
              <a:rPr lang="cs-CZ" dirty="0" smtClean="0">
                <a:solidFill>
                  <a:srgbClr val="002060"/>
                </a:solidFill>
              </a:rPr>
              <a:t> můstek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868144" y="551723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pyrolový kruh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Hemoproteiny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smtClean="0"/>
              <a:t>Hemoglobin (transport O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krví)</a:t>
            </a:r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smtClean="0"/>
              <a:t>Myoglobin (zásoba O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ve svalech)</a:t>
            </a:r>
          </a:p>
          <a:p>
            <a:endParaRPr lang="cs-CZ" sz="2400" dirty="0" smtClean="0"/>
          </a:p>
          <a:p>
            <a:pPr>
              <a:buClr>
                <a:srgbClr val="C00000"/>
              </a:buCl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smtClean="0"/>
              <a:t>Cytochromy (přenašeče e</a:t>
            </a:r>
            <a:r>
              <a:rPr lang="cs-CZ" sz="2400" baseline="30000" dirty="0" smtClean="0"/>
              <a:t>- </a:t>
            </a:r>
            <a:r>
              <a:rPr lang="cs-CZ" sz="2400" dirty="0" smtClean="0"/>
              <a:t>v </a:t>
            </a:r>
            <a:r>
              <a:rPr lang="cs-CZ" sz="2400" dirty="0" err="1" smtClean="0"/>
              <a:t>dých</a:t>
            </a:r>
            <a:r>
              <a:rPr lang="cs-CZ" sz="2400" dirty="0" smtClean="0"/>
              <a:t>. řetězci)</a:t>
            </a:r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smtClean="0"/>
              <a:t>Kataláza + peroxidáza (rozklad peroxidů)</a:t>
            </a:r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smtClean="0"/>
              <a:t>Cytochrom P-450 (hydroxylace)</a:t>
            </a:r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400" dirty="0" err="1" smtClean="0"/>
              <a:t>Desaturasy</a:t>
            </a:r>
            <a:r>
              <a:rPr lang="cs-CZ" sz="2400" dirty="0" smtClean="0"/>
              <a:t> MK (</a:t>
            </a:r>
            <a:r>
              <a:rPr lang="cs-CZ" sz="2400" dirty="0" err="1" smtClean="0"/>
              <a:t>desaturace</a:t>
            </a:r>
            <a:r>
              <a:rPr lang="cs-CZ" sz="2400" dirty="0" smtClean="0"/>
              <a:t> MK)</a:t>
            </a:r>
            <a:endParaRPr lang="cs-CZ" sz="2400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755576" y="3068960"/>
            <a:ext cx="7632848" cy="0"/>
          </a:xfrm>
          <a:prstGeom prst="line">
            <a:avLst/>
          </a:prstGeom>
          <a:ln w="222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716016" y="321297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Redoxní stav železa </a:t>
            </a:r>
            <a:r>
              <a:rPr lang="cs-CZ" dirty="0" err="1" smtClean="0">
                <a:solidFill>
                  <a:srgbClr val="002060"/>
                </a:solidFill>
              </a:rPr>
              <a:t>Fe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aseline="30000" dirty="0" smtClean="0">
                <a:solidFill>
                  <a:srgbClr val="002060"/>
                </a:solidFill>
              </a:rPr>
              <a:t>2+          </a:t>
            </a:r>
            <a:r>
              <a:rPr lang="cs-CZ" dirty="0" err="1" smtClean="0">
                <a:solidFill>
                  <a:srgbClr val="002060"/>
                </a:solidFill>
              </a:rPr>
              <a:t>Fe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aseline="30000" dirty="0" smtClean="0">
                <a:solidFill>
                  <a:srgbClr val="002060"/>
                </a:solidFill>
              </a:rPr>
              <a:t>3+</a:t>
            </a:r>
            <a:endParaRPr lang="cs-CZ" baseline="30000" dirty="0">
              <a:solidFill>
                <a:srgbClr val="002060"/>
              </a:solidFill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7092280" y="3429000"/>
            <a:ext cx="216024" cy="0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16016" y="1412776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Redoxní stav železa </a:t>
            </a:r>
            <a:r>
              <a:rPr lang="cs-CZ" dirty="0" err="1" smtClean="0">
                <a:solidFill>
                  <a:srgbClr val="002060"/>
                </a:solidFill>
              </a:rPr>
              <a:t>Fe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aseline="30000" dirty="0" smtClean="0">
                <a:solidFill>
                  <a:srgbClr val="002060"/>
                </a:solidFill>
              </a:rPr>
              <a:t>2+       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Struktura  hemoglobinu 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07504" y="1556792"/>
            <a:ext cx="5328592" cy="4205064"/>
          </a:xfrm>
        </p:spPr>
        <p:txBody>
          <a:bodyPr/>
          <a:lstStyle/>
          <a:p>
            <a:r>
              <a:rPr lang="cs-CZ" sz="2000" dirty="0" smtClean="0"/>
              <a:t>R. 1849, 1937-1959-1968 (</a:t>
            </a:r>
            <a:r>
              <a:rPr lang="cs-CZ" sz="2000" dirty="0" err="1" smtClean="0"/>
              <a:t>Kendrew</a:t>
            </a:r>
            <a:r>
              <a:rPr lang="cs-CZ" sz="2000" dirty="0" smtClean="0"/>
              <a:t>, </a:t>
            </a:r>
            <a:r>
              <a:rPr lang="cs-CZ" sz="2000" dirty="0" err="1" smtClean="0"/>
              <a:t>Perutz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4 </a:t>
            </a:r>
            <a:r>
              <a:rPr lang="cs-CZ" sz="2000" dirty="0" err="1" smtClean="0"/>
              <a:t>polypetidové</a:t>
            </a:r>
            <a:r>
              <a:rPr lang="cs-CZ" sz="2000" dirty="0" smtClean="0"/>
              <a:t> podjednotky (globiny)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err="1" smtClean="0"/>
              <a:t>Hb</a:t>
            </a:r>
            <a:r>
              <a:rPr lang="cs-CZ" sz="2000" dirty="0" smtClean="0"/>
              <a:t> A (</a:t>
            </a:r>
            <a:r>
              <a:rPr lang="cs-CZ" sz="2000" dirty="0" err="1" smtClean="0"/>
              <a:t>adults</a:t>
            </a:r>
            <a:r>
              <a:rPr lang="cs-CZ" sz="2000" dirty="0" smtClean="0"/>
              <a:t>) </a:t>
            </a:r>
            <a:r>
              <a:rPr lang="cs-CZ" sz="2000" dirty="0" err="1" smtClean="0"/>
              <a:t>heterotetramer</a:t>
            </a:r>
            <a:r>
              <a:rPr lang="cs-CZ" sz="2000" dirty="0" smtClean="0"/>
              <a:t> 2</a:t>
            </a:r>
            <a:r>
              <a:rPr lang="el-GR" sz="2000" dirty="0" smtClean="0"/>
              <a:t>α</a:t>
            </a:r>
            <a:r>
              <a:rPr lang="cs-CZ" sz="2000" dirty="0" smtClean="0"/>
              <a:t> a 2</a:t>
            </a:r>
            <a:r>
              <a:rPr lang="el-GR" sz="2000" dirty="0" smtClean="0"/>
              <a:t>β</a:t>
            </a:r>
            <a:endParaRPr lang="cs-CZ" sz="20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smtClean="0"/>
              <a:t>Každá </a:t>
            </a:r>
            <a:r>
              <a:rPr lang="cs-CZ" sz="2000" dirty="0" err="1" smtClean="0"/>
              <a:t>podjednotka</a:t>
            </a:r>
            <a:r>
              <a:rPr lang="cs-CZ" sz="2000" dirty="0" smtClean="0"/>
              <a:t> obsahuje 1 hem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smtClean="0"/>
              <a:t>8 </a:t>
            </a:r>
            <a:r>
              <a:rPr lang="cs-CZ" sz="2000" dirty="0" err="1" smtClean="0"/>
              <a:t>helikálních</a:t>
            </a:r>
            <a:r>
              <a:rPr lang="cs-CZ" sz="2000" dirty="0" smtClean="0"/>
              <a:t> úseků (A-H) </a:t>
            </a:r>
            <a:r>
              <a:rPr lang="el-GR" sz="2000" dirty="0" smtClean="0"/>
              <a:t>β</a:t>
            </a:r>
            <a:r>
              <a:rPr lang="cs-CZ" sz="2000" dirty="0" smtClean="0"/>
              <a:t> </a:t>
            </a:r>
            <a:r>
              <a:rPr lang="cs-CZ" sz="2000" dirty="0" err="1" smtClean="0"/>
              <a:t>podjednotky</a:t>
            </a:r>
            <a:endParaRPr lang="cs-CZ" sz="2000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smtClean="0"/>
              <a:t>7 </a:t>
            </a:r>
            <a:r>
              <a:rPr lang="cs-CZ" sz="2000" dirty="0" err="1" smtClean="0"/>
              <a:t>helikálních</a:t>
            </a:r>
            <a:r>
              <a:rPr lang="cs-CZ" sz="2000" dirty="0" smtClean="0"/>
              <a:t> úseků </a:t>
            </a:r>
            <a:r>
              <a:rPr lang="el-GR" sz="2000" dirty="0" smtClean="0"/>
              <a:t>α</a:t>
            </a:r>
            <a:r>
              <a:rPr lang="cs-CZ" sz="2000" dirty="0" smtClean="0"/>
              <a:t> </a:t>
            </a:r>
            <a:r>
              <a:rPr lang="cs-CZ" sz="2000" dirty="0" err="1" smtClean="0"/>
              <a:t>podjednotky</a:t>
            </a:r>
            <a:endParaRPr lang="cs-CZ" sz="2000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smtClean="0"/>
              <a:t>Hydrofobní kapsa (hem chráněn před oxidací)</a:t>
            </a:r>
          </a:p>
          <a:p>
            <a:endParaRPr lang="cs-CZ" dirty="0"/>
          </a:p>
        </p:txBody>
      </p:sp>
      <p:pic>
        <p:nvPicPr>
          <p:cNvPr id="10" name="Picture 3" descr="4"/>
          <p:cNvPicPr>
            <a:picLocks noChangeAspect="1" noChangeArrowheads="1"/>
          </p:cNvPicPr>
          <p:nvPr/>
        </p:nvPicPr>
        <p:blipFill>
          <a:blip r:embed="rId3" cstate="print"/>
          <a:srcRect r="54590"/>
          <a:stretch>
            <a:fillRect/>
          </a:stretch>
        </p:blipFill>
        <p:spPr bwMode="auto">
          <a:xfrm>
            <a:off x="5220072" y="2132856"/>
            <a:ext cx="3773203" cy="4386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Vazba hemu na globin</a:t>
            </a:r>
          </a:p>
          <a:p>
            <a:pPr lvl="1"/>
            <a:r>
              <a:rPr lang="cs-CZ" sz="1600" dirty="0" smtClean="0"/>
              <a:t>koordinační vazba </a:t>
            </a:r>
            <a:r>
              <a:rPr lang="cs-CZ" sz="1600" dirty="0" err="1" smtClean="0"/>
              <a:t>Fe</a:t>
            </a:r>
            <a:r>
              <a:rPr lang="cs-CZ" sz="1600" dirty="0" smtClean="0"/>
              <a:t> </a:t>
            </a:r>
            <a:r>
              <a:rPr lang="cs-CZ" sz="1600" baseline="30000" dirty="0" smtClean="0"/>
              <a:t>2+  </a:t>
            </a:r>
            <a:r>
              <a:rPr lang="cs-CZ" sz="1600" dirty="0" smtClean="0"/>
              <a:t>na proximální </a:t>
            </a:r>
            <a:r>
              <a:rPr lang="cs-CZ" sz="1600" dirty="0" smtClean="0">
                <a:solidFill>
                  <a:srgbClr val="00B0F0"/>
                </a:solidFill>
              </a:rPr>
              <a:t>histidin F8</a:t>
            </a:r>
          </a:p>
          <a:p>
            <a:pPr lvl="1"/>
            <a:endParaRPr lang="cs-CZ" sz="1600" dirty="0"/>
          </a:p>
          <a:p>
            <a:endParaRPr lang="cs-CZ" sz="2000" dirty="0" smtClean="0"/>
          </a:p>
          <a:p>
            <a:r>
              <a:rPr lang="cs-CZ" sz="2000" dirty="0" smtClean="0"/>
              <a:t>Vazba O</a:t>
            </a:r>
            <a:r>
              <a:rPr lang="cs-CZ" sz="2000" baseline="-25000" dirty="0" smtClean="0"/>
              <a:t>2</a:t>
            </a:r>
            <a:r>
              <a:rPr lang="cs-CZ" sz="2000" dirty="0" smtClean="0"/>
              <a:t> </a:t>
            </a:r>
          </a:p>
          <a:p>
            <a:pPr lvl="1"/>
            <a:r>
              <a:rPr lang="cs-CZ" sz="1600" dirty="0" smtClean="0"/>
              <a:t>vodíková vazba mezi distálním histidinem E7</a:t>
            </a:r>
          </a:p>
          <a:p>
            <a:pPr lvl="1">
              <a:buNone/>
            </a:pPr>
            <a:r>
              <a:rPr lang="cs-CZ" sz="1600" dirty="0" smtClean="0"/>
              <a:t>       a kyslíkem</a:t>
            </a:r>
            <a:endParaRPr lang="cs-CZ" sz="1600" dirty="0"/>
          </a:p>
          <a:p>
            <a:endParaRPr lang="cs-CZ" sz="2000" dirty="0" smtClean="0"/>
          </a:p>
          <a:p>
            <a:pPr lvl="1"/>
            <a:endParaRPr lang="cs-CZ" sz="1600" dirty="0">
              <a:solidFill>
                <a:srgbClr val="00B0F0"/>
              </a:solidFill>
            </a:endParaRPr>
          </a:p>
          <a:p>
            <a:pPr lvl="1">
              <a:buNone/>
            </a:pPr>
            <a:endParaRPr lang="cs-CZ" sz="1600" dirty="0">
              <a:solidFill>
                <a:srgbClr val="00B0F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Struktura  hemoglobinu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124744"/>
            <a:ext cx="3360420" cy="3489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4"/>
          <p:cNvPicPr>
            <a:picLocks noChangeAspect="1" noChangeArrowheads="1"/>
          </p:cNvPicPr>
          <p:nvPr/>
        </p:nvPicPr>
        <p:blipFill>
          <a:blip r:embed="rId4" cstate="print"/>
          <a:srcRect l="50041" b="5745"/>
          <a:stretch>
            <a:fillRect/>
          </a:stretch>
        </p:blipFill>
        <p:spPr bwMode="auto">
          <a:xfrm>
            <a:off x="2339752" y="3573016"/>
            <a:ext cx="2965135" cy="29529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/>
          <a:p>
            <a:r>
              <a:rPr lang="cs-CZ" sz="2800" dirty="0" err="1" smtClean="0"/>
              <a:t>Kvarterní</a:t>
            </a:r>
            <a:r>
              <a:rPr lang="cs-CZ" sz="2800" dirty="0" smtClean="0"/>
              <a:t> struktura</a:t>
            </a:r>
          </a:p>
          <a:p>
            <a:pPr lvl="1">
              <a:buNone/>
            </a:pPr>
            <a:r>
              <a:rPr lang="cs-CZ" sz="2400" dirty="0" smtClean="0"/>
              <a:t>Interakce mezi </a:t>
            </a:r>
            <a:r>
              <a:rPr lang="cs-CZ" sz="2400" dirty="0" err="1" smtClean="0"/>
              <a:t>podjednotkami</a:t>
            </a:r>
            <a:endParaRPr lang="cs-CZ" sz="2400" dirty="0" smtClean="0"/>
          </a:p>
          <a:p>
            <a:pPr lvl="2">
              <a:buNone/>
            </a:pPr>
            <a:r>
              <a:rPr lang="cs-CZ" sz="2000" dirty="0" smtClean="0"/>
              <a:t>1) hydrofobní ( mezi </a:t>
            </a:r>
            <a:r>
              <a:rPr lang="el-GR" sz="2000" dirty="0" smtClean="0"/>
              <a:t>α</a:t>
            </a:r>
            <a:r>
              <a:rPr lang="cs-CZ" sz="2000" dirty="0" smtClean="0"/>
              <a:t>-</a:t>
            </a:r>
            <a:r>
              <a:rPr lang="el-GR" sz="2000" dirty="0" smtClean="0"/>
              <a:t>β</a:t>
            </a:r>
            <a:r>
              <a:rPr lang="cs-CZ" sz="2000" dirty="0" smtClean="0"/>
              <a:t>)</a:t>
            </a:r>
          </a:p>
          <a:p>
            <a:pPr lvl="2">
              <a:buNone/>
            </a:pPr>
            <a:r>
              <a:rPr lang="cs-CZ" sz="2000" dirty="0" smtClean="0"/>
              <a:t>2) elektrostatické mezi </a:t>
            </a:r>
            <a:r>
              <a:rPr lang="el-GR" sz="2000" dirty="0" smtClean="0"/>
              <a:t>α</a:t>
            </a:r>
            <a:r>
              <a:rPr lang="cs-CZ" sz="2000" dirty="0" smtClean="0"/>
              <a:t>-</a:t>
            </a:r>
            <a:r>
              <a:rPr lang="el-GR" sz="2000" dirty="0" smtClean="0"/>
              <a:t>α</a:t>
            </a:r>
            <a:r>
              <a:rPr lang="cs-CZ" sz="2000" dirty="0" smtClean="0"/>
              <a:t>; </a:t>
            </a:r>
            <a:r>
              <a:rPr lang="el-GR" sz="2000" dirty="0" smtClean="0"/>
              <a:t>β</a:t>
            </a:r>
            <a:r>
              <a:rPr lang="cs-CZ" sz="2000" dirty="0" smtClean="0"/>
              <a:t>-</a:t>
            </a:r>
            <a:r>
              <a:rPr lang="el-GR" sz="2000" dirty="0" smtClean="0"/>
              <a:t>β</a:t>
            </a:r>
            <a:r>
              <a:rPr lang="cs-CZ" sz="2000" dirty="0" smtClean="0"/>
              <a:t> nebo i mezi </a:t>
            </a:r>
            <a:r>
              <a:rPr lang="el-GR" sz="2000" dirty="0" smtClean="0"/>
              <a:t>α</a:t>
            </a:r>
            <a:r>
              <a:rPr lang="cs-CZ" sz="2000" dirty="0" smtClean="0"/>
              <a:t>-</a:t>
            </a:r>
            <a:r>
              <a:rPr lang="el-GR" sz="2000" dirty="0" smtClean="0"/>
              <a:t>β</a:t>
            </a:r>
            <a:endParaRPr lang="cs-CZ" sz="2000" dirty="0" smtClean="0"/>
          </a:p>
          <a:p>
            <a:pPr lvl="3"/>
            <a:r>
              <a:rPr lang="cs-CZ" dirty="0" smtClean="0"/>
              <a:t>po vazbě O</a:t>
            </a:r>
            <a:r>
              <a:rPr lang="cs-CZ" baseline="-25000" dirty="0" smtClean="0"/>
              <a:t>2</a:t>
            </a:r>
            <a:r>
              <a:rPr lang="cs-CZ" dirty="0" smtClean="0"/>
              <a:t> narušeny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1520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Struktura  hemoglobinu </a:t>
            </a:r>
          </a:p>
        </p:txBody>
      </p:sp>
      <p:sp>
        <p:nvSpPr>
          <p:cNvPr id="5" name="Obdélník 4"/>
          <p:cNvSpPr/>
          <p:nvPr/>
        </p:nvSpPr>
        <p:spPr>
          <a:xfrm rot="1645728" flipV="1">
            <a:off x="2621714" y="557110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 rot="1645728" flipH="1">
            <a:off x="4479102" y="425465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 rot="19954272" flipH="1" flipV="1">
            <a:off x="4479102" y="557110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 rot="19954272">
            <a:off x="2609576" y="425465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830091" y="3698435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α</a:t>
            </a:r>
            <a:r>
              <a:rPr lang="cs-CZ" sz="3200" baseline="-25000" dirty="0" smtClean="0"/>
              <a:t>1</a:t>
            </a:r>
            <a:endParaRPr lang="cs-CZ" sz="3200" baseline="-25000" dirty="0"/>
          </a:p>
        </p:txBody>
      </p:sp>
      <p:sp>
        <p:nvSpPr>
          <p:cNvPr id="10" name="Elipsa 9"/>
          <p:cNvSpPr/>
          <p:nvPr/>
        </p:nvSpPr>
        <p:spPr>
          <a:xfrm>
            <a:off x="3844385" y="5570117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α</a:t>
            </a:r>
            <a:r>
              <a:rPr lang="cs-CZ" sz="3200" baseline="-25000" dirty="0" smtClean="0"/>
              <a:t>2</a:t>
            </a:r>
            <a:endParaRPr lang="cs-CZ" sz="3200" baseline="-25000" dirty="0"/>
          </a:p>
        </p:txBody>
      </p:sp>
      <p:sp>
        <p:nvSpPr>
          <p:cNvPr id="11" name="Elipsa 10"/>
          <p:cNvSpPr/>
          <p:nvPr/>
        </p:nvSpPr>
        <p:spPr>
          <a:xfrm>
            <a:off x="5616041" y="4641423"/>
            <a:ext cx="914400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β</a:t>
            </a:r>
            <a:r>
              <a:rPr lang="cs-CZ" sz="3200" baseline="-25000" dirty="0" smtClean="0"/>
              <a:t>1</a:t>
            </a:r>
            <a:endParaRPr lang="cs-CZ" sz="3200" baseline="-25000" dirty="0"/>
          </a:p>
        </p:txBody>
      </p:sp>
      <p:sp>
        <p:nvSpPr>
          <p:cNvPr id="12" name="Elipsa 11"/>
          <p:cNvSpPr/>
          <p:nvPr/>
        </p:nvSpPr>
        <p:spPr>
          <a:xfrm>
            <a:off x="2044141" y="4627129"/>
            <a:ext cx="914400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β</a:t>
            </a:r>
            <a:r>
              <a:rPr lang="cs-CZ" sz="3200" baseline="-25000" dirty="0" smtClean="0"/>
              <a:t>2</a:t>
            </a:r>
            <a:endParaRPr lang="cs-CZ" sz="3200" baseline="-250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115843" y="4484253"/>
            <a:ext cx="142876" cy="142876"/>
            <a:chOff x="571472" y="1071546"/>
            <a:chExt cx="914400" cy="914400"/>
          </a:xfrm>
        </p:grpSpPr>
        <p:sp>
          <p:nvSpPr>
            <p:cNvPr id="65" name="Elipsa 64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66" name="Plus 65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330157" y="4555691"/>
            <a:ext cx="142876" cy="142876"/>
            <a:chOff x="5429256" y="5357826"/>
            <a:chExt cx="1214446" cy="1214446"/>
          </a:xfrm>
        </p:grpSpPr>
        <p:sp>
          <p:nvSpPr>
            <p:cNvPr id="63" name="Elipsa 62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64" name="Obdélník 63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115843" y="5555823"/>
            <a:ext cx="142876" cy="142876"/>
            <a:chOff x="5429256" y="5357826"/>
            <a:chExt cx="1214446" cy="1214446"/>
          </a:xfrm>
        </p:grpSpPr>
        <p:sp>
          <p:nvSpPr>
            <p:cNvPr id="61" name="Elipsa 60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62" name="Obdélník 61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330157" y="5484385"/>
            <a:ext cx="142876" cy="142876"/>
            <a:chOff x="571472" y="1071546"/>
            <a:chExt cx="914400" cy="914400"/>
          </a:xfrm>
        </p:grpSpPr>
        <p:sp>
          <p:nvSpPr>
            <p:cNvPr id="59" name="Elipsa 58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60" name="Plus 59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972967" y="5627261"/>
            <a:ext cx="142876" cy="142876"/>
            <a:chOff x="571472" y="1071546"/>
            <a:chExt cx="914400" cy="914400"/>
          </a:xfrm>
        </p:grpSpPr>
        <p:sp>
          <p:nvSpPr>
            <p:cNvPr id="57" name="Elipsa 56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58" name="Plus 57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4615909" y="5698699"/>
            <a:ext cx="142876" cy="142876"/>
            <a:chOff x="571472" y="1071546"/>
            <a:chExt cx="914400" cy="914400"/>
          </a:xfrm>
        </p:grpSpPr>
        <p:sp>
          <p:nvSpPr>
            <p:cNvPr id="55" name="Elipsa 54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56" name="Plus 55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544471" y="4484253"/>
            <a:ext cx="142876" cy="142876"/>
            <a:chOff x="571472" y="1071546"/>
            <a:chExt cx="914400" cy="914400"/>
          </a:xfrm>
        </p:grpSpPr>
        <p:sp>
          <p:nvSpPr>
            <p:cNvPr id="53" name="Elipsa 52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54" name="Plus 53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4544471" y="5555823"/>
            <a:ext cx="142876" cy="142876"/>
            <a:chOff x="5429256" y="5357826"/>
            <a:chExt cx="1214446" cy="1214446"/>
          </a:xfrm>
        </p:grpSpPr>
        <p:sp>
          <p:nvSpPr>
            <p:cNvPr id="51" name="Elipsa 50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52" name="Obdélník 51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21" name="Přímá spojovací čára 20"/>
          <p:cNvCxnSpPr>
            <a:stCxn id="63" idx="4"/>
            <a:endCxn id="60" idx="3"/>
          </p:cNvCxnSpPr>
          <p:nvPr/>
        </p:nvCxnSpPr>
        <p:spPr>
          <a:xfrm rot="5400000">
            <a:off x="3999217" y="5100945"/>
            <a:ext cx="804756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stCxn id="54" idx="1"/>
            <a:endCxn id="51" idx="0"/>
          </p:cNvCxnSpPr>
          <p:nvPr/>
        </p:nvCxnSpPr>
        <p:spPr>
          <a:xfrm rot="5400000">
            <a:off x="4142093" y="5082007"/>
            <a:ext cx="94763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stCxn id="66" idx="1"/>
            <a:endCxn id="61" idx="0"/>
          </p:cNvCxnSpPr>
          <p:nvPr/>
        </p:nvCxnSpPr>
        <p:spPr>
          <a:xfrm rot="5400000">
            <a:off x="3713465" y="5082007"/>
            <a:ext cx="94763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4" name="Skupina 23"/>
          <p:cNvGrpSpPr/>
          <p:nvPr/>
        </p:nvGrpSpPr>
        <p:grpSpPr>
          <a:xfrm>
            <a:off x="3972967" y="4484253"/>
            <a:ext cx="142876" cy="142876"/>
            <a:chOff x="5429256" y="5357826"/>
            <a:chExt cx="1214446" cy="1214446"/>
          </a:xfrm>
        </p:grpSpPr>
        <p:sp>
          <p:nvSpPr>
            <p:cNvPr id="49" name="Elipsa 48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50" name="Obdélník 49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25" name="Přímá spojovací čára 24"/>
          <p:cNvCxnSpPr>
            <a:stCxn id="49" idx="4"/>
            <a:endCxn id="58" idx="3"/>
          </p:cNvCxnSpPr>
          <p:nvPr/>
        </p:nvCxnSpPr>
        <p:spPr>
          <a:xfrm rot="5400000">
            <a:off x="3534870" y="5136664"/>
            <a:ext cx="101907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6" name="Skupina 25"/>
          <p:cNvGrpSpPr/>
          <p:nvPr/>
        </p:nvGrpSpPr>
        <p:grpSpPr>
          <a:xfrm>
            <a:off x="3830091" y="4341377"/>
            <a:ext cx="142876" cy="142876"/>
            <a:chOff x="571472" y="1071546"/>
            <a:chExt cx="914400" cy="914400"/>
          </a:xfrm>
        </p:grpSpPr>
        <p:sp>
          <p:nvSpPr>
            <p:cNvPr id="47" name="Elipsa 46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48" name="Plus 47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901397" y="4841443"/>
            <a:ext cx="142876" cy="142876"/>
            <a:chOff x="5429256" y="5357826"/>
            <a:chExt cx="1214446" cy="1214446"/>
          </a:xfrm>
        </p:grpSpPr>
        <p:sp>
          <p:nvSpPr>
            <p:cNvPr id="45" name="Elipsa 44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28" name="Přímá spojovací čára 27"/>
          <p:cNvCxnSpPr>
            <a:stCxn id="46" idx="3"/>
            <a:endCxn id="47" idx="3"/>
          </p:cNvCxnSpPr>
          <p:nvPr/>
        </p:nvCxnSpPr>
        <p:spPr>
          <a:xfrm flipV="1">
            <a:off x="3027464" y="4463329"/>
            <a:ext cx="823551" cy="449552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2901397" y="4984319"/>
            <a:ext cx="142876" cy="142876"/>
            <a:chOff x="571472" y="1071546"/>
            <a:chExt cx="914400" cy="914400"/>
          </a:xfrm>
        </p:grpSpPr>
        <p:sp>
          <p:nvSpPr>
            <p:cNvPr id="43" name="Elipsa 42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44" name="Plus 43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901397" y="5127195"/>
            <a:ext cx="142876" cy="142876"/>
            <a:chOff x="571472" y="1071546"/>
            <a:chExt cx="914400" cy="914400"/>
          </a:xfrm>
        </p:grpSpPr>
        <p:sp>
          <p:nvSpPr>
            <p:cNvPr id="41" name="Elipsa 40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42" name="Plus 41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5544603" y="5198633"/>
            <a:ext cx="142876" cy="142876"/>
            <a:chOff x="5429256" y="5357826"/>
            <a:chExt cx="1214446" cy="1214446"/>
          </a:xfrm>
        </p:grpSpPr>
        <p:sp>
          <p:nvSpPr>
            <p:cNvPr id="39" name="Elipsa 38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40" name="Obdélník 39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5473165" y="4841443"/>
            <a:ext cx="142876" cy="142876"/>
            <a:chOff x="571472" y="1071546"/>
            <a:chExt cx="914400" cy="914400"/>
          </a:xfrm>
        </p:grpSpPr>
        <p:sp>
          <p:nvSpPr>
            <p:cNvPr id="37" name="Elipsa 36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38" name="Plus 37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5473165" y="4984319"/>
            <a:ext cx="142876" cy="142876"/>
            <a:chOff x="571472" y="1071546"/>
            <a:chExt cx="914400" cy="914400"/>
          </a:xfrm>
        </p:grpSpPr>
        <p:sp>
          <p:nvSpPr>
            <p:cNvPr id="35" name="Elipsa 34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36" name="Plus 35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34" name="Přímá spojovací čára 33"/>
          <p:cNvCxnSpPr>
            <a:stCxn id="55" idx="7"/>
            <a:endCxn id="40" idx="1"/>
          </p:cNvCxnSpPr>
          <p:nvPr/>
        </p:nvCxnSpPr>
        <p:spPr>
          <a:xfrm rot="5400000" flipH="1" flipV="1">
            <a:off x="4924860" y="5083072"/>
            <a:ext cx="449552" cy="823551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Obdélník 68"/>
          <p:cNvSpPr/>
          <p:nvPr/>
        </p:nvSpPr>
        <p:spPr>
          <a:xfrm rot="1645728" flipV="1">
            <a:off x="2621714" y="557110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 rot="1645728" flipH="1">
            <a:off x="4479102" y="425465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 rot="19954272" flipH="1" flipV="1">
            <a:off x="4479102" y="557110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 rot="19954272">
            <a:off x="2609576" y="4254656"/>
            <a:ext cx="1571636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>
            <a:off x="3830091" y="3698435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α</a:t>
            </a:r>
            <a:r>
              <a:rPr lang="cs-CZ" sz="3200" baseline="-25000" dirty="0" smtClean="0"/>
              <a:t>1</a:t>
            </a:r>
            <a:endParaRPr lang="cs-CZ" sz="3200" baseline="-25000" dirty="0"/>
          </a:p>
        </p:txBody>
      </p:sp>
      <p:sp>
        <p:nvSpPr>
          <p:cNvPr id="74" name="Elipsa 73"/>
          <p:cNvSpPr/>
          <p:nvPr/>
        </p:nvSpPr>
        <p:spPr>
          <a:xfrm>
            <a:off x="3844385" y="5570117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α</a:t>
            </a:r>
            <a:r>
              <a:rPr lang="cs-CZ" sz="3200" baseline="-25000" dirty="0" smtClean="0"/>
              <a:t>2</a:t>
            </a:r>
            <a:endParaRPr lang="cs-CZ" sz="3200" baseline="-25000" dirty="0"/>
          </a:p>
        </p:txBody>
      </p:sp>
      <p:sp>
        <p:nvSpPr>
          <p:cNvPr id="75" name="Elipsa 74"/>
          <p:cNvSpPr/>
          <p:nvPr/>
        </p:nvSpPr>
        <p:spPr>
          <a:xfrm>
            <a:off x="5652119" y="4641423"/>
            <a:ext cx="878321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β</a:t>
            </a:r>
            <a:r>
              <a:rPr lang="cs-CZ" sz="3200" baseline="-25000" dirty="0" smtClean="0"/>
              <a:t>1</a:t>
            </a:r>
            <a:endParaRPr lang="cs-CZ" sz="3200" baseline="-25000" dirty="0"/>
          </a:p>
        </p:txBody>
      </p:sp>
      <p:sp>
        <p:nvSpPr>
          <p:cNvPr id="76" name="Elipsa 75"/>
          <p:cNvSpPr/>
          <p:nvPr/>
        </p:nvSpPr>
        <p:spPr>
          <a:xfrm>
            <a:off x="2044141" y="4627129"/>
            <a:ext cx="914400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3200" dirty="0" smtClean="0"/>
              <a:t>β</a:t>
            </a:r>
            <a:r>
              <a:rPr lang="cs-CZ" sz="3200" baseline="-25000" dirty="0" smtClean="0"/>
              <a:t>2</a:t>
            </a:r>
            <a:endParaRPr lang="cs-CZ" sz="3200" baseline="-25000" dirty="0"/>
          </a:p>
        </p:txBody>
      </p:sp>
      <p:grpSp>
        <p:nvGrpSpPr>
          <p:cNvPr id="77" name="Skupina 76"/>
          <p:cNvGrpSpPr/>
          <p:nvPr/>
        </p:nvGrpSpPr>
        <p:grpSpPr>
          <a:xfrm>
            <a:off x="4115843" y="4484253"/>
            <a:ext cx="142876" cy="142876"/>
            <a:chOff x="571472" y="1071546"/>
            <a:chExt cx="914400" cy="914400"/>
          </a:xfrm>
        </p:grpSpPr>
        <p:sp>
          <p:nvSpPr>
            <p:cNvPr id="78" name="Elipsa 77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79" name="Plus 78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4330157" y="4555691"/>
            <a:ext cx="142876" cy="142876"/>
            <a:chOff x="5429256" y="5357826"/>
            <a:chExt cx="1214446" cy="1214446"/>
          </a:xfrm>
        </p:grpSpPr>
        <p:sp>
          <p:nvSpPr>
            <p:cNvPr id="81" name="Elipsa 80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82" name="Obdélník 81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4115843" y="5555823"/>
            <a:ext cx="142876" cy="142876"/>
            <a:chOff x="5429256" y="5357826"/>
            <a:chExt cx="1214446" cy="1214446"/>
          </a:xfrm>
        </p:grpSpPr>
        <p:sp>
          <p:nvSpPr>
            <p:cNvPr id="84" name="Elipsa 83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85" name="Obdélník 84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4330157" y="5484385"/>
            <a:ext cx="142876" cy="142876"/>
            <a:chOff x="571472" y="1071546"/>
            <a:chExt cx="914400" cy="914400"/>
          </a:xfrm>
        </p:grpSpPr>
        <p:sp>
          <p:nvSpPr>
            <p:cNvPr id="87" name="Elipsa 86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88" name="Plus 87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3972967" y="5627261"/>
            <a:ext cx="142876" cy="142876"/>
            <a:chOff x="571472" y="1071546"/>
            <a:chExt cx="914400" cy="914400"/>
          </a:xfrm>
        </p:grpSpPr>
        <p:sp>
          <p:nvSpPr>
            <p:cNvPr id="90" name="Elipsa 89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91" name="Plus 90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4615909" y="5698699"/>
            <a:ext cx="142876" cy="142876"/>
            <a:chOff x="571472" y="1071546"/>
            <a:chExt cx="914400" cy="914400"/>
          </a:xfrm>
        </p:grpSpPr>
        <p:sp>
          <p:nvSpPr>
            <p:cNvPr id="93" name="Elipsa 92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94" name="Plus 93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4544471" y="4484253"/>
            <a:ext cx="142876" cy="142876"/>
            <a:chOff x="571472" y="1071546"/>
            <a:chExt cx="914400" cy="914400"/>
          </a:xfrm>
        </p:grpSpPr>
        <p:sp>
          <p:nvSpPr>
            <p:cNvPr id="96" name="Elipsa 95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97" name="Plus 96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98" name="Skupina 97"/>
          <p:cNvGrpSpPr/>
          <p:nvPr/>
        </p:nvGrpSpPr>
        <p:grpSpPr>
          <a:xfrm>
            <a:off x="4544471" y="5555823"/>
            <a:ext cx="142876" cy="142876"/>
            <a:chOff x="5429256" y="5357826"/>
            <a:chExt cx="1214446" cy="1214446"/>
          </a:xfrm>
        </p:grpSpPr>
        <p:sp>
          <p:nvSpPr>
            <p:cNvPr id="99" name="Elipsa 98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00" name="Obdélník 99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01" name="Přímá spojovací čára 100"/>
          <p:cNvCxnSpPr>
            <a:stCxn id="81" idx="4"/>
            <a:endCxn id="88" idx="3"/>
          </p:cNvCxnSpPr>
          <p:nvPr/>
        </p:nvCxnSpPr>
        <p:spPr>
          <a:xfrm rot="5400000">
            <a:off x="3999217" y="5100945"/>
            <a:ext cx="804756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Přímá spojovací čára 101"/>
          <p:cNvCxnSpPr>
            <a:stCxn id="97" idx="1"/>
            <a:endCxn id="99" idx="0"/>
          </p:cNvCxnSpPr>
          <p:nvPr/>
        </p:nvCxnSpPr>
        <p:spPr>
          <a:xfrm rot="5400000">
            <a:off x="4142093" y="5082007"/>
            <a:ext cx="94763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Přímá spojovací čára 102"/>
          <p:cNvCxnSpPr>
            <a:stCxn id="79" idx="1"/>
            <a:endCxn id="84" idx="0"/>
          </p:cNvCxnSpPr>
          <p:nvPr/>
        </p:nvCxnSpPr>
        <p:spPr>
          <a:xfrm rot="5400000">
            <a:off x="3713465" y="5082007"/>
            <a:ext cx="94763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4" name="Skupina 103"/>
          <p:cNvGrpSpPr/>
          <p:nvPr/>
        </p:nvGrpSpPr>
        <p:grpSpPr>
          <a:xfrm>
            <a:off x="3972967" y="4484253"/>
            <a:ext cx="142876" cy="142876"/>
            <a:chOff x="5429256" y="5357826"/>
            <a:chExt cx="1214446" cy="1214446"/>
          </a:xfrm>
        </p:grpSpPr>
        <p:sp>
          <p:nvSpPr>
            <p:cNvPr id="105" name="Elipsa 104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06" name="Obdélník 105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07" name="Přímá spojovací čára 106"/>
          <p:cNvCxnSpPr/>
          <p:nvPr/>
        </p:nvCxnSpPr>
        <p:spPr>
          <a:xfrm rot="5400000">
            <a:off x="2983139" y="5665933"/>
            <a:ext cx="1019070" cy="1588"/>
          </a:xfrm>
          <a:prstGeom prst="line">
            <a:avLst/>
          </a:prstGeom>
          <a:ln>
            <a:prstDash val="dash"/>
          </a:ln>
          <a:scene3d>
            <a:camera prst="orthographicFront">
              <a:rot lat="0" lon="0" rev="3600000"/>
            </a:camera>
            <a:lightRig rig="threePt" dir="t"/>
          </a:scene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8" name="Skupina 107"/>
          <p:cNvGrpSpPr/>
          <p:nvPr/>
        </p:nvGrpSpPr>
        <p:grpSpPr>
          <a:xfrm>
            <a:off x="3830091" y="4341377"/>
            <a:ext cx="142876" cy="142876"/>
            <a:chOff x="571472" y="1071546"/>
            <a:chExt cx="914400" cy="914400"/>
          </a:xfrm>
        </p:grpSpPr>
        <p:sp>
          <p:nvSpPr>
            <p:cNvPr id="109" name="Elipsa 108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10" name="Plus 109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11" name="Skupina 110"/>
          <p:cNvGrpSpPr/>
          <p:nvPr/>
        </p:nvGrpSpPr>
        <p:grpSpPr>
          <a:xfrm>
            <a:off x="2901397" y="4841443"/>
            <a:ext cx="142876" cy="142876"/>
            <a:chOff x="5429256" y="5357826"/>
            <a:chExt cx="1214446" cy="1214446"/>
          </a:xfrm>
        </p:grpSpPr>
        <p:sp>
          <p:nvSpPr>
            <p:cNvPr id="112" name="Elipsa 111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13" name="Obdélník 112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14" name="Přímá spojovací čára 113"/>
          <p:cNvCxnSpPr>
            <a:stCxn id="113" idx="3"/>
            <a:endCxn id="109" idx="3"/>
          </p:cNvCxnSpPr>
          <p:nvPr/>
        </p:nvCxnSpPr>
        <p:spPr>
          <a:xfrm flipV="1">
            <a:off x="3027464" y="4463329"/>
            <a:ext cx="823551" cy="449552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5" name="Skupina 114"/>
          <p:cNvGrpSpPr/>
          <p:nvPr/>
        </p:nvGrpSpPr>
        <p:grpSpPr>
          <a:xfrm>
            <a:off x="2901397" y="4984319"/>
            <a:ext cx="142876" cy="142876"/>
            <a:chOff x="571472" y="1071546"/>
            <a:chExt cx="914400" cy="914400"/>
          </a:xfrm>
        </p:grpSpPr>
        <p:sp>
          <p:nvSpPr>
            <p:cNvPr id="116" name="Elipsa 115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17" name="Plus 116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21" name="Skupina 120"/>
          <p:cNvGrpSpPr/>
          <p:nvPr/>
        </p:nvGrpSpPr>
        <p:grpSpPr>
          <a:xfrm>
            <a:off x="5544603" y="5198633"/>
            <a:ext cx="142876" cy="142876"/>
            <a:chOff x="5429256" y="5357826"/>
            <a:chExt cx="1214446" cy="1214446"/>
          </a:xfrm>
        </p:grpSpPr>
        <p:sp>
          <p:nvSpPr>
            <p:cNvPr id="122" name="Elipsa 121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23" name="Obdélník 122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24" name="Skupina 123"/>
          <p:cNvGrpSpPr/>
          <p:nvPr/>
        </p:nvGrpSpPr>
        <p:grpSpPr>
          <a:xfrm>
            <a:off x="5478801" y="4841443"/>
            <a:ext cx="137239" cy="142876"/>
            <a:chOff x="571472" y="1071546"/>
            <a:chExt cx="914400" cy="914400"/>
          </a:xfrm>
        </p:grpSpPr>
        <p:sp>
          <p:nvSpPr>
            <p:cNvPr id="125" name="Elipsa 124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26" name="Plus 125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27" name="Skupina 126"/>
          <p:cNvGrpSpPr/>
          <p:nvPr/>
        </p:nvGrpSpPr>
        <p:grpSpPr>
          <a:xfrm>
            <a:off x="5473165" y="4984319"/>
            <a:ext cx="142876" cy="142876"/>
            <a:chOff x="571472" y="1071546"/>
            <a:chExt cx="914400" cy="914400"/>
          </a:xfrm>
        </p:grpSpPr>
        <p:sp>
          <p:nvSpPr>
            <p:cNvPr id="128" name="Elipsa 127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29" name="Plus 128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30" name="Přímá spojovací čára 129"/>
          <p:cNvCxnSpPr>
            <a:stCxn id="93" idx="7"/>
            <a:endCxn id="123" idx="1"/>
          </p:cNvCxnSpPr>
          <p:nvPr/>
        </p:nvCxnSpPr>
        <p:spPr>
          <a:xfrm rot="5400000" flipH="1" flipV="1">
            <a:off x="4924860" y="5083072"/>
            <a:ext cx="449552" cy="823551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31" name="Skupina 130"/>
          <p:cNvGrpSpPr/>
          <p:nvPr/>
        </p:nvGrpSpPr>
        <p:grpSpPr>
          <a:xfrm>
            <a:off x="4644008" y="4365104"/>
            <a:ext cx="142876" cy="142876"/>
            <a:chOff x="5429256" y="5357826"/>
            <a:chExt cx="1214446" cy="1214446"/>
          </a:xfrm>
        </p:grpSpPr>
        <p:sp>
          <p:nvSpPr>
            <p:cNvPr id="132" name="Elipsa 131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33" name="Obdélník 132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34" name="Skupina 133"/>
          <p:cNvGrpSpPr/>
          <p:nvPr/>
        </p:nvGrpSpPr>
        <p:grpSpPr>
          <a:xfrm>
            <a:off x="2843808" y="5301208"/>
            <a:ext cx="142876" cy="142876"/>
            <a:chOff x="5429256" y="5357826"/>
            <a:chExt cx="1214446" cy="1214446"/>
          </a:xfrm>
        </p:grpSpPr>
        <p:sp>
          <p:nvSpPr>
            <p:cNvPr id="135" name="Elipsa 134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36" name="Obdélník 135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grpSp>
        <p:nvGrpSpPr>
          <p:cNvPr id="137" name="Skupina 136"/>
          <p:cNvGrpSpPr/>
          <p:nvPr/>
        </p:nvGrpSpPr>
        <p:grpSpPr>
          <a:xfrm>
            <a:off x="3779912" y="5805264"/>
            <a:ext cx="142876" cy="142876"/>
            <a:chOff x="571472" y="1071546"/>
            <a:chExt cx="914400" cy="914400"/>
          </a:xfrm>
        </p:grpSpPr>
        <p:sp>
          <p:nvSpPr>
            <p:cNvPr id="138" name="Elipsa 137"/>
            <p:cNvSpPr/>
            <p:nvPr/>
          </p:nvSpPr>
          <p:spPr>
            <a:xfrm>
              <a:off x="571472" y="1071546"/>
              <a:ext cx="914400" cy="9144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39" name="Plus 138"/>
            <p:cNvSpPr/>
            <p:nvPr/>
          </p:nvSpPr>
          <p:spPr>
            <a:xfrm>
              <a:off x="571472" y="1071546"/>
              <a:ext cx="914400" cy="914400"/>
            </a:xfrm>
            <a:prstGeom prst="mathPlus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40" name="Přímá spojovací čára 139"/>
          <p:cNvCxnSpPr/>
          <p:nvPr/>
        </p:nvCxnSpPr>
        <p:spPr>
          <a:xfrm>
            <a:off x="5220072" y="4221088"/>
            <a:ext cx="0" cy="875054"/>
          </a:xfrm>
          <a:prstGeom prst="line">
            <a:avLst/>
          </a:prstGeom>
          <a:ln>
            <a:prstDash val="dash"/>
          </a:ln>
          <a:scene3d>
            <a:camera prst="orthographicFront">
              <a:rot lat="0" lon="0" rev="3600000"/>
            </a:camera>
            <a:lightRig rig="threePt" dir="t"/>
          </a:scene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Přímá spojovací čára 140"/>
          <p:cNvCxnSpPr/>
          <p:nvPr/>
        </p:nvCxnSpPr>
        <p:spPr>
          <a:xfrm rot="5400000">
            <a:off x="3522914" y="5126158"/>
            <a:ext cx="94763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2" name="Skupina 141"/>
          <p:cNvGrpSpPr/>
          <p:nvPr/>
        </p:nvGrpSpPr>
        <p:grpSpPr>
          <a:xfrm>
            <a:off x="2915816" y="5157192"/>
            <a:ext cx="142876" cy="142876"/>
            <a:chOff x="5429256" y="5357826"/>
            <a:chExt cx="1214446" cy="1214446"/>
          </a:xfrm>
        </p:grpSpPr>
        <p:sp>
          <p:nvSpPr>
            <p:cNvPr id="143" name="Elipsa 142"/>
            <p:cNvSpPr/>
            <p:nvPr/>
          </p:nvSpPr>
          <p:spPr>
            <a:xfrm>
              <a:off x="5429256" y="5357826"/>
              <a:ext cx="1214446" cy="121444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  <p:sp>
          <p:nvSpPr>
            <p:cNvPr id="144" name="Obdélník 143"/>
            <p:cNvSpPr/>
            <p:nvPr/>
          </p:nvSpPr>
          <p:spPr>
            <a:xfrm>
              <a:off x="5572132" y="5857892"/>
              <a:ext cx="928694" cy="21431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  <p:cxnSp>
        <p:nvCxnSpPr>
          <p:cNvPr id="145" name="Přímá spojovací čára 144"/>
          <p:cNvCxnSpPr/>
          <p:nvPr/>
        </p:nvCxnSpPr>
        <p:spPr>
          <a:xfrm flipV="1">
            <a:off x="3131840" y="5085184"/>
            <a:ext cx="2232248" cy="144016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/>
          <a:lstStyle/>
          <a:p>
            <a:r>
              <a:rPr lang="cs-CZ" sz="2000" dirty="0" smtClean="0"/>
              <a:t>1 </a:t>
            </a:r>
            <a:r>
              <a:rPr lang="cs-CZ" sz="2000" dirty="0" err="1" smtClean="0"/>
              <a:t>polypeptidový</a:t>
            </a:r>
            <a:r>
              <a:rPr lang="cs-CZ" sz="2000" dirty="0" smtClean="0"/>
              <a:t> řetězec (153 AMK)</a:t>
            </a:r>
          </a:p>
          <a:p>
            <a:r>
              <a:rPr lang="cs-CZ" sz="2000" dirty="0" smtClean="0"/>
              <a:t>1 hem</a:t>
            </a:r>
          </a:p>
          <a:p>
            <a:r>
              <a:rPr lang="cs-CZ" sz="2000" dirty="0"/>
              <a:t>t</a:t>
            </a:r>
            <a:r>
              <a:rPr lang="cs-CZ" sz="2000" dirty="0" smtClean="0"/>
              <a:t>erciární struktura velmi podobná s </a:t>
            </a:r>
            <a:r>
              <a:rPr lang="cs-CZ" sz="2000" dirty="0" err="1" smtClean="0"/>
              <a:t>podjednotkami</a:t>
            </a:r>
            <a:r>
              <a:rPr lang="cs-CZ" sz="2000" dirty="0" smtClean="0"/>
              <a:t> </a:t>
            </a:r>
            <a:r>
              <a:rPr lang="el-GR" sz="2000" dirty="0" smtClean="0"/>
              <a:t>α</a:t>
            </a:r>
            <a:r>
              <a:rPr lang="cs-CZ" sz="2000" dirty="0" smtClean="0"/>
              <a:t> a </a:t>
            </a:r>
            <a:r>
              <a:rPr lang="el-GR" sz="2000" dirty="0" smtClean="0"/>
              <a:t>β</a:t>
            </a:r>
            <a:r>
              <a:rPr lang="cs-CZ" sz="2000" dirty="0" smtClean="0"/>
              <a:t> hemoglobinu</a:t>
            </a:r>
          </a:p>
          <a:p>
            <a:r>
              <a:rPr lang="cs-CZ" sz="2000" dirty="0" smtClean="0"/>
              <a:t>v srdečním a kosterním svalu</a:t>
            </a:r>
            <a:endParaRPr lang="cs-CZ" sz="20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Struktura  myoglobinu (1959)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996952"/>
            <a:ext cx="6092190" cy="3531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Vazba kyslíku (</a:t>
            </a:r>
            <a:r>
              <a:rPr lang="cs-CZ" dirty="0" err="1" smtClean="0"/>
              <a:t>oxygenace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Oxygenace</a:t>
            </a:r>
            <a:r>
              <a:rPr lang="cs-CZ" sz="2800" dirty="0" smtClean="0"/>
              <a:t> – změna elektronového stavu hemu</a:t>
            </a:r>
            <a:endParaRPr lang="cs-CZ" sz="2800" dirty="0"/>
          </a:p>
        </p:txBody>
      </p:sp>
      <p:grpSp>
        <p:nvGrpSpPr>
          <p:cNvPr id="7" name="Skupina 6"/>
          <p:cNvGrpSpPr/>
          <p:nvPr/>
        </p:nvGrpSpPr>
        <p:grpSpPr>
          <a:xfrm>
            <a:off x="2051720" y="2492896"/>
            <a:ext cx="4791710" cy="3538220"/>
            <a:chOff x="2051720" y="2492896"/>
            <a:chExt cx="4791710" cy="3538220"/>
          </a:xfrm>
        </p:grpSpPr>
        <p:pic>
          <p:nvPicPr>
            <p:cNvPr id="4098" name="Picture 2" descr="C:\Users\Srbova\Desktop\hemoglobin obr\otisk obrazovky-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2492896"/>
              <a:ext cx="4791710" cy="3538220"/>
            </a:xfrm>
            <a:prstGeom prst="rect">
              <a:avLst/>
            </a:prstGeom>
            <a:noFill/>
          </p:spPr>
        </p:pic>
        <p:sp>
          <p:nvSpPr>
            <p:cNvPr id="6" name="Obdélník 5"/>
            <p:cNvSpPr/>
            <p:nvPr/>
          </p:nvSpPr>
          <p:spPr>
            <a:xfrm>
              <a:off x="2771800" y="2708920"/>
              <a:ext cx="216024" cy="24482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60848"/>
            <a:ext cx="8517632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Vazba první molekuly 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na </a:t>
            </a:r>
            <a:r>
              <a:rPr lang="cs-CZ" sz="2800" dirty="0" err="1" smtClean="0"/>
              <a:t>Hb</a:t>
            </a:r>
            <a:r>
              <a:rPr lang="cs-CZ" sz="2800" dirty="0" smtClean="0"/>
              <a:t> usnadní vazbu dalších molekul O</a:t>
            </a:r>
            <a:r>
              <a:rPr lang="cs-CZ" sz="2800" baseline="-25000" dirty="0" smtClean="0"/>
              <a:t>2</a:t>
            </a:r>
          </a:p>
          <a:p>
            <a:endParaRPr lang="cs-CZ" sz="2800" baseline="-25000" dirty="0" smtClean="0"/>
          </a:p>
          <a:p>
            <a:r>
              <a:rPr lang="cs-CZ" sz="2800" dirty="0" smtClean="0"/>
              <a:t>Afinita </a:t>
            </a:r>
            <a:r>
              <a:rPr lang="cs-CZ" sz="2800" dirty="0" err="1" smtClean="0"/>
              <a:t>Hb</a:t>
            </a:r>
            <a:r>
              <a:rPr lang="cs-CZ" sz="2800" dirty="0" smtClean="0"/>
              <a:t> ke kyslíku stoupá s rostoucím pO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</a:t>
            </a:r>
          </a:p>
          <a:p>
            <a:endParaRPr lang="cs-CZ" sz="2800" dirty="0"/>
          </a:p>
          <a:p>
            <a:r>
              <a:rPr lang="cs-CZ" sz="2800" dirty="0" err="1" smtClean="0"/>
              <a:t>Sigmoidální</a:t>
            </a:r>
            <a:r>
              <a:rPr lang="cs-CZ" sz="2800" dirty="0" smtClean="0"/>
              <a:t> saturační křivka</a:t>
            </a:r>
          </a:p>
          <a:p>
            <a:endParaRPr lang="cs-CZ" sz="2800" dirty="0" smtClean="0"/>
          </a:p>
          <a:p>
            <a:r>
              <a:rPr lang="cs-CZ" sz="2800" dirty="0" smtClean="0"/>
              <a:t>Hyperbolická saturační křivka pro </a:t>
            </a:r>
            <a:r>
              <a:rPr lang="cs-CZ" sz="2800" dirty="0" err="1" smtClean="0"/>
              <a:t>Mb</a:t>
            </a:r>
            <a:r>
              <a:rPr lang="cs-CZ" sz="2800" dirty="0" smtClean="0"/>
              <a:t> – není kooperace</a:t>
            </a:r>
            <a:endParaRPr lang="cs-CZ" sz="28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Koperativní</a:t>
            </a:r>
            <a:r>
              <a:rPr lang="cs-CZ" dirty="0" smtClean="0"/>
              <a:t> vazba kyslíku na hemoglobin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 flipH="1">
            <a:off x="539552" y="5085184"/>
            <a:ext cx="82089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err="1"/>
              <a:t>Preanalytická</a:t>
            </a:r>
            <a:r>
              <a:rPr lang="cs-CZ" altLang="cs-CZ" dirty="0"/>
              <a:t> </a:t>
            </a:r>
            <a:r>
              <a:rPr lang="cs-CZ" altLang="cs-CZ" dirty="0" smtClean="0"/>
              <a:t>fáze</a:t>
            </a:r>
            <a:endParaRPr lang="cs-CZ" altLang="cs-CZ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Teplota – 37 st. C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Hemoglobin – 150 g/l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FiO2 (21 %)</a:t>
            </a:r>
          </a:p>
          <a:p>
            <a:pPr>
              <a:lnSpc>
                <a:spcPct val="90000"/>
              </a:lnSpc>
            </a:pPr>
            <a:r>
              <a:rPr lang="cs-CZ" altLang="cs-CZ" dirty="0" err="1"/>
              <a:t>Kooxymetrie</a:t>
            </a:r>
            <a:r>
              <a:rPr lang="cs-CZ" altLang="cs-CZ" dirty="0"/>
              <a:t>: </a:t>
            </a:r>
            <a:r>
              <a:rPr lang="cs-CZ" altLang="cs-CZ" dirty="0" err="1"/>
              <a:t>metHb</a:t>
            </a:r>
            <a:r>
              <a:rPr lang="cs-CZ" altLang="cs-CZ" dirty="0"/>
              <a:t>, </a:t>
            </a:r>
            <a:r>
              <a:rPr lang="cs-CZ" altLang="cs-CZ" dirty="0" err="1"/>
              <a:t>sulfHb</a:t>
            </a:r>
            <a:r>
              <a:rPr lang="cs-CZ" altLang="cs-CZ" dirty="0"/>
              <a:t>, </a:t>
            </a:r>
            <a:r>
              <a:rPr lang="cs-CZ" altLang="cs-CZ" dirty="0" err="1"/>
              <a:t>karbonylHb</a:t>
            </a:r>
            <a:endParaRPr lang="cs-CZ" altLang="cs-CZ" dirty="0"/>
          </a:p>
          <a:p>
            <a:pPr algn="just">
              <a:lnSpc>
                <a:spcPct val="90000"/>
              </a:lnSpc>
            </a:pPr>
            <a:r>
              <a:rPr lang="cs-CZ" altLang="cs-CZ" dirty="0" err="1">
                <a:cs typeface="Times New Roman" charset="0"/>
              </a:rPr>
              <a:t>karbonylhemoglobin</a:t>
            </a:r>
            <a:r>
              <a:rPr lang="cs-CZ" altLang="cs-CZ" dirty="0">
                <a:cs typeface="Times New Roman" charset="0"/>
              </a:rPr>
              <a:t>: 0 – 0,020 </a:t>
            </a:r>
            <a:r>
              <a:rPr lang="cs-CZ" altLang="cs-CZ" dirty="0" err="1">
                <a:cs typeface="Times New Roman" charset="0"/>
              </a:rPr>
              <a:t>rel.j</a:t>
            </a:r>
            <a:r>
              <a:rPr lang="cs-CZ" altLang="cs-CZ" dirty="0">
                <a:cs typeface="Times New Roman" charset="0"/>
              </a:rPr>
              <a:t>. (podíl z celkového hemoglobinu)</a:t>
            </a:r>
          </a:p>
          <a:p>
            <a:pPr algn="just">
              <a:lnSpc>
                <a:spcPct val="90000"/>
              </a:lnSpc>
            </a:pPr>
            <a:r>
              <a:rPr lang="cs-CZ" altLang="cs-CZ" dirty="0" err="1">
                <a:cs typeface="Times New Roman" charset="0"/>
              </a:rPr>
              <a:t>methemoglobin</a:t>
            </a:r>
            <a:r>
              <a:rPr lang="cs-CZ" altLang="cs-CZ" dirty="0">
                <a:cs typeface="Times New Roman" charset="0"/>
              </a:rPr>
              <a:t>: 0 – 0,015 </a:t>
            </a:r>
            <a:r>
              <a:rPr lang="cs-CZ" altLang="cs-CZ" dirty="0" err="1">
                <a:cs typeface="Times New Roman" charset="0"/>
              </a:rPr>
              <a:t>rel.j</a:t>
            </a:r>
            <a:r>
              <a:rPr lang="cs-CZ" altLang="cs-CZ" dirty="0">
                <a:cs typeface="Times New Roman" charset="0"/>
              </a:rPr>
              <a:t>. (podíl z celkového hemoglobinu)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xmlns="" val="1765053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1187624" y="0"/>
            <a:ext cx="7467054" cy="6560820"/>
            <a:chOff x="1187624" y="0"/>
            <a:chExt cx="7467054" cy="6560820"/>
          </a:xfrm>
        </p:grpSpPr>
        <p:pic>
          <p:nvPicPr>
            <p:cNvPr id="7170" name="Picture 2" descr="C:\Users\Srbova\Desktop\hemoglobin obr\otisk obrazovky-20.jpg"/>
            <p:cNvPicPr>
              <a:picLocks noChangeAspect="1" noChangeArrowheads="1"/>
            </p:cNvPicPr>
            <p:nvPr/>
          </p:nvPicPr>
          <p:blipFill>
            <a:blip r:embed="rId3" cstate="print"/>
            <a:srcRect r="29024"/>
            <a:stretch>
              <a:fillRect/>
            </a:stretch>
          </p:blipFill>
          <p:spPr bwMode="auto">
            <a:xfrm>
              <a:off x="1259632" y="0"/>
              <a:ext cx="7395046" cy="6560820"/>
            </a:xfrm>
            <a:prstGeom prst="rect">
              <a:avLst/>
            </a:prstGeom>
            <a:noFill/>
          </p:spPr>
        </p:pic>
        <p:sp>
          <p:nvSpPr>
            <p:cNvPr id="5" name="TextovéPole 4"/>
            <p:cNvSpPr txBox="1"/>
            <p:nvPr/>
          </p:nvSpPr>
          <p:spPr>
            <a:xfrm>
              <a:off x="1187624" y="2060848"/>
              <a:ext cx="615553" cy="2304256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cs-CZ" sz="2800" b="1" dirty="0" err="1" smtClean="0"/>
                <a:t>Saturation</a:t>
              </a:r>
              <a:r>
                <a:rPr lang="cs-CZ" sz="2800" b="1" dirty="0" smtClean="0"/>
                <a:t> O</a:t>
              </a:r>
              <a:r>
                <a:rPr lang="cs-CZ" sz="2800" b="1" baseline="-25000" dirty="0" smtClean="0"/>
                <a:t>2</a:t>
              </a:r>
              <a:r>
                <a:rPr lang="cs-CZ" sz="2800" b="1" dirty="0" smtClean="0"/>
                <a:t> </a:t>
              </a:r>
              <a:endParaRPr lang="cs-CZ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Srbova\Desktop\hemoglobin obr\otisk obrazovky-21.jpg"/>
          <p:cNvPicPr>
            <a:picLocks noChangeAspect="1" noChangeArrowheads="1"/>
          </p:cNvPicPr>
          <p:nvPr/>
        </p:nvPicPr>
        <p:blipFill>
          <a:blip r:embed="rId3" cstate="print"/>
          <a:srcRect r="36814"/>
          <a:stretch>
            <a:fillRect/>
          </a:stretch>
        </p:blipFill>
        <p:spPr bwMode="auto">
          <a:xfrm>
            <a:off x="1259632" y="188640"/>
            <a:ext cx="6487907" cy="64541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2060848"/>
            <a:ext cx="615553" cy="2304256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cs-CZ" sz="2800" b="1" dirty="0" err="1" smtClean="0"/>
              <a:t>Saturation</a:t>
            </a:r>
            <a:r>
              <a:rPr lang="cs-CZ" sz="2800" b="1" dirty="0" smtClean="0"/>
              <a:t> O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Srbova\Desktop\hemoglobin obr\otisk obrazovky-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0648"/>
            <a:ext cx="6870954" cy="636600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043608" y="2060848"/>
            <a:ext cx="615553" cy="2304256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cs-CZ" sz="2800" b="1" dirty="0" err="1" smtClean="0"/>
              <a:t>Saturation</a:t>
            </a:r>
            <a:r>
              <a:rPr lang="cs-CZ" sz="2800" b="1" dirty="0" smtClean="0"/>
              <a:t> O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Vliv barometrického tlaku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altLang="cs-CZ" sz="2800"/>
              <a:t>Barometrický tlak</a:t>
            </a:r>
          </a:p>
          <a:p>
            <a:r>
              <a:rPr lang="cs-CZ" altLang="cs-CZ" sz="2800"/>
              <a:t>Nadmořská výška:</a:t>
            </a:r>
          </a:p>
          <a:p>
            <a:endParaRPr lang="cs-CZ" altLang="cs-CZ" sz="2800"/>
          </a:p>
        </p:txBody>
      </p:sp>
      <p:graphicFrame>
        <p:nvGraphicFramePr>
          <p:cNvPr id="27675" name="Group 27"/>
          <p:cNvGraphicFramePr>
            <a:graphicFrameLocks noGrp="1"/>
          </p:cNvGraphicFramePr>
          <p:nvPr>
            <p:ph sz="half" idx="2"/>
          </p:nvPr>
        </p:nvGraphicFramePr>
        <p:xfrm>
          <a:off x="3995738" y="1981200"/>
          <a:ext cx="4897437" cy="4114801"/>
        </p:xfrm>
        <a:graphic>
          <a:graphicData uri="http://schemas.openxmlformats.org/drawingml/2006/table">
            <a:tbl>
              <a:tblPr/>
              <a:tblGrid>
                <a:gridCol w="2449512"/>
                <a:gridCol w="2447925"/>
              </a:tblGrid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 m, 19,9 kPa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20,9 %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610 m, 18,4 kPa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19,4 %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1830 m, 15,7 kPa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16,6 %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2440 m, 14,4 kPa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15,1 %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3050 m, 13,3 kPa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90000"/>
                        <a:defRPr sz="24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Times New Roman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14,0 %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31646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Saturace frakční a funkční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434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2800"/>
              <a:t>Frakční saturace je podíl oxygenovaného Hb vzhledem ke všem přítomným Hb</a:t>
            </a:r>
          </a:p>
          <a:p>
            <a:pPr>
              <a:lnSpc>
                <a:spcPct val="80000"/>
              </a:lnSpc>
            </a:pPr>
            <a:endParaRPr lang="cs-CZ" altLang="cs-CZ" sz="2800"/>
          </a:p>
          <a:p>
            <a:pPr>
              <a:lnSpc>
                <a:spcPct val="80000"/>
              </a:lnSpc>
            </a:pPr>
            <a:r>
              <a:rPr lang="cs-CZ" altLang="cs-CZ" sz="2800"/>
              <a:t>Funkční saturace je podíl oxygenovaného Hb na Hb, který je schopen vazby kyslíku</a:t>
            </a:r>
          </a:p>
          <a:p>
            <a:pPr>
              <a:lnSpc>
                <a:spcPct val="80000"/>
              </a:lnSpc>
            </a:pPr>
            <a:endParaRPr lang="cs-CZ" altLang="cs-CZ" sz="2800"/>
          </a:p>
          <a:p>
            <a:pPr>
              <a:lnSpc>
                <a:spcPct val="80000"/>
              </a:lnSpc>
            </a:pPr>
            <a:r>
              <a:rPr lang="cs-CZ" altLang="cs-CZ" sz="2800"/>
              <a:t>ctO2 = množství O2, které je krev schpona transportovat ve formě vázané na Hb a ve formě rozpuštěné </a:t>
            </a:r>
          </a:p>
          <a:p>
            <a:pPr>
              <a:lnSpc>
                <a:spcPct val="80000"/>
              </a:lnSpc>
            </a:pPr>
            <a:r>
              <a:rPr lang="cs-CZ" altLang="cs-CZ" sz="2800"/>
              <a:t>P50 = tenze kyslíku při saturaci Hb kyslíkem 50% - ukazatel afinity Hb ke kyslíku</a:t>
            </a:r>
          </a:p>
        </p:txBody>
      </p:sp>
    </p:spTree>
    <p:extLst>
      <p:ext uri="{BB962C8B-B14F-4D97-AF65-F5344CB8AC3E}">
        <p14:creationId xmlns:p14="http://schemas.microsoft.com/office/powerpoint/2010/main" xmlns="" val="3633422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994122"/>
          </a:xfrm>
        </p:spPr>
        <p:txBody>
          <a:bodyPr/>
          <a:lstStyle/>
          <a:p>
            <a:r>
              <a:rPr lang="cs-CZ" dirty="0" smtClean="0"/>
              <a:t>Vazba kyslíku na </a:t>
            </a:r>
            <a:r>
              <a:rPr lang="cs-CZ" dirty="0" err="1" smtClean="0"/>
              <a:t>Hb</a:t>
            </a:r>
            <a:endParaRPr lang="cs-CZ" dirty="0"/>
          </a:p>
        </p:txBody>
      </p:sp>
      <p:pic>
        <p:nvPicPr>
          <p:cNvPr id="5" name="Picture 3" descr="C:\Users\Srbova\Desktop\hemoglobin obr\otisk obrazovky-27.jpg"/>
          <p:cNvPicPr>
            <a:picLocks noChangeAspect="1" noChangeArrowheads="1"/>
          </p:cNvPicPr>
          <p:nvPr/>
        </p:nvPicPr>
        <p:blipFill>
          <a:blip r:embed="rId3" cstate="print"/>
          <a:srcRect r="38764"/>
          <a:stretch>
            <a:fillRect/>
          </a:stretch>
        </p:blipFill>
        <p:spPr bwMode="auto">
          <a:xfrm>
            <a:off x="0" y="1052736"/>
            <a:ext cx="4549528" cy="4826000"/>
          </a:xfrm>
          <a:prstGeom prst="rect">
            <a:avLst/>
          </a:prstGeom>
          <a:noFill/>
        </p:spPr>
      </p:pic>
      <p:pic>
        <p:nvPicPr>
          <p:cNvPr id="6" name="Picture 2" descr="C:\Users\Srbova\Desktop\hemoglobin obr\otisk obrazovky-28.jpg"/>
          <p:cNvPicPr>
            <a:picLocks noChangeAspect="1" noChangeArrowheads="1"/>
          </p:cNvPicPr>
          <p:nvPr/>
        </p:nvPicPr>
        <p:blipFill>
          <a:blip r:embed="rId4" cstate="print"/>
          <a:srcRect l="1930" r="36187"/>
          <a:stretch>
            <a:fillRect/>
          </a:stretch>
        </p:blipFill>
        <p:spPr bwMode="auto">
          <a:xfrm>
            <a:off x="4526775" y="1268760"/>
            <a:ext cx="4617225" cy="4870450"/>
          </a:xfrm>
          <a:prstGeom prst="rect">
            <a:avLst/>
          </a:prstGeom>
          <a:noFill/>
        </p:spPr>
      </p:pic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251520" y="5805264"/>
            <a:ext cx="8229600" cy="8640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Pohyb Fe</a:t>
            </a:r>
            <a:r>
              <a:rPr lang="cs-CZ" sz="2400" baseline="30000" dirty="0" smtClean="0"/>
              <a:t>2+ </a:t>
            </a:r>
            <a:r>
              <a:rPr lang="cs-CZ" sz="2400" dirty="0" smtClean="0"/>
              <a:t>do roviny hemu spouští </a:t>
            </a:r>
            <a:r>
              <a:rPr lang="cs-CZ" sz="2400" dirty="0" err="1" smtClean="0"/>
              <a:t>konformační</a:t>
            </a:r>
            <a:r>
              <a:rPr lang="cs-CZ" sz="2400" dirty="0" smtClean="0"/>
              <a:t> posun T→ R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C:\Users\Srbova\Desktop\hemoglobin obr\otisk obrazovky-26.jpg"/>
          <p:cNvPicPr>
            <a:picLocks noChangeAspect="1" noChangeArrowheads="1"/>
          </p:cNvPicPr>
          <p:nvPr/>
        </p:nvPicPr>
        <p:blipFill>
          <a:blip r:embed="rId3" cstate="print"/>
          <a:srcRect r="36280"/>
          <a:stretch>
            <a:fillRect/>
          </a:stretch>
        </p:blipFill>
        <p:spPr bwMode="auto">
          <a:xfrm>
            <a:off x="1979712" y="476672"/>
            <a:ext cx="5216387" cy="542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Konformační</a:t>
            </a:r>
            <a:r>
              <a:rPr lang="cs-CZ" dirty="0" smtClean="0"/>
              <a:t> posun T→R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1187624" y="1196752"/>
            <a:ext cx="4040188" cy="639762"/>
          </a:xfrm>
        </p:spPr>
        <p:txBody>
          <a:bodyPr/>
          <a:lstStyle/>
          <a:p>
            <a:r>
              <a:rPr lang="cs-CZ" dirty="0" smtClean="0"/>
              <a:t>T forma (tense)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xfrm>
            <a:off x="5102225" y="1196752"/>
            <a:ext cx="4041775" cy="639762"/>
          </a:xfrm>
        </p:spPr>
        <p:txBody>
          <a:bodyPr/>
          <a:lstStyle/>
          <a:p>
            <a:r>
              <a:rPr lang="cs-CZ" dirty="0" smtClean="0"/>
              <a:t>R forma  (</a:t>
            </a:r>
            <a:r>
              <a:rPr lang="cs-CZ" dirty="0" err="1" smtClean="0"/>
              <a:t>relaxed</a:t>
            </a:r>
            <a:r>
              <a:rPr lang="cs-CZ" dirty="0" smtClean="0"/>
              <a:t>)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1115616" y="1844824"/>
            <a:ext cx="6269037" cy="3049507"/>
            <a:chOff x="827584" y="3429000"/>
            <a:chExt cx="6269037" cy="3049507"/>
          </a:xfrm>
        </p:grpSpPr>
        <p:pic>
          <p:nvPicPr>
            <p:cNvPr id="4" name="Picture 2" descr="5"/>
            <p:cNvPicPr>
              <a:picLocks noChangeAspect="1" noChangeArrowheads="1"/>
            </p:cNvPicPr>
            <p:nvPr/>
          </p:nvPicPr>
          <p:blipFill>
            <a:blip r:embed="rId3" cstate="print"/>
            <a:srcRect t="51097"/>
            <a:stretch>
              <a:fillRect/>
            </a:stretch>
          </p:blipFill>
          <p:spPr bwMode="auto">
            <a:xfrm>
              <a:off x="827584" y="3536215"/>
              <a:ext cx="6269037" cy="2942292"/>
            </a:xfrm>
            <a:prstGeom prst="rect">
              <a:avLst/>
            </a:prstGeom>
            <a:noFill/>
          </p:spPr>
        </p:pic>
        <p:sp>
          <p:nvSpPr>
            <p:cNvPr id="6" name="Obdélník 5"/>
            <p:cNvSpPr/>
            <p:nvPr/>
          </p:nvSpPr>
          <p:spPr>
            <a:xfrm>
              <a:off x="3347864" y="3429000"/>
              <a:ext cx="1368152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539552" y="551723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Navázání  O</a:t>
            </a:r>
            <a:r>
              <a:rPr lang="cs-CZ" baseline="-25000" dirty="0" smtClean="0"/>
              <a:t>2</a:t>
            </a:r>
            <a:r>
              <a:rPr lang="cs-CZ" dirty="0" smtClean="0"/>
              <a:t> vede k přerušení  elektrostatických interakcí mezi </a:t>
            </a:r>
            <a:r>
              <a:rPr lang="cs-CZ" dirty="0" err="1" smtClean="0"/>
              <a:t>podjednotkami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Alosterické efektory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3168352" cy="2376264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000" dirty="0" smtClean="0"/>
              <a:t>CO</a:t>
            </a:r>
            <a:r>
              <a:rPr lang="cs-CZ" sz="2000" baseline="-25000" dirty="0" smtClean="0"/>
              <a:t>2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 H</a:t>
            </a:r>
            <a:r>
              <a:rPr lang="cs-CZ" sz="2000" baseline="30000" dirty="0" smtClean="0"/>
              <a:t>+</a:t>
            </a:r>
          </a:p>
          <a:p>
            <a:r>
              <a:rPr lang="cs-CZ" sz="2000" dirty="0" smtClean="0"/>
              <a:t>2,3-bisfosfoglycerát</a:t>
            </a:r>
          </a:p>
          <a:p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Snižují afinitu Hb k O</a:t>
            </a:r>
            <a:r>
              <a:rPr lang="cs-CZ" sz="2000" baseline="-25000" dirty="0" smtClean="0"/>
              <a:t>2</a:t>
            </a:r>
            <a:endParaRPr lang="cs-CZ" sz="2000" baseline="-25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980728"/>
            <a:ext cx="756084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Ovlivňují rovnováhu mezi T-formou a R-formou</a:t>
            </a:r>
          </a:p>
          <a:p>
            <a:endParaRPr lang="cs-CZ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3275856" y="1844824"/>
            <a:ext cx="5367892" cy="3960986"/>
            <a:chOff x="3203848" y="1988840"/>
            <a:chExt cx="5367892" cy="3960986"/>
          </a:xfrm>
        </p:grpSpPr>
        <p:pic>
          <p:nvPicPr>
            <p:cNvPr id="12" name="Picture 2" descr="5"/>
            <p:cNvPicPr>
              <a:picLocks noChangeAspect="1" noChangeArrowheads="1"/>
            </p:cNvPicPr>
            <p:nvPr/>
          </p:nvPicPr>
          <p:blipFill>
            <a:blip r:embed="rId3" cstate="print"/>
            <a:srcRect b="30057"/>
            <a:stretch>
              <a:fillRect/>
            </a:stretch>
          </p:blipFill>
          <p:spPr bwMode="auto">
            <a:xfrm>
              <a:off x="3203848" y="1988840"/>
              <a:ext cx="5367892" cy="3769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13" name="Obdélník 12"/>
            <p:cNvSpPr/>
            <p:nvPr/>
          </p:nvSpPr>
          <p:spPr bwMode="auto">
            <a:xfrm>
              <a:off x="6803975" y="5229746"/>
              <a:ext cx="1728192" cy="72008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" name="Obdélník 13"/>
            <p:cNvSpPr/>
            <p:nvPr/>
          </p:nvSpPr>
          <p:spPr bwMode="auto">
            <a:xfrm>
              <a:off x="3707904" y="5085184"/>
              <a:ext cx="1728192" cy="72008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>
          <a:xfrm>
            <a:off x="533400" y="3581400"/>
            <a:ext cx="25908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916832"/>
            <a:ext cx="4040188" cy="379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dirty="0" smtClean="0"/>
              <a:t>2,3 - bisfosfoglycerát</a:t>
            </a:r>
            <a:endParaRPr lang="cs-CZ" dirty="0"/>
          </a:p>
        </p:txBody>
      </p:sp>
      <p:pic>
        <p:nvPicPr>
          <p:cNvPr id="7" name="Content Placeholder 6" descr="otisk obrazovky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24400" y="4419600"/>
            <a:ext cx="4040188" cy="2149173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09600" y="1295400"/>
            <a:ext cx="4267200" cy="609600"/>
          </a:xfrm>
        </p:spPr>
        <p:txBody>
          <a:bodyPr>
            <a:normAutofit fontScale="85000" lnSpcReduction="10000"/>
          </a:bodyPr>
          <a:lstStyle/>
          <a:p>
            <a:r>
              <a:rPr lang="cs-CZ" sz="2000" b="0" dirty="0" smtClean="0"/>
              <a:t>odklonění glykolýzy (nevzniká ATP)</a:t>
            </a:r>
          </a:p>
          <a:p>
            <a:r>
              <a:rPr lang="cs-CZ" sz="2000" b="0" dirty="0" smtClean="0"/>
              <a:t>		</a:t>
            </a:r>
          </a:p>
          <a:p>
            <a:endParaRPr lang="cs-CZ" dirty="0"/>
          </a:p>
        </p:txBody>
      </p:sp>
      <p:pic>
        <p:nvPicPr>
          <p:cNvPr id="8" name="Content Placeholder 7" descr="otisk obrazovky-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57200" y="1752600"/>
            <a:ext cx="4041775" cy="2907242"/>
          </a:xfrm>
        </p:spPr>
      </p:pic>
      <p:sp>
        <p:nvSpPr>
          <p:cNvPr id="9" name="TextBox 8"/>
          <p:cNvSpPr txBox="1"/>
          <p:nvPr/>
        </p:nvSpPr>
        <p:spPr>
          <a:xfrm>
            <a:off x="4648200" y="3276600"/>
            <a:ext cx="426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váže</a:t>
            </a:r>
            <a:r>
              <a:rPr lang="en-US" dirty="0" smtClean="0"/>
              <a:t> se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cs-CZ" dirty="0" smtClean="0"/>
              <a:t>deoxyhemoglobin</a:t>
            </a:r>
          </a:p>
          <a:p>
            <a:r>
              <a:rPr lang="cs-CZ" dirty="0" smtClean="0"/>
              <a:t>stabilizuje T formu </a:t>
            </a:r>
          </a:p>
          <a:p>
            <a:r>
              <a:rPr lang="cs-CZ" dirty="0" smtClean="0"/>
              <a:t>usnadnění uvolňování kyslíku v tkáních</a:t>
            </a:r>
            <a:endParaRPr lang="en-US" dirty="0"/>
          </a:p>
        </p:txBody>
      </p:sp>
      <p:pic>
        <p:nvPicPr>
          <p:cNvPr id="10" name="Picture 2" descr="C:\Users\Srbova\Pictures\MP Navigator EX\23BIPGLY.GIF"/>
          <p:cNvPicPr>
            <a:picLocks noChangeAspect="1" noChangeArrowheads="1"/>
          </p:cNvPicPr>
          <p:nvPr/>
        </p:nvPicPr>
        <p:blipFill>
          <a:blip r:embed="rId5" cstate="print"/>
          <a:srcRect b="16433"/>
          <a:stretch>
            <a:fillRect/>
          </a:stretch>
        </p:blipFill>
        <p:spPr bwMode="auto">
          <a:xfrm>
            <a:off x="5652120" y="908720"/>
            <a:ext cx="2628900" cy="183075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203848" y="4437112"/>
            <a:ext cx="11521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2,3 - bisfosfoglycerát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Klinické aspekty:</a:t>
            </a:r>
          </a:p>
          <a:p>
            <a:pPr>
              <a:buFontTx/>
              <a:buNone/>
            </a:pPr>
            <a:endParaRPr lang="cs-CZ" sz="1800" b="1" dirty="0" smtClean="0">
              <a:solidFill>
                <a:srgbClr val="FF0066"/>
              </a:solidFill>
            </a:endParaRPr>
          </a:p>
          <a:p>
            <a:pPr lvl="2">
              <a:buFont typeface="Wingdings" pitchFamily="100" charset="2"/>
              <a:buChar char="Ø"/>
            </a:pPr>
            <a:r>
              <a:rPr lang="cs-CZ" sz="1800" dirty="0" smtClean="0"/>
              <a:t>z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výšená produkce při adaptaci na vysokou nadmořskou výšku a  u jedinců s poruchami oxygenace krve</a:t>
            </a:r>
          </a:p>
          <a:p>
            <a:pPr lvl="2">
              <a:buFont typeface="Wingdings" pitchFamily="100" charset="2"/>
              <a:buChar char="Ø"/>
            </a:pPr>
            <a:endParaRPr lang="cs-CZ" sz="1800" dirty="0" smtClean="0">
              <a:ea typeface="Arial" pitchFamily="100" charset="0"/>
              <a:cs typeface="Arial" pitchFamily="100" charset="0"/>
            </a:endParaRPr>
          </a:p>
          <a:p>
            <a:pPr lvl="2">
              <a:buFont typeface="Wingdings" pitchFamily="100" charset="2"/>
              <a:buChar char="Ø"/>
            </a:pPr>
            <a:endParaRPr lang="cs-CZ" sz="1800" dirty="0" smtClean="0">
              <a:ea typeface="Arial" pitchFamily="100" charset="0"/>
              <a:cs typeface="Arial" pitchFamily="100" charset="0"/>
            </a:endParaRPr>
          </a:p>
          <a:p>
            <a:pPr lvl="2">
              <a:buFont typeface="Wingdings" pitchFamily="100" charset="2"/>
              <a:buChar char="Ø"/>
            </a:pPr>
            <a:r>
              <a:rPr lang="cs-CZ" sz="1800" dirty="0" smtClean="0">
                <a:ea typeface="Arial" pitchFamily="100" charset="0"/>
                <a:cs typeface="Arial" pitchFamily="100" charset="0"/>
              </a:rPr>
              <a:t>fetální hemoglobin (HbF </a:t>
            </a:r>
            <a:r>
              <a:rPr lang="el-GR" sz="1800" dirty="0" smtClean="0">
                <a:ea typeface="Arial" pitchFamily="100" charset="0"/>
                <a:cs typeface="Arial" pitchFamily="100" charset="0"/>
              </a:rPr>
              <a:t>α</a:t>
            </a:r>
            <a:r>
              <a:rPr lang="cs-CZ" sz="1800" baseline="-25000" dirty="0" smtClean="0">
                <a:ea typeface="Arial" pitchFamily="100" charset="0"/>
                <a:cs typeface="Arial" pitchFamily="100" charset="0"/>
              </a:rPr>
              <a:t>2</a:t>
            </a:r>
            <a:r>
              <a:rPr lang="el-GR" sz="1800" dirty="0" smtClean="0">
                <a:ea typeface="Arial" pitchFamily="100" charset="0"/>
                <a:cs typeface="Arial" pitchFamily="100" charset="0"/>
              </a:rPr>
              <a:t>γ</a:t>
            </a:r>
            <a:r>
              <a:rPr lang="cs-CZ" sz="1800" baseline="-25000" dirty="0" smtClean="0">
                <a:ea typeface="Arial" pitchFamily="100" charset="0"/>
                <a:cs typeface="Arial" pitchFamily="100" charset="0"/>
              </a:rPr>
              <a:t>2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),  má nízkou afinitu vůči BFG </a:t>
            </a:r>
          </a:p>
          <a:p>
            <a:pPr lvl="2">
              <a:buNone/>
            </a:pPr>
            <a:r>
              <a:rPr lang="cs-CZ" sz="1800" dirty="0" smtClean="0">
                <a:ea typeface="Arial" pitchFamily="100" charset="0"/>
                <a:cs typeface="Arial" pitchFamily="100" charset="0"/>
              </a:rPr>
              <a:t>	</a:t>
            </a:r>
            <a:r>
              <a:rPr lang="cs-CZ" sz="1800" dirty="0" smtClean="0">
                <a:latin typeface="Wingdings"/>
                <a:ea typeface="Wingdings"/>
                <a:cs typeface="Wingdings"/>
                <a:sym typeface="Wingdings"/>
              </a:rPr>
              <a:t> 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větší afinit</a:t>
            </a:r>
            <a:r>
              <a:rPr lang="cs-CZ" sz="1800" dirty="0" smtClean="0"/>
              <a:t>a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 ke kyslíku</a:t>
            </a:r>
            <a:r>
              <a:rPr lang="cs-CZ" sz="1800" dirty="0" smtClean="0"/>
              <a:t>,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 předávání</a:t>
            </a:r>
            <a:r>
              <a:rPr lang="cs-CZ" sz="1800" dirty="0" smtClean="0"/>
              <a:t> </a:t>
            </a:r>
            <a:r>
              <a:rPr lang="cs-CZ" sz="1800" dirty="0" smtClean="0">
                <a:ea typeface="Arial" pitchFamily="100" charset="0"/>
                <a:cs typeface="Arial" pitchFamily="100" charset="0"/>
              </a:rPr>
              <a:t>kyslíku plodu přes placentu</a:t>
            </a:r>
            <a:endParaRPr lang="el-GR" sz="1800" dirty="0" smtClean="0">
              <a:ea typeface="Arial" pitchFamily="100" charset="0"/>
              <a:cs typeface="Arial" pitchFamily="100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err="1" smtClean="0"/>
              <a:t>Bohrův</a:t>
            </a:r>
            <a:r>
              <a:rPr lang="en-US" dirty="0" smtClean="0"/>
              <a:t> </a:t>
            </a:r>
            <a:r>
              <a:rPr lang="en-US" dirty="0" err="1" smtClean="0"/>
              <a:t>efekt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sym typeface="Wingdings"/>
              </a:rPr>
              <a:t> </a:t>
            </a:r>
            <a:r>
              <a:rPr lang="cs-CZ" sz="2000" dirty="0" smtClean="0"/>
              <a:t>p</a:t>
            </a:r>
            <a:r>
              <a:rPr lang="en-US" sz="2000" dirty="0" smtClean="0"/>
              <a:t>H </a:t>
            </a:r>
            <a:r>
              <a:rPr lang="en-US" sz="2000" dirty="0" err="1" smtClean="0"/>
              <a:t>snižuje</a:t>
            </a:r>
            <a:r>
              <a:rPr lang="en-US" sz="2000" dirty="0" smtClean="0"/>
              <a:t> </a:t>
            </a:r>
            <a:r>
              <a:rPr lang="en-US" sz="2000" dirty="0" err="1" smtClean="0"/>
              <a:t>afinitu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k O</a:t>
            </a:r>
            <a:r>
              <a:rPr lang="en-US" sz="2000" baseline="-25000" dirty="0" smtClean="0"/>
              <a:t>2</a:t>
            </a:r>
          </a:p>
          <a:p>
            <a:r>
              <a:rPr lang="en-US" sz="2000" dirty="0" smtClean="0"/>
              <a:t>↑</a:t>
            </a:r>
            <a:r>
              <a:rPr lang="cs-CZ" sz="2000" dirty="0" smtClean="0"/>
              <a:t>pH </a:t>
            </a:r>
            <a:r>
              <a:rPr lang="cs-CZ" sz="2000" dirty="0" smtClean="0">
                <a:sym typeface="Wingdings"/>
              </a:rPr>
              <a:t> </a:t>
            </a:r>
            <a:r>
              <a:rPr lang="cs-CZ" sz="2000" dirty="0" smtClean="0"/>
              <a:t>odstranění H</a:t>
            </a:r>
            <a:r>
              <a:rPr lang="cs-CZ" sz="2000" baseline="30000" dirty="0" smtClean="0"/>
              <a:t>+</a:t>
            </a:r>
            <a:r>
              <a:rPr lang="cs-CZ" sz="2000" dirty="0" smtClean="0"/>
              <a:t> z </a:t>
            </a:r>
            <a:r>
              <a:rPr lang="cs-CZ" sz="2000" dirty="0" err="1" smtClean="0"/>
              <a:t>Hb</a:t>
            </a:r>
            <a:r>
              <a:rPr lang="cs-CZ" sz="2000" dirty="0" smtClean="0"/>
              <a:t> stimuluje vazbu O</a:t>
            </a:r>
            <a:r>
              <a:rPr lang="cs-CZ" sz="2000" baseline="-25000" dirty="0" smtClean="0"/>
              <a:t>2</a:t>
            </a:r>
            <a:r>
              <a:rPr lang="cs-CZ" sz="2000" dirty="0" smtClean="0"/>
              <a:t> na </a:t>
            </a:r>
            <a:r>
              <a:rPr lang="cs-CZ" sz="2000" dirty="0" err="1" smtClean="0"/>
              <a:t>Hb</a:t>
            </a:r>
            <a:endParaRPr lang="en-US" sz="2000" baseline="-25000" dirty="0" smtClean="0"/>
          </a:p>
          <a:p>
            <a:r>
              <a:rPr lang="en-US" sz="2000" dirty="0" err="1" smtClean="0"/>
              <a:t>Usnadňuje</a:t>
            </a:r>
            <a:r>
              <a:rPr lang="en-US" sz="2000" dirty="0" smtClean="0"/>
              <a:t> transport 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    </a:t>
            </a:r>
            <a:endParaRPr lang="en-US" sz="2000" dirty="0"/>
          </a:p>
        </p:txBody>
      </p:sp>
      <p:pic>
        <p:nvPicPr>
          <p:cNvPr id="8" name="Picture 7" descr="otisk obrazovky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420888"/>
            <a:ext cx="3263900" cy="3911600"/>
          </a:xfrm>
          <a:prstGeom prst="rect">
            <a:avLst/>
          </a:prstGeom>
        </p:spPr>
      </p:pic>
      <p:grpSp>
        <p:nvGrpSpPr>
          <p:cNvPr id="11" name="Skupina 10"/>
          <p:cNvGrpSpPr/>
          <p:nvPr/>
        </p:nvGrpSpPr>
        <p:grpSpPr>
          <a:xfrm>
            <a:off x="6228184" y="4437112"/>
            <a:ext cx="1728192" cy="936104"/>
            <a:chOff x="6084168" y="4365104"/>
            <a:chExt cx="1728192" cy="936104"/>
          </a:xfrm>
        </p:grpSpPr>
        <p:sp>
          <p:nvSpPr>
            <p:cNvPr id="6" name="Oblouk 5"/>
            <p:cNvSpPr/>
            <p:nvPr/>
          </p:nvSpPr>
          <p:spPr>
            <a:xfrm>
              <a:off x="6372200" y="4437112"/>
              <a:ext cx="576064" cy="576064"/>
            </a:xfrm>
            <a:prstGeom prst="arc">
              <a:avLst/>
            </a:prstGeom>
            <a:ln w="25400">
              <a:solidFill>
                <a:schemeClr val="tx1"/>
              </a:solidFill>
              <a:headEnd type="triangle"/>
            </a:ln>
            <a:scene3d>
              <a:camera prst="orthographicFront">
                <a:rot lat="0" lon="0" rev="132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948264" y="4365104"/>
              <a:ext cx="86409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HCO</a:t>
              </a:r>
              <a:r>
                <a:rPr lang="cs-CZ" sz="1400" b="1" baseline="-25000" dirty="0" smtClean="0"/>
                <a:t>3</a:t>
              </a:r>
              <a:r>
                <a:rPr lang="cs-CZ" sz="1400" b="1" baseline="30000" dirty="0" smtClean="0"/>
                <a:t>-</a:t>
              </a:r>
              <a:endParaRPr lang="cs-CZ" sz="1400" b="1" baseline="300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804248" y="4725144"/>
              <a:ext cx="5040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Cl</a:t>
              </a:r>
              <a:r>
                <a:rPr lang="cs-CZ" sz="1400" b="1" baseline="30000" dirty="0" smtClean="0"/>
                <a:t>-</a:t>
              </a:r>
              <a:endParaRPr lang="cs-CZ" sz="1400" b="1" baseline="30000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084168" y="4653136"/>
              <a:ext cx="5040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Cl</a:t>
              </a:r>
              <a:r>
                <a:rPr lang="cs-CZ" sz="1400" b="1" baseline="30000" dirty="0" smtClean="0"/>
                <a:t>-</a:t>
              </a:r>
              <a:endParaRPr lang="cs-CZ" sz="1400" b="1" baseline="30000" dirty="0"/>
            </a:p>
          </p:txBody>
        </p:sp>
        <p:sp>
          <p:nvSpPr>
            <p:cNvPr id="12" name="Oblouk 11"/>
            <p:cNvSpPr/>
            <p:nvPr/>
          </p:nvSpPr>
          <p:spPr>
            <a:xfrm>
              <a:off x="6156176" y="4725144"/>
              <a:ext cx="576064" cy="576064"/>
            </a:xfrm>
            <a:prstGeom prst="arc">
              <a:avLst/>
            </a:prstGeom>
            <a:ln w="25400">
              <a:solidFill>
                <a:schemeClr val="tx1"/>
              </a:solidFill>
              <a:headEnd type="triangle"/>
            </a:ln>
            <a:scene3d>
              <a:camera prst="orthographicFront">
                <a:rot lat="0" lon="0" rev="2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otisk obrazovky-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987824" y="1916832"/>
            <a:ext cx="3124200" cy="3911600"/>
          </a:xfr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Bohrův</a:t>
            </a:r>
            <a:r>
              <a:rPr lang="en-US" dirty="0" smtClean="0"/>
              <a:t> </a:t>
            </a:r>
            <a:r>
              <a:rPr lang="en-US" dirty="0" err="1" smtClean="0"/>
              <a:t>efekt</a:t>
            </a:r>
            <a:endParaRPr lang="en-US" dirty="0"/>
          </a:p>
        </p:txBody>
      </p:sp>
      <p:sp>
        <p:nvSpPr>
          <p:cNvPr id="8" name="Oblouk 7"/>
          <p:cNvSpPr/>
          <p:nvPr/>
        </p:nvSpPr>
        <p:spPr>
          <a:xfrm>
            <a:off x="5076056" y="4149080"/>
            <a:ext cx="576064" cy="576064"/>
          </a:xfrm>
          <a:prstGeom prst="arc">
            <a:avLst/>
          </a:prstGeom>
          <a:ln w="25400">
            <a:solidFill>
              <a:schemeClr val="tx1"/>
            </a:solidFill>
            <a:headEnd type="triangle"/>
          </a:ln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>
            <a:off x="5148064" y="3861048"/>
            <a:ext cx="576064" cy="576064"/>
          </a:xfrm>
          <a:prstGeom prst="arc">
            <a:avLst/>
          </a:prstGeom>
          <a:ln w="25400">
            <a:solidFill>
              <a:schemeClr val="tx1"/>
            </a:solidFill>
            <a:headEnd type="triangle"/>
          </a:ln>
          <a:scene3d>
            <a:camera prst="orthographicFront">
              <a:rot lat="0" lon="0" rev="13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4077072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HCO</a:t>
            </a:r>
            <a:r>
              <a:rPr lang="cs-CZ" sz="1400" b="1" baseline="-25000" dirty="0" smtClean="0"/>
              <a:t>3</a:t>
            </a:r>
            <a:r>
              <a:rPr lang="cs-CZ" sz="1400" b="1" baseline="30000" dirty="0" smtClean="0"/>
              <a:t>-</a:t>
            </a:r>
            <a:endParaRPr lang="cs-CZ" sz="1400" b="1" baseline="30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52120" y="378904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Cl</a:t>
            </a:r>
            <a:r>
              <a:rPr lang="cs-CZ" sz="1400" b="1" baseline="30000" dirty="0" smtClean="0"/>
              <a:t>-</a:t>
            </a:r>
            <a:endParaRPr lang="cs-CZ" sz="1400" b="1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378904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Cl</a:t>
            </a:r>
            <a:r>
              <a:rPr lang="cs-CZ" sz="1400" b="1" baseline="30000" dirty="0" smtClean="0"/>
              <a:t>-</a:t>
            </a:r>
            <a:endParaRPr lang="cs-CZ" sz="1400" b="1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Deriváty</a:t>
            </a:r>
            <a:r>
              <a:rPr lang="en-US" sz="3200" dirty="0" smtClean="0"/>
              <a:t> </a:t>
            </a:r>
            <a:r>
              <a:rPr lang="en-US" sz="3200" dirty="0" err="1" smtClean="0"/>
              <a:t>hemoglobinu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en-US" sz="2000" dirty="0" err="1" smtClean="0">
                <a:solidFill>
                  <a:srgbClr val="FF0000"/>
                </a:solidFill>
              </a:rPr>
              <a:t>Deoxyhemoglobin</a:t>
            </a:r>
            <a:r>
              <a:rPr lang="en-US" sz="2000" dirty="0" smtClean="0"/>
              <a:t> –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bez</a:t>
            </a:r>
            <a:r>
              <a:rPr lang="en-US" sz="2000" dirty="0" smtClean="0"/>
              <a:t> O</a:t>
            </a:r>
            <a:r>
              <a:rPr lang="en-US" sz="2000" baseline="-25000" dirty="0" smtClean="0"/>
              <a:t>2</a:t>
            </a:r>
          </a:p>
          <a:p>
            <a:pPr lvl="1">
              <a:buClr>
                <a:schemeClr val="tx1"/>
              </a:buClr>
              <a:buNone/>
            </a:pPr>
            <a:endParaRPr lang="en-US" sz="11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en-US" sz="2000" dirty="0" err="1" smtClean="0">
                <a:solidFill>
                  <a:srgbClr val="FF0000"/>
                </a:solidFill>
              </a:rPr>
              <a:t>Oxyhemoglobin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–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s</a:t>
            </a:r>
            <a:r>
              <a:rPr lang="en-US" sz="2000" dirty="0" smtClean="0"/>
              <a:t> O</a:t>
            </a:r>
            <a:r>
              <a:rPr lang="en-US" sz="2000" baseline="-25000" dirty="0" smtClean="0"/>
              <a:t>2</a:t>
            </a:r>
            <a:endParaRPr lang="en-US" sz="20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endParaRPr lang="en-US" sz="11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en-US" sz="2000" dirty="0" err="1" smtClean="0">
                <a:solidFill>
                  <a:srgbClr val="FF0000"/>
                </a:solidFill>
              </a:rPr>
              <a:t>Karbaminohemoglobin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– 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s</a:t>
            </a:r>
            <a:r>
              <a:rPr lang="en-US" sz="2000" dirty="0" smtClean="0"/>
              <a:t> CO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</a:p>
          <a:p>
            <a:pPr lvl="1">
              <a:buClr>
                <a:schemeClr val="tx1"/>
              </a:buClr>
              <a:buNone/>
            </a:pPr>
            <a:r>
              <a:rPr lang="en-US" sz="2000" dirty="0" smtClean="0"/>
              <a:t>                       – 15% CO</a:t>
            </a:r>
            <a:r>
              <a:rPr lang="en-US" sz="2000" baseline="-25000" dirty="0" smtClean="0"/>
              <a:t>2 </a:t>
            </a:r>
            <a:r>
              <a:rPr lang="en-US" sz="2000" dirty="0" smtClean="0"/>
              <a:t> je </a:t>
            </a:r>
            <a:r>
              <a:rPr lang="en-US" sz="2000" dirty="0" err="1" smtClean="0"/>
              <a:t>transportováno</a:t>
            </a:r>
            <a:r>
              <a:rPr lang="en-US" sz="2000" dirty="0" smtClean="0"/>
              <a:t> </a:t>
            </a:r>
            <a:r>
              <a:rPr lang="en-US" sz="2000" dirty="0" err="1" smtClean="0"/>
              <a:t>krví</a:t>
            </a:r>
            <a:r>
              <a:rPr lang="en-US" sz="2000" dirty="0" smtClean="0"/>
              <a:t> </a:t>
            </a:r>
            <a:r>
              <a:rPr lang="en-US" sz="2000" dirty="0" err="1" smtClean="0"/>
              <a:t>ve</a:t>
            </a:r>
            <a:r>
              <a:rPr lang="en-US" sz="2000" dirty="0" smtClean="0"/>
              <a:t> </a:t>
            </a:r>
            <a:r>
              <a:rPr lang="en-US" sz="2000" dirty="0" err="1" smtClean="0"/>
              <a:t>vazbě</a:t>
            </a:r>
            <a:r>
              <a:rPr lang="en-US" sz="2000" dirty="0" smtClean="0"/>
              <a:t> </a:t>
            </a:r>
            <a:r>
              <a:rPr lang="en-US" sz="2000" dirty="0" err="1" smtClean="0"/>
              <a:t>na</a:t>
            </a:r>
            <a:r>
              <a:rPr lang="en-US" sz="2000" dirty="0" smtClean="0"/>
              <a:t> </a:t>
            </a:r>
            <a:r>
              <a:rPr lang="en-US" sz="2000" dirty="0" err="1" smtClean="0"/>
              <a:t>Hb</a:t>
            </a:r>
            <a:endParaRPr lang="en-US" sz="2000" dirty="0" smtClean="0"/>
          </a:p>
          <a:p>
            <a:pPr lvl="1">
              <a:buClr>
                <a:schemeClr val="tx1"/>
              </a:buClr>
              <a:buNone/>
            </a:pPr>
            <a:endParaRPr lang="en-US" sz="11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en-US" sz="2000" dirty="0" err="1" smtClean="0">
                <a:solidFill>
                  <a:srgbClr val="FF0000"/>
                </a:solidFill>
              </a:rPr>
              <a:t>Karbonylhemoglobin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– </a:t>
            </a:r>
            <a:r>
              <a:rPr lang="en-US" sz="2000" dirty="0" err="1" smtClean="0"/>
              <a:t>Hb</a:t>
            </a:r>
            <a:r>
              <a:rPr lang="en-US" sz="2000" dirty="0" smtClean="0"/>
              <a:t> </a:t>
            </a:r>
            <a:r>
              <a:rPr lang="en-US" sz="2000" dirty="0" err="1" smtClean="0"/>
              <a:t>s</a:t>
            </a:r>
            <a:r>
              <a:rPr lang="en-US" sz="2000" dirty="0" smtClean="0"/>
              <a:t> CO</a:t>
            </a:r>
          </a:p>
          <a:p>
            <a:pPr lvl="1">
              <a:buClr>
                <a:schemeClr val="tx1"/>
              </a:buClr>
              <a:buNone/>
            </a:pPr>
            <a:r>
              <a:rPr lang="en-US" sz="2000" dirty="0" smtClean="0"/>
              <a:t>                                    </a:t>
            </a:r>
            <a:r>
              <a:rPr lang="cs-CZ" sz="2000" dirty="0" smtClean="0"/>
              <a:t>     </a:t>
            </a:r>
            <a:r>
              <a:rPr lang="en-US" sz="2000" dirty="0" smtClean="0"/>
              <a:t>  –  CO se </a:t>
            </a:r>
            <a:r>
              <a:rPr lang="en-US" sz="2000" dirty="0" err="1" smtClean="0"/>
              <a:t>váže</a:t>
            </a:r>
            <a:r>
              <a:rPr lang="en-US" sz="2000" dirty="0" smtClean="0"/>
              <a:t> </a:t>
            </a:r>
            <a:r>
              <a:rPr lang="en-US" sz="2000" dirty="0" err="1" smtClean="0"/>
              <a:t>na</a:t>
            </a:r>
            <a:r>
              <a:rPr lang="en-US" sz="2000" dirty="0" smtClean="0"/>
              <a:t> Fe</a:t>
            </a:r>
            <a:r>
              <a:rPr lang="en-US" sz="2000" baseline="30000" dirty="0" smtClean="0"/>
              <a:t>2+</a:t>
            </a:r>
            <a:r>
              <a:rPr lang="en-US" sz="2000" dirty="0" smtClean="0"/>
              <a:t> </a:t>
            </a:r>
            <a:r>
              <a:rPr lang="en-US" sz="2000" dirty="0" err="1" smtClean="0"/>
              <a:t>pevněji</a:t>
            </a:r>
            <a:r>
              <a:rPr lang="en-US" sz="2000" dirty="0" smtClean="0"/>
              <a:t> </a:t>
            </a:r>
            <a:r>
              <a:rPr lang="en-US" sz="2000" dirty="0" err="1" smtClean="0"/>
              <a:t>než</a:t>
            </a:r>
            <a:r>
              <a:rPr lang="en-US" sz="2000" dirty="0" smtClean="0"/>
              <a:t> 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</a:p>
          <a:p>
            <a:pPr lvl="1">
              <a:buClr>
                <a:schemeClr val="tx1"/>
              </a:buClr>
              <a:buNone/>
            </a:pPr>
            <a:r>
              <a:rPr lang="en-US" sz="2000" dirty="0" smtClean="0"/>
              <a:t>				 </a:t>
            </a:r>
            <a:r>
              <a:rPr lang="cs-CZ" sz="2000" dirty="0" smtClean="0"/>
              <a:t> </a:t>
            </a:r>
            <a:r>
              <a:rPr lang="en-US" sz="2000" dirty="0" smtClean="0"/>
              <a:t> – </a:t>
            </a:r>
            <a:r>
              <a:rPr lang="en-US" sz="2000" dirty="0" err="1" smtClean="0"/>
              <a:t>otrava</a:t>
            </a:r>
            <a:r>
              <a:rPr lang="en-US" sz="2000" dirty="0" smtClean="0"/>
              <a:t> CO, </a:t>
            </a:r>
            <a:r>
              <a:rPr lang="en-US" sz="2000" dirty="0" err="1" smtClean="0"/>
              <a:t>kuřáci</a:t>
            </a:r>
            <a:endParaRPr lang="en-US" sz="2000" dirty="0" smtClean="0"/>
          </a:p>
          <a:p>
            <a:pPr lvl="1">
              <a:buClr>
                <a:schemeClr val="tx1"/>
              </a:buClr>
              <a:buNone/>
            </a:pPr>
            <a:endParaRPr lang="en-US" sz="2000" dirty="0" smtClean="0"/>
          </a:p>
          <a:p>
            <a:pPr lvl="1">
              <a:buClr>
                <a:schemeClr val="tx1"/>
              </a:buClr>
              <a:buNone/>
            </a:pPr>
            <a:endParaRPr lang="en-US" sz="20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endParaRPr lang="en-US" sz="20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endParaRPr lang="en-US" sz="2000" dirty="0" smtClean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endParaRPr lang="en-US" sz="2000" dirty="0" smtClean="0"/>
          </a:p>
          <a:p>
            <a:pPr lvl="1">
              <a:buNone/>
            </a:pPr>
            <a:endParaRPr lang="en-US" sz="20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195736" y="4941168"/>
          <a:ext cx="4320480" cy="1512170"/>
        </p:xfrm>
        <a:graphic>
          <a:graphicData uri="http://schemas.openxmlformats.org/drawingml/2006/table">
            <a:tbl>
              <a:tblPr/>
              <a:tblGrid>
                <a:gridCol w="1486122"/>
                <a:gridCol w="2834358"/>
              </a:tblGrid>
              <a:tr h="311329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Hodnoty </a:t>
                      </a:r>
                      <a:r>
                        <a:rPr lang="cs-CZ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HbCO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v 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Příznaky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504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dušnost při námaze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504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20-40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bolest hlavy, dušnost,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únava, 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zvracení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504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40-60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hyperventilace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tachykardie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křeče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329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Symbol"/>
                        </a:rPr>
                        <a:t>&gt;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kóma, smrt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81000"/>
            <a:ext cx="8229600" cy="914400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tx1"/>
              </a:buClr>
              <a:buFont typeface="Wingdings" charset="2"/>
              <a:buChar char="Ø"/>
            </a:pPr>
            <a:r>
              <a:rPr lang="en-US" sz="2162" b="1" dirty="0" err="1" smtClean="0">
                <a:solidFill>
                  <a:srgbClr val="FF0000"/>
                </a:solidFill>
              </a:rPr>
              <a:t>Methemoglobin</a:t>
            </a:r>
            <a:r>
              <a:rPr lang="en-US" sz="2162" b="1" dirty="0" smtClean="0">
                <a:solidFill>
                  <a:srgbClr val="FF0000"/>
                </a:solidFill>
              </a:rPr>
              <a:t> </a:t>
            </a:r>
            <a:r>
              <a:rPr lang="en-US" sz="2162" dirty="0" smtClean="0"/>
              <a:t>– (</a:t>
            </a:r>
            <a:r>
              <a:rPr lang="en-US" sz="2162" dirty="0" err="1" smtClean="0"/>
              <a:t>metHb</a:t>
            </a:r>
            <a:r>
              <a:rPr lang="en-US" sz="2162" dirty="0" smtClean="0"/>
              <a:t>) </a:t>
            </a:r>
            <a:r>
              <a:rPr lang="en-US" sz="2162" dirty="0" err="1" smtClean="0"/>
              <a:t>obsahuje</a:t>
            </a:r>
            <a:r>
              <a:rPr lang="en-US" sz="2162" dirty="0" smtClean="0"/>
              <a:t> Fe</a:t>
            </a:r>
            <a:r>
              <a:rPr lang="en-US" sz="2162" baseline="30000" dirty="0" smtClean="0"/>
              <a:t>3+</a:t>
            </a:r>
            <a:r>
              <a:rPr lang="en-US" sz="2162" dirty="0" smtClean="0"/>
              <a:t> </a:t>
            </a:r>
            <a:r>
              <a:rPr lang="en-US" sz="2162" dirty="0" err="1" smtClean="0"/>
              <a:t>místo</a:t>
            </a:r>
            <a:r>
              <a:rPr lang="en-US" sz="2162" dirty="0" smtClean="0"/>
              <a:t> Fe</a:t>
            </a:r>
            <a:r>
              <a:rPr lang="en-US" sz="2162" baseline="30000" dirty="0" smtClean="0"/>
              <a:t>2+</a:t>
            </a:r>
          </a:p>
          <a:p>
            <a:pPr>
              <a:buClr>
                <a:schemeClr val="tx1"/>
              </a:buClr>
              <a:buFont typeface="Wingdings" charset="2"/>
              <a:buChar char="Ø"/>
            </a:pPr>
            <a:endParaRPr lang="en-US" sz="2000" baseline="30000" dirty="0" smtClean="0"/>
          </a:p>
          <a:p>
            <a:pPr>
              <a:buClr>
                <a:schemeClr val="tx1"/>
              </a:buClr>
              <a:buNone/>
            </a:pPr>
            <a:r>
              <a:rPr lang="en-US" sz="2000" dirty="0" smtClean="0"/>
              <a:t>	</a:t>
            </a:r>
          </a:p>
          <a:p>
            <a:pPr>
              <a:lnSpc>
                <a:spcPct val="90000"/>
              </a:lnSpc>
              <a:buNone/>
            </a:pPr>
            <a:endParaRPr lang="cs-CZ" sz="2000" dirty="0" smtClean="0"/>
          </a:p>
          <a:p>
            <a:pPr>
              <a:buClr>
                <a:schemeClr val="tx1"/>
              </a:buClr>
              <a:buNone/>
            </a:pPr>
            <a:endParaRPr lang="en-US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09600" y="990600"/>
            <a:ext cx="8534400" cy="5747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>
                <a:solidFill>
                  <a:srgbClr val="FF0000"/>
                </a:solidFill>
              </a:rPr>
              <a:t>Autooxidace hemoglobinu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3% hemoglobinu se každý den oxiduje</a:t>
            </a:r>
          </a:p>
          <a:p>
            <a:pPr>
              <a:lnSpc>
                <a:spcPct val="90000"/>
              </a:lnSpc>
              <a:buNone/>
            </a:pPr>
            <a:endParaRPr lang="cs-CZ" baseline="30000" dirty="0" smtClean="0">
              <a:ea typeface="Arial" pitchFamily="100" charset="0"/>
              <a:cs typeface="Arial" pitchFamily="100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cs-CZ" dirty="0" smtClean="0"/>
              <a:t>Hem – Fe</a:t>
            </a:r>
            <a:r>
              <a:rPr lang="cs-CZ" baseline="30000" dirty="0" smtClean="0"/>
              <a:t>2+</a:t>
            </a:r>
            <a:r>
              <a:rPr lang="cs-CZ" dirty="0" smtClean="0"/>
              <a:t>- O</a:t>
            </a:r>
            <a:r>
              <a:rPr lang="cs-CZ" baseline="-25000" dirty="0" smtClean="0"/>
              <a:t>2		</a:t>
            </a:r>
            <a:r>
              <a:rPr lang="cs-CZ" dirty="0" smtClean="0"/>
              <a:t>Hem - Fe</a:t>
            </a:r>
            <a:r>
              <a:rPr lang="cs-CZ" baseline="30000" dirty="0" smtClean="0"/>
              <a:t>3+  </a:t>
            </a:r>
            <a:r>
              <a:rPr lang="cs-CZ" dirty="0" smtClean="0"/>
              <a:t>+  O</a:t>
            </a:r>
            <a:r>
              <a:rPr lang="cs-CZ" baseline="-25000" dirty="0" smtClean="0"/>
              <a:t>2</a:t>
            </a:r>
            <a:r>
              <a:rPr lang="cs-CZ" baseline="30000" dirty="0" smtClean="0">
                <a:ea typeface="Arial" pitchFamily="100" charset="0"/>
                <a:cs typeface="Arial" pitchFamily="100" charset="0"/>
              </a:rPr>
              <a:t>•-</a:t>
            </a:r>
          </a:p>
          <a:p>
            <a:pPr algn="ctr">
              <a:lnSpc>
                <a:spcPct val="90000"/>
              </a:lnSpc>
              <a:buNone/>
            </a:pPr>
            <a:endParaRPr lang="cs-CZ" baseline="30000" dirty="0" smtClean="0">
              <a:ea typeface="Arial" pitchFamily="100" charset="0"/>
              <a:cs typeface="Arial" pitchFamily="100" charset="0"/>
            </a:endParaRPr>
          </a:p>
          <a:p>
            <a:pPr algn="ctr">
              <a:lnSpc>
                <a:spcPct val="90000"/>
              </a:lnSpc>
              <a:buNone/>
            </a:pPr>
            <a:endParaRPr lang="cs-CZ" b="1" baseline="30000" dirty="0" smtClean="0">
              <a:ea typeface="Arial" pitchFamily="100" charset="0"/>
              <a:cs typeface="Arial" pitchFamily="100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Methemoglobinredukt</a:t>
            </a:r>
            <a:r>
              <a:rPr lang="cs-CZ" dirty="0" smtClean="0">
                <a:solidFill>
                  <a:srgbClr val="FF0000"/>
                </a:solidFill>
              </a:rPr>
              <a:t>áz</a:t>
            </a: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a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Reduk</a:t>
            </a:r>
            <a:r>
              <a:rPr lang="cs-CZ" dirty="0" smtClean="0"/>
              <a:t>ce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methemoglobin</a:t>
            </a:r>
            <a:r>
              <a:rPr lang="cs-CZ" dirty="0" smtClean="0"/>
              <a:t>u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FAD, cytochrom b</a:t>
            </a:r>
            <a:r>
              <a:rPr lang="cs-CZ" baseline="-25000" dirty="0" smtClean="0">
                <a:ea typeface="Arial" pitchFamily="100" charset="0"/>
                <a:cs typeface="Arial" pitchFamily="100" charset="0"/>
              </a:rPr>
              <a:t>5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a NADH</a:t>
            </a:r>
          </a:p>
          <a:p>
            <a:pPr>
              <a:lnSpc>
                <a:spcPct val="150000"/>
              </a:lnSpc>
              <a:buNone/>
            </a:pPr>
            <a:endParaRPr lang="cs-CZ" dirty="0" smtClean="0">
              <a:ea typeface="Arial" pitchFamily="100" charset="0"/>
              <a:cs typeface="Arial" pitchFamily="100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Methemoglobinemie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1. </a:t>
            </a: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Dědičná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deficit methemoglobinredukt</a:t>
            </a:r>
            <a:r>
              <a:rPr lang="cs-CZ" dirty="0" smtClean="0"/>
              <a:t>áz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y (AR)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2. </a:t>
            </a: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Abnormální hemoglobin HbM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(mutace hemoglobinu, náchylný k oxidaci)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3. </a:t>
            </a:r>
            <a:r>
              <a:rPr lang="cs-CZ" dirty="0" smtClean="0">
                <a:solidFill>
                  <a:srgbClr val="FF0000"/>
                </a:solidFill>
                <a:ea typeface="Arial" pitchFamily="100" charset="0"/>
                <a:cs typeface="Arial" pitchFamily="100" charset="0"/>
              </a:rPr>
              <a:t>Vyvolaná požitím léčiv či chemikálií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(sulfonamidy, anilin)</a:t>
            </a:r>
          </a:p>
          <a:p>
            <a:pPr>
              <a:lnSpc>
                <a:spcPct val="90000"/>
              </a:lnSpc>
              <a:buNone/>
            </a:pPr>
            <a:endParaRPr lang="cs-CZ" dirty="0" smtClean="0">
              <a:solidFill>
                <a:srgbClr val="FF0000"/>
              </a:solidFill>
              <a:ea typeface="Arial" pitchFamily="100" charset="0"/>
              <a:cs typeface="Arial" pitchFamily="100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Klinika:	cyanóza (10% Hb ve formě metHb)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	léčba podání redukčních činidel (methylenová modř, kyselina askorbová)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5029200" y="2743200"/>
            <a:ext cx="3657600" cy="1524000"/>
            <a:chOff x="5029200" y="2743200"/>
            <a:chExt cx="3657600" cy="1524000"/>
          </a:xfrm>
        </p:grpSpPr>
        <p:pic>
          <p:nvPicPr>
            <p:cNvPr id="6" name="Picture 5" descr="otisk obrazovky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9200" y="2743200"/>
              <a:ext cx="3581400" cy="152400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8458200" y="2971800"/>
              <a:ext cx="228600" cy="685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305800" y="3733800"/>
              <a:ext cx="3810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1" name="Přímá spojovací šipka 10"/>
          <p:cNvCxnSpPr/>
          <p:nvPr/>
        </p:nvCxnSpPr>
        <p:spPr>
          <a:xfrm>
            <a:off x="4283968" y="2132856"/>
            <a:ext cx="100811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228600" y="304800"/>
            <a:ext cx="5113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Font typeface="Wingdings" charset="2"/>
              <a:buChar char="Ø"/>
            </a:pP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>
                <a:solidFill>
                  <a:srgbClr val="FF0000"/>
                </a:solidFill>
              </a:rPr>
              <a:t>Glykovaný hemoglobin (</a:t>
            </a:r>
            <a:r>
              <a:rPr lang="cs-CZ" sz="2000" b="1" dirty="0" smtClean="0">
                <a:solidFill>
                  <a:srgbClr val="FF0000"/>
                </a:solidFill>
              </a:rPr>
              <a:t>HbA1c)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09600" y="1295400"/>
            <a:ext cx="82296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Neenzymová glykace na terminální NH</a:t>
            </a:r>
            <a:r>
              <a:rPr kumimoji="0" lang="cs-CZ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2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 skupině (Val) </a:t>
            </a:r>
            <a:r>
              <a:rPr kumimoji="0" 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-řetězce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Glykovaná frakce asi 5% celkového množství hemoglobinu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 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(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úměrná 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	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koncentraci gluk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óz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y v krvi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100" charset="-128"/>
              <a:cs typeface="ＭＳ Ｐゴシック" pitchFamily="100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Měřením hladiny HbA</a:t>
            </a:r>
            <a:r>
              <a:rPr kumimoji="0" lang="cs-CZ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1c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lze získat informace o průběhu diabetes 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	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mellitus (odráží hladinu gluk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óz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y za posledních několik týdnů)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100" charset="-128"/>
                <a:cs typeface="ＭＳ Ｐゴシック" pitchFamily="100" charset="-128"/>
              </a:rPr>
              <a:t>	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l-GR" sz="2000" b="0" i="1" u="none" strike="noStrike" kern="0" cap="none" spc="0" normalizeH="0" baseline="-25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otisk obrazovky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609600"/>
            <a:ext cx="6299200" cy="5466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Glykovaný hemoglobin, 1968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219200"/>
            <a:ext cx="7772400" cy="5334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dirty="0"/>
              <a:t>HBA, HBA</a:t>
            </a:r>
            <a:r>
              <a:rPr lang="cs-CZ" altLang="cs-CZ" sz="2800" baseline="-25000" dirty="0"/>
              <a:t>2 </a:t>
            </a:r>
            <a:r>
              <a:rPr lang="cs-CZ" altLang="cs-CZ" sz="2800" dirty="0"/>
              <a:t>, HBF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HBA</a:t>
            </a:r>
            <a:r>
              <a:rPr lang="cs-CZ" altLang="cs-CZ" sz="2800" baseline="-25000" dirty="0"/>
              <a:t>1 </a:t>
            </a:r>
            <a:r>
              <a:rPr lang="cs-CZ" altLang="cs-CZ" sz="2800" dirty="0"/>
              <a:t>– </a:t>
            </a:r>
            <a:r>
              <a:rPr lang="cs-CZ" altLang="cs-CZ" sz="2800" dirty="0" err="1"/>
              <a:t>glykace</a:t>
            </a:r>
            <a:r>
              <a:rPr lang="cs-CZ" altLang="cs-CZ" sz="2800" dirty="0"/>
              <a:t> valinu v N-terminální části beta řetězce: </a:t>
            </a:r>
            <a:r>
              <a:rPr lang="cs-CZ" altLang="cs-CZ" sz="2800" dirty="0" err="1"/>
              <a:t>aldimin</a:t>
            </a:r>
            <a:r>
              <a:rPr lang="cs-CZ" altLang="cs-CZ" sz="2800" dirty="0"/>
              <a:t> (24 h), </a:t>
            </a:r>
            <a:r>
              <a:rPr lang="cs-CZ" altLang="cs-CZ" sz="2800" dirty="0" err="1"/>
              <a:t>ketoamin</a:t>
            </a:r>
            <a:r>
              <a:rPr lang="cs-CZ" altLang="cs-CZ" sz="2800" dirty="0"/>
              <a:t> 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HBA</a:t>
            </a:r>
            <a:r>
              <a:rPr lang="cs-CZ" altLang="cs-CZ" sz="2800" baseline="-25000" dirty="0"/>
              <a:t>1a1 </a:t>
            </a:r>
            <a:r>
              <a:rPr lang="cs-CZ" altLang="cs-CZ" sz="2800" dirty="0"/>
              <a:t>– </a:t>
            </a:r>
            <a:r>
              <a:rPr lang="cs-CZ" altLang="cs-CZ" sz="2800" dirty="0" err="1"/>
              <a:t>fruktosa</a:t>
            </a:r>
            <a:r>
              <a:rPr lang="cs-CZ" altLang="cs-CZ" sz="2800" dirty="0"/>
              <a:t> 1,6-bifosfát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HBA</a:t>
            </a:r>
            <a:r>
              <a:rPr lang="cs-CZ" altLang="cs-CZ" sz="2800" baseline="-25000" dirty="0"/>
              <a:t>1a2 </a:t>
            </a:r>
            <a:r>
              <a:rPr lang="cs-CZ" altLang="cs-CZ" sz="2800" dirty="0"/>
              <a:t>– glukosa-6-fosfát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HBA</a:t>
            </a:r>
            <a:r>
              <a:rPr lang="cs-CZ" altLang="cs-CZ" sz="2800" baseline="-25000" dirty="0"/>
              <a:t>1b </a:t>
            </a:r>
            <a:r>
              <a:rPr lang="cs-CZ" altLang="cs-CZ" sz="2800" dirty="0"/>
              <a:t>– kyselina </a:t>
            </a:r>
            <a:r>
              <a:rPr lang="cs-CZ" altLang="cs-CZ" sz="2800" dirty="0" err="1"/>
              <a:t>pyrohroznová</a:t>
            </a:r>
            <a:r>
              <a:rPr lang="cs-CZ" altLang="cs-CZ" sz="2800" dirty="0"/>
              <a:t> 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>
                <a:solidFill>
                  <a:srgbClr val="FF0000"/>
                </a:solidFill>
              </a:rPr>
              <a:t>HBA</a:t>
            </a:r>
            <a:r>
              <a:rPr lang="cs-CZ" altLang="cs-CZ" sz="2800" b="1" baseline="-25000" dirty="0">
                <a:solidFill>
                  <a:srgbClr val="FF0000"/>
                </a:solidFill>
              </a:rPr>
              <a:t>1c</a:t>
            </a:r>
            <a:r>
              <a:rPr lang="cs-CZ" altLang="cs-CZ" sz="2800" baseline="-25000" dirty="0"/>
              <a:t> </a:t>
            </a:r>
            <a:r>
              <a:rPr lang="cs-CZ" altLang="cs-CZ" sz="2800" dirty="0"/>
              <a:t>– D-glukosa – tvoří cca </a:t>
            </a:r>
            <a:r>
              <a:rPr lang="cs-CZ" altLang="cs-CZ" sz="2800" dirty="0">
                <a:solidFill>
                  <a:srgbClr val="FFFF00"/>
                </a:solidFill>
              </a:rPr>
              <a:t>80 %</a:t>
            </a:r>
            <a:r>
              <a:rPr lang="cs-CZ" altLang="cs-CZ" sz="2800" dirty="0"/>
              <a:t> HBA</a:t>
            </a:r>
            <a:r>
              <a:rPr lang="cs-CZ" altLang="cs-CZ" sz="2800" baseline="-25000" dirty="0"/>
              <a:t>1</a:t>
            </a:r>
            <a:endParaRPr lang="cs-CZ" altLang="cs-CZ" sz="2800" dirty="0"/>
          </a:p>
          <a:p>
            <a:pPr>
              <a:lnSpc>
                <a:spcPct val="90000"/>
              </a:lnSpc>
            </a:pPr>
            <a:r>
              <a:rPr lang="cs-CZ" altLang="cs-CZ" sz="2800" dirty="0"/>
              <a:t>HBA</a:t>
            </a:r>
            <a:r>
              <a:rPr lang="cs-CZ" altLang="cs-CZ" sz="2800" baseline="-25000" dirty="0"/>
              <a:t>2c </a:t>
            </a:r>
            <a:r>
              <a:rPr lang="cs-CZ" altLang="cs-CZ" sz="2800" dirty="0"/>
              <a:t>– D-glukosa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Jiná </a:t>
            </a:r>
            <a:r>
              <a:rPr lang="cs-CZ" altLang="cs-CZ" sz="2800" dirty="0" err="1"/>
              <a:t>glykace</a:t>
            </a:r>
            <a:r>
              <a:rPr lang="cs-CZ" altLang="cs-CZ" sz="2800" dirty="0"/>
              <a:t> </a:t>
            </a:r>
            <a:r>
              <a:rPr lang="cs-CZ" altLang="cs-CZ" sz="2800" dirty="0" err="1"/>
              <a:t>Hb</a:t>
            </a:r>
            <a:r>
              <a:rPr lang="cs-CZ" altLang="cs-CZ" sz="2800" dirty="0"/>
              <a:t> – lysin alfa řetězců atd</a:t>
            </a:r>
            <a:r>
              <a:rPr lang="cs-CZ" altLang="cs-CZ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7474403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Glykovaný hemoglobin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/>
              <a:t>Imunochemické stanovení x HPLC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Abnormální Hb (více než 400) interferují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Nelze použít u dětí do 9 m, přítomnost HbF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Chronická hemolýza – faleš negativní hodnota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Soudobá ztráta krve – falešně negativní hodnota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Hypochr mikrocyt anemie – faleš pozitiv hodnota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Karbamylovaný Hb (uremie), acetylovaný Hb</a:t>
            </a:r>
          </a:p>
          <a:p>
            <a:pPr>
              <a:lnSpc>
                <a:spcPct val="90000"/>
              </a:lnSpc>
            </a:pPr>
            <a:r>
              <a:rPr lang="cs-CZ" altLang="cs-CZ" sz="2800"/>
              <a:t>Hodnota glykovaného Hb nad </a:t>
            </a:r>
            <a:r>
              <a:rPr lang="cs-CZ" altLang="cs-CZ" sz="2800" b="1">
                <a:solidFill>
                  <a:srgbClr val="FF0000"/>
                </a:solidFill>
              </a:rPr>
              <a:t>20 %</a:t>
            </a:r>
          </a:p>
          <a:p>
            <a:pPr>
              <a:lnSpc>
                <a:spcPct val="90000"/>
              </a:lnSpc>
              <a:buFont typeface="Symbol" pitchFamily="18" charset="2"/>
              <a:buNone/>
            </a:pPr>
            <a:r>
              <a:rPr lang="cs-CZ" altLang="cs-CZ" sz="2800"/>
              <a:t>znamená přítomnost abnormálního Hb</a:t>
            </a:r>
          </a:p>
        </p:txBody>
      </p:sp>
    </p:spTree>
    <p:extLst>
      <p:ext uri="{BB962C8B-B14F-4D97-AF65-F5344CB8AC3E}">
        <p14:creationId xmlns:p14="http://schemas.microsoft.com/office/powerpoint/2010/main" xmlns="" val="36810100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HPLC – </a:t>
            </a:r>
            <a:r>
              <a:rPr lang="cs-CZ" altLang="cs-CZ" dirty="0" smtClean="0"/>
              <a:t>TOSOH </a:t>
            </a:r>
            <a:r>
              <a:rPr lang="cs-CZ" altLang="cs-CZ" dirty="0"/>
              <a:t>G7</a:t>
            </a:r>
          </a:p>
        </p:txBody>
      </p:sp>
      <p:pic>
        <p:nvPicPr>
          <p:cNvPr id="26627" name="Picture 3" descr="FO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9113" y="1654175"/>
            <a:ext cx="7126287" cy="467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57304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"/>
            <a:ext cx="2952750" cy="562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81000"/>
            <a:ext cx="2913063" cy="519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17294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altLang="cs-CZ"/>
          </a:p>
        </p:txBody>
      </p:sp>
      <p:pic>
        <p:nvPicPr>
          <p:cNvPr id="20483" name="Picture 3" descr="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"/>
            <a:ext cx="2913063" cy="519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81000"/>
            <a:ext cx="3013075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75229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Typy</a:t>
            </a:r>
            <a:r>
              <a:rPr lang="en-US" dirty="0" smtClean="0"/>
              <a:t> </a:t>
            </a:r>
            <a:r>
              <a:rPr lang="en-US" dirty="0" err="1" smtClean="0"/>
              <a:t>hemoglobinu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lvl="1">
              <a:buNone/>
            </a:pPr>
            <a:r>
              <a:rPr lang="cs-CZ" sz="2600" dirty="0" smtClean="0">
                <a:solidFill>
                  <a:srgbClr val="FF0000"/>
                </a:solidFill>
              </a:rPr>
              <a:t>Volný hemoglobin</a:t>
            </a:r>
          </a:p>
          <a:p>
            <a:pPr lvl="1">
              <a:buNone/>
            </a:pPr>
            <a:endParaRPr lang="cs-CZ" sz="2600" dirty="0" smtClean="0">
              <a:solidFill>
                <a:srgbClr val="FF0000"/>
              </a:solidFill>
            </a:endParaRPr>
          </a:p>
          <a:p>
            <a:pPr lvl="1">
              <a:buNone/>
            </a:pPr>
            <a:r>
              <a:rPr lang="en-US" sz="2600" dirty="0" err="1" smtClean="0">
                <a:solidFill>
                  <a:srgbClr val="FF0000"/>
                </a:solidFill>
              </a:rPr>
              <a:t>Dospělý</a:t>
            </a:r>
            <a:r>
              <a:rPr lang="en-US" sz="2600" dirty="0" smtClean="0">
                <a:solidFill>
                  <a:srgbClr val="FF0000"/>
                </a:solidFill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</a:rPr>
              <a:t>HbA</a:t>
            </a:r>
            <a:r>
              <a:rPr lang="en-US" sz="2600" dirty="0" smtClean="0"/>
              <a:t>: 2α a 2β </a:t>
            </a:r>
            <a:r>
              <a:rPr lang="en-US" sz="2600" dirty="0" err="1" smtClean="0"/>
              <a:t>podjednotky</a:t>
            </a:r>
            <a:r>
              <a:rPr lang="en-US" sz="2600" dirty="0" smtClean="0"/>
              <a:t> (98%HbA)</a:t>
            </a:r>
          </a:p>
          <a:p>
            <a:pPr lvl="1">
              <a:buNone/>
            </a:pPr>
            <a:endParaRPr lang="en-US" sz="2600" dirty="0" smtClean="0"/>
          </a:p>
          <a:p>
            <a:pPr lvl="1">
              <a:buNone/>
            </a:pPr>
            <a:r>
              <a:rPr lang="en-US" sz="2600" dirty="0" err="1" smtClean="0">
                <a:solidFill>
                  <a:srgbClr val="FF0000"/>
                </a:solidFill>
              </a:rPr>
              <a:t>Dospělý</a:t>
            </a:r>
            <a:r>
              <a:rPr lang="en-US" sz="2600" dirty="0" smtClean="0">
                <a:solidFill>
                  <a:srgbClr val="FF0000"/>
                </a:solidFill>
              </a:rPr>
              <a:t> HbA2: </a:t>
            </a:r>
            <a:r>
              <a:rPr lang="en-US" sz="2600" dirty="0" smtClean="0"/>
              <a:t>2α a 2δ </a:t>
            </a:r>
            <a:r>
              <a:rPr lang="en-US" sz="2600" dirty="0" err="1" smtClean="0"/>
              <a:t>podjednotky</a:t>
            </a:r>
            <a:r>
              <a:rPr lang="en-US" sz="2600" dirty="0" smtClean="0"/>
              <a:t> </a:t>
            </a:r>
            <a:endParaRPr lang="cs-CZ" sz="2600" dirty="0" smtClean="0"/>
          </a:p>
          <a:p>
            <a:pPr lvl="1">
              <a:buNone/>
            </a:pPr>
            <a:endParaRPr lang="en-US" sz="2600" dirty="0" smtClean="0"/>
          </a:p>
          <a:p>
            <a:pPr lvl="1">
              <a:buNone/>
            </a:pPr>
            <a:r>
              <a:rPr lang="en-US" sz="2600" dirty="0" err="1" smtClean="0">
                <a:solidFill>
                  <a:srgbClr val="FF0000"/>
                </a:solidFill>
              </a:rPr>
              <a:t>Fetální</a:t>
            </a:r>
            <a:r>
              <a:rPr lang="en-US" sz="2600" dirty="0" smtClean="0">
                <a:solidFill>
                  <a:srgbClr val="FF0000"/>
                </a:solidFill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</a:rPr>
              <a:t>HbF</a:t>
            </a:r>
            <a:r>
              <a:rPr lang="en-US" sz="2600" dirty="0" smtClean="0">
                <a:solidFill>
                  <a:srgbClr val="FF0000"/>
                </a:solidFill>
              </a:rPr>
              <a:t>:  </a:t>
            </a:r>
            <a:r>
              <a:rPr lang="en-US" sz="2600" dirty="0" smtClean="0"/>
              <a:t>2α a 2γ</a:t>
            </a:r>
          </a:p>
          <a:p>
            <a:pPr lvl="1">
              <a:buNone/>
            </a:pPr>
            <a:r>
              <a:rPr lang="en-US" sz="2600" dirty="0" smtClean="0"/>
              <a:t>		</a:t>
            </a:r>
            <a:r>
              <a:rPr lang="en-US" sz="2600" dirty="0" err="1" smtClean="0"/>
              <a:t>váže</a:t>
            </a:r>
            <a:r>
              <a:rPr lang="en-US" sz="2600" dirty="0" smtClean="0"/>
              <a:t> </a:t>
            </a:r>
            <a:r>
              <a:rPr lang="en-US" sz="2600" dirty="0" err="1" smtClean="0"/>
              <a:t>kyslík</a:t>
            </a:r>
            <a:r>
              <a:rPr lang="en-US" sz="2600" dirty="0" smtClean="0"/>
              <a:t> </a:t>
            </a:r>
            <a:r>
              <a:rPr lang="en-US" sz="2600" dirty="0" err="1" smtClean="0"/>
              <a:t>při</a:t>
            </a:r>
            <a:r>
              <a:rPr lang="en-US" sz="2600" dirty="0" smtClean="0"/>
              <a:t> </a:t>
            </a:r>
            <a:r>
              <a:rPr lang="en-US" sz="2600" dirty="0" err="1" smtClean="0"/>
              <a:t>nižší</a:t>
            </a:r>
            <a:r>
              <a:rPr lang="cs-CZ" sz="2600" dirty="0" smtClean="0"/>
              <a:t>m</a:t>
            </a:r>
            <a:r>
              <a:rPr lang="en-US" sz="2600" dirty="0" smtClean="0"/>
              <a:t> pO</a:t>
            </a:r>
            <a:r>
              <a:rPr lang="en-US" sz="2600" baseline="-25000" dirty="0" smtClean="0"/>
              <a:t>2</a:t>
            </a:r>
            <a:r>
              <a:rPr lang="en-US" sz="2600" dirty="0" smtClean="0"/>
              <a:t> </a:t>
            </a:r>
            <a:r>
              <a:rPr lang="en-US" sz="2600" dirty="0" err="1" smtClean="0"/>
              <a:t>než</a:t>
            </a:r>
            <a:r>
              <a:rPr lang="en-US" sz="2600" dirty="0" smtClean="0"/>
              <a:t> </a:t>
            </a:r>
            <a:r>
              <a:rPr lang="en-US" sz="2600" dirty="0" err="1" smtClean="0"/>
              <a:t>HbA</a:t>
            </a:r>
            <a:r>
              <a:rPr lang="en-US" sz="2600" dirty="0" smtClean="0"/>
              <a:t> ( </a:t>
            </a:r>
            <a:r>
              <a:rPr lang="en-US" sz="2600" dirty="0" err="1" smtClean="0"/>
              <a:t>může</a:t>
            </a:r>
            <a:r>
              <a:rPr lang="en-US" sz="2600" dirty="0" smtClean="0"/>
              <a:t> </a:t>
            </a:r>
            <a:r>
              <a:rPr lang="en-US" sz="2600" dirty="0" err="1" smtClean="0"/>
              <a:t>vázat</a:t>
            </a:r>
            <a:r>
              <a:rPr lang="en-US" sz="2600" dirty="0" smtClean="0"/>
              <a:t> O</a:t>
            </a:r>
            <a:r>
              <a:rPr lang="en-US" sz="2600" baseline="-25000" dirty="0" smtClean="0"/>
              <a:t>2</a:t>
            </a:r>
            <a:r>
              <a:rPr lang="en-US" sz="2600" dirty="0" smtClean="0"/>
              <a:t> z </a:t>
            </a:r>
            <a:r>
              <a:rPr lang="en-US" sz="2600" dirty="0" err="1" smtClean="0"/>
              <a:t>HbA</a:t>
            </a:r>
            <a:r>
              <a:rPr lang="en-US" sz="2600" dirty="0" smtClean="0"/>
              <a:t> </a:t>
            </a:r>
            <a:r>
              <a:rPr lang="en-US" sz="2600" dirty="0" err="1" smtClean="0"/>
              <a:t>matky</a:t>
            </a:r>
            <a:r>
              <a:rPr lang="en-US" sz="2600" dirty="0" smtClean="0"/>
              <a:t>)</a:t>
            </a:r>
            <a:endParaRPr lang="cs-CZ" sz="2600" dirty="0" smtClean="0"/>
          </a:p>
          <a:p>
            <a:pPr lvl="1">
              <a:buNone/>
            </a:pPr>
            <a:endParaRPr lang="cs-CZ" sz="2600" dirty="0" smtClean="0"/>
          </a:p>
          <a:p>
            <a:pPr lvl="1">
              <a:buNone/>
            </a:pPr>
            <a:r>
              <a:rPr lang="cs-CZ" sz="2600" dirty="0" smtClean="0">
                <a:solidFill>
                  <a:srgbClr val="FF0000"/>
                </a:solidFill>
              </a:rPr>
              <a:t>Embryonální: 	</a:t>
            </a:r>
            <a:r>
              <a:rPr lang="cs-CZ" sz="2600" dirty="0" smtClean="0"/>
              <a:t>2</a:t>
            </a:r>
            <a:r>
              <a:rPr lang="cs-CZ" sz="2600" dirty="0" smtClean="0">
                <a:sym typeface="Symbol"/>
              </a:rPr>
              <a:t></a:t>
            </a:r>
            <a:r>
              <a:rPr lang="cs-CZ" sz="2600" dirty="0" err="1" smtClean="0">
                <a:sym typeface="Symbol"/>
              </a:rPr>
              <a:t>and</a:t>
            </a:r>
            <a:r>
              <a:rPr lang="cs-CZ" sz="2600" dirty="0" smtClean="0">
                <a:sym typeface="Symbol"/>
              </a:rPr>
              <a:t> 2 </a:t>
            </a:r>
          </a:p>
          <a:p>
            <a:pPr lvl="1">
              <a:buNone/>
            </a:pPr>
            <a:r>
              <a:rPr lang="cs-CZ" sz="2600" dirty="0" smtClean="0">
                <a:sym typeface="Symbol"/>
              </a:rPr>
              <a:t>			2 </a:t>
            </a:r>
            <a:r>
              <a:rPr lang="cs-CZ" sz="2600" dirty="0" err="1" smtClean="0">
                <a:sym typeface="Symbol"/>
              </a:rPr>
              <a:t>and</a:t>
            </a:r>
            <a:r>
              <a:rPr lang="cs-CZ" sz="2600" dirty="0" smtClean="0">
                <a:sym typeface="Symbol"/>
              </a:rPr>
              <a:t> 2   </a:t>
            </a:r>
          </a:p>
          <a:p>
            <a:pPr lvl="1">
              <a:buNone/>
            </a:pPr>
            <a:r>
              <a:rPr lang="cs-CZ" sz="2600" dirty="0" smtClean="0">
                <a:sym typeface="Symbol"/>
              </a:rPr>
              <a:t> 			2 </a:t>
            </a:r>
            <a:r>
              <a:rPr lang="cs-CZ" sz="2600" dirty="0" err="1" smtClean="0">
                <a:sym typeface="Symbol"/>
              </a:rPr>
              <a:t>and</a:t>
            </a:r>
            <a:r>
              <a:rPr lang="cs-CZ" sz="2600" dirty="0" smtClean="0">
                <a:sym typeface="Symbol"/>
              </a:rPr>
              <a:t> 2</a:t>
            </a:r>
          </a:p>
          <a:p>
            <a:pPr lvl="1">
              <a:buNone/>
            </a:pPr>
            <a:r>
              <a:rPr lang="cs-CZ" sz="2600" dirty="0" smtClean="0">
                <a:sym typeface="Symbol"/>
              </a:rPr>
              <a:t>	</a:t>
            </a:r>
          </a:p>
          <a:p>
            <a:pPr lvl="1">
              <a:buNone/>
            </a:pPr>
            <a:r>
              <a:rPr lang="cs-CZ" sz="2600" dirty="0" smtClean="0">
                <a:sym typeface="Symbol"/>
              </a:rPr>
              <a:t>		vyšší afinita ke kyslíku než </a:t>
            </a:r>
            <a:r>
              <a:rPr lang="cs-CZ" sz="2600" dirty="0" err="1" smtClean="0">
                <a:sym typeface="Symbol"/>
              </a:rPr>
              <a:t>HbA</a:t>
            </a:r>
            <a:endParaRPr lang="en-US" sz="2600" dirty="0" smtClean="0"/>
          </a:p>
          <a:p>
            <a:pPr lvl="1">
              <a:buNone/>
            </a:pPr>
            <a:endParaRPr lang="en-US" sz="2000" dirty="0" smtClean="0"/>
          </a:p>
          <a:p>
            <a:pPr lvl="1">
              <a:buNone/>
            </a:pPr>
            <a:endParaRPr lang="en-US" sz="2000" dirty="0" smtClean="0"/>
          </a:p>
          <a:p>
            <a:pPr lvl="1">
              <a:buNone/>
            </a:pPr>
            <a:endParaRPr lang="en-US" sz="2000" dirty="0" smtClean="0"/>
          </a:p>
          <a:p>
            <a:pPr lvl="1">
              <a:buNone/>
            </a:pPr>
            <a:endParaRPr lang="en-US" sz="2000" dirty="0" smtClean="0"/>
          </a:p>
          <a:p>
            <a:pPr lvl="1">
              <a:buNone/>
            </a:pPr>
            <a:r>
              <a:rPr lang="en-US" sz="2000" dirty="0" smtClean="0"/>
              <a:t>	</a:t>
            </a:r>
            <a:r>
              <a:rPr lang="en-US" dirty="0" smtClean="0"/>
              <a:t>   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304800"/>
            <a:ext cx="5761037" cy="60928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" y="381000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FF0000"/>
                </a:solidFill>
              </a:rPr>
              <a:t>Přepínání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globinů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1219200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 </a:t>
            </a:r>
            <a:r>
              <a:rPr lang="en-US" dirty="0" err="1" smtClean="0"/>
              <a:t>průběhu</a:t>
            </a:r>
            <a:r>
              <a:rPr lang="en-US" dirty="0" smtClean="0"/>
              <a:t> </a:t>
            </a:r>
            <a:r>
              <a:rPr lang="en-US" dirty="0" err="1" smtClean="0"/>
              <a:t>vývoje</a:t>
            </a:r>
            <a:r>
              <a:rPr lang="en-US" dirty="0" smtClean="0"/>
              <a:t> </a:t>
            </a:r>
            <a:r>
              <a:rPr lang="en-US" dirty="0" err="1" smtClean="0"/>
              <a:t>dochází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změnám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dirty="0" smtClean="0"/>
              <a:t> </a:t>
            </a:r>
            <a:r>
              <a:rPr lang="en-US" dirty="0" err="1" smtClean="0"/>
              <a:t>expresi</a:t>
            </a:r>
            <a:r>
              <a:rPr lang="en-US" dirty="0" smtClean="0"/>
              <a:t> </a:t>
            </a:r>
            <a:r>
              <a:rPr lang="en-US" dirty="0" err="1" smtClean="0"/>
              <a:t>jednotlivých</a:t>
            </a:r>
            <a:r>
              <a:rPr lang="en-US" dirty="0" smtClean="0"/>
              <a:t> </a:t>
            </a:r>
            <a:r>
              <a:rPr lang="en-US" dirty="0" err="1" smtClean="0"/>
              <a:t>genů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Hemoglobinpatie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534400" cy="5334000"/>
          </a:xfrm>
        </p:spPr>
        <p:txBody>
          <a:bodyPr>
            <a:normAutofit/>
          </a:bodyPr>
          <a:lstStyle/>
          <a:p>
            <a:endParaRPr lang="cs-CZ" b="1" dirty="0" smtClean="0">
              <a:solidFill>
                <a:srgbClr val="9900CC"/>
              </a:solidFill>
            </a:endParaRPr>
          </a:p>
          <a:p>
            <a:pPr lvl="1">
              <a:buFont typeface="Wingdings" pitchFamily="100" charset="2"/>
              <a:buChar char="Ø"/>
            </a:pPr>
            <a:r>
              <a:rPr lang="cs-CZ" dirty="0" smtClean="0"/>
              <a:t> </a:t>
            </a:r>
            <a:r>
              <a:rPr lang="cs-CZ" sz="2162" dirty="0" smtClean="0"/>
              <a:t>mutace </a:t>
            </a:r>
            <a:r>
              <a:rPr lang="cs-CZ" sz="2162" dirty="0" smtClean="0">
                <a:ea typeface="Arial" pitchFamily="100" charset="0"/>
                <a:cs typeface="Arial" pitchFamily="100" charset="0"/>
              </a:rPr>
              <a:t>→</a:t>
            </a:r>
            <a:r>
              <a:rPr lang="cs-CZ" sz="2162" dirty="0" smtClean="0"/>
              <a:t> abnormální struktury hemoglobinu</a:t>
            </a:r>
          </a:p>
          <a:p>
            <a:pPr lvl="1">
              <a:buFont typeface="Wingdings" pitchFamily="100" charset="2"/>
              <a:buChar char="Ø"/>
            </a:pPr>
            <a:r>
              <a:rPr lang="cs-CZ" sz="2162" dirty="0" smtClean="0"/>
              <a:t> tvorba srpků, změna afinity ke kyslíku, ztráta hemu či disociace tetrameru</a:t>
            </a:r>
          </a:p>
          <a:p>
            <a:pPr lvl="1">
              <a:buFont typeface="Wingdings" pitchFamily="100" charset="2"/>
              <a:buChar char="Ø"/>
            </a:pPr>
            <a:r>
              <a:rPr lang="cs-CZ" sz="2162" dirty="0" smtClean="0"/>
              <a:t> hemoglobin M a S, </a:t>
            </a:r>
            <a:r>
              <a:rPr lang="cs-CZ" sz="2162" dirty="0" err="1" smtClean="0"/>
              <a:t>thalasemie</a:t>
            </a:r>
            <a:endParaRPr lang="cs-CZ" sz="2162" dirty="0" smtClean="0"/>
          </a:p>
          <a:p>
            <a:pPr lvl="1">
              <a:buFont typeface="Wingdings" pitchFamily="100" charset="2"/>
              <a:buChar char="Ø"/>
            </a:pPr>
            <a:endParaRPr lang="cs-CZ" sz="2162" dirty="0" smtClean="0"/>
          </a:p>
          <a:p>
            <a:pPr>
              <a:buFontTx/>
              <a:buNone/>
            </a:pPr>
            <a:r>
              <a:rPr lang="cs-CZ" sz="2162" b="1" dirty="0" smtClean="0">
                <a:solidFill>
                  <a:srgbClr val="3333FF"/>
                </a:solidFill>
              </a:rPr>
              <a:t>1. Hemoglobin M</a:t>
            </a:r>
          </a:p>
          <a:p>
            <a:pPr lvl="2"/>
            <a:r>
              <a:rPr lang="cs-CZ" sz="2162" dirty="0" smtClean="0"/>
              <a:t>náhrada His E7α  za </a:t>
            </a:r>
            <a:r>
              <a:rPr lang="cs-CZ" sz="2162" dirty="0" smtClean="0">
                <a:ea typeface="Arial" pitchFamily="100" charset="0"/>
                <a:cs typeface="Arial" pitchFamily="100" charset="0"/>
              </a:rPr>
              <a:t>Tyr (Hb Boston)   nebo</a:t>
            </a:r>
          </a:p>
          <a:p>
            <a:pPr lvl="2"/>
            <a:r>
              <a:rPr lang="cs-CZ" sz="2162" dirty="0" smtClean="0">
                <a:ea typeface="Arial" pitchFamily="100" charset="0"/>
                <a:cs typeface="Arial" pitchFamily="100" charset="0"/>
              </a:rPr>
              <a:t>náhrada Val E11β za Glu (Hb Milwaukee) </a:t>
            </a:r>
          </a:p>
          <a:p>
            <a:pPr lvl="2">
              <a:buFont typeface="Arial"/>
              <a:buChar char="•"/>
            </a:pPr>
            <a:r>
              <a:rPr lang="cs-CZ" sz="2162" dirty="0" smtClean="0">
                <a:ea typeface="Arial" pitchFamily="100" charset="0"/>
                <a:cs typeface="Arial" pitchFamily="100" charset="0"/>
              </a:rPr>
              <a:t>stabilizuje železo ve formě Fe</a:t>
            </a:r>
            <a:r>
              <a:rPr lang="cs-CZ" sz="2162" baseline="30000" dirty="0" smtClean="0">
                <a:ea typeface="Arial" pitchFamily="100" charset="0"/>
                <a:cs typeface="Arial" pitchFamily="100" charset="0"/>
              </a:rPr>
              <a:t>3+</a:t>
            </a:r>
            <a:r>
              <a:rPr lang="cs-CZ" sz="2162" dirty="0" smtClean="0">
                <a:ea typeface="Arial" pitchFamily="100" charset="0"/>
                <a:cs typeface="Arial" pitchFamily="100" charset="0"/>
              </a:rPr>
              <a:t> (methemoglobin)</a:t>
            </a:r>
          </a:p>
          <a:p>
            <a:pPr lvl="2"/>
            <a:r>
              <a:rPr lang="cs-CZ" sz="2162" dirty="0" smtClean="0">
                <a:ea typeface="Arial" pitchFamily="100" charset="0"/>
                <a:cs typeface="Arial" pitchFamily="100" charset="0"/>
              </a:rPr>
              <a:t>methemoglobin neváže kyslík</a:t>
            </a:r>
          </a:p>
          <a:p>
            <a:pPr>
              <a:buFontTx/>
              <a:buNone/>
            </a:pPr>
            <a:endParaRPr lang="cs-CZ" sz="2162" dirty="0" smtClean="0"/>
          </a:p>
          <a:p>
            <a:pPr lvl="1">
              <a:buFont typeface="Wingdings" pitchFamily="100" charset="2"/>
              <a:buChar char="Ø"/>
            </a:pPr>
            <a:endParaRPr lang="cs-CZ" dirty="0" smtClean="0"/>
          </a:p>
          <a:p>
            <a:pPr lvl="1">
              <a:buFont typeface="Wingdings" pitchFamily="100" charset="2"/>
              <a:buChar char="Ø"/>
            </a:pPr>
            <a:endParaRPr lang="cs-CZ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0" y="188640"/>
            <a:ext cx="8820472" cy="5865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cs-CZ" sz="29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Thalassemie</a:t>
            </a:r>
            <a:endParaRPr kumimoji="0" lang="cs-CZ" sz="2900" b="1" i="0" u="none" strike="noStrike" kern="1200" cap="none" spc="0" normalizeH="0" baseline="0" noProof="0" dirty="0" smtClean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Mutace vedou k poklesu syntézy </a:t>
            </a:r>
            <a:r>
              <a:rPr kumimoji="0" lang="el-GR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α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nebo </a:t>
            </a:r>
            <a:r>
              <a:rPr kumimoji="0" lang="el-GR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řetězců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Heterozygoti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thalasemie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jsou odolnější vůči malárii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l-GR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α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-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thalassemie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 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– úplná delece genů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" pitchFamily="100" charset="0"/>
              <a:cs typeface="Arial" pitchFamily="100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4 </a:t>
            </a: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α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 globinové geny :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ztráta 1 genu: bez příznaků</a:t>
            </a: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ztráta 2 genů: červené krvinky jsou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mikrocytární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,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hypochromní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, jedinci netrpí anemií</a:t>
            </a:r>
          </a:p>
          <a:p>
            <a:pPr marL="1143000" lvl="2" indent="-228600">
              <a:lnSpc>
                <a:spcPct val="120000"/>
              </a:lnSpc>
              <a:spcBef>
                <a:spcPct val="20000"/>
              </a:spcBef>
              <a:buFont typeface="Wingdings" pitchFamily="100" charset="2"/>
              <a:buChar char="Ø"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ztráta 3 genů: </a:t>
            </a:r>
            <a:r>
              <a:rPr lang="cs-CZ" sz="2400" dirty="0" smtClean="0">
                <a:cs typeface="Arial" pitchFamily="100" charset="0"/>
              </a:rPr>
              <a:t>středně těžká </a:t>
            </a:r>
            <a:r>
              <a:rPr lang="cs-CZ" sz="2400" dirty="0" err="1" smtClean="0">
                <a:cs typeface="Arial" pitchFamily="100" charset="0"/>
              </a:rPr>
              <a:t>mikrocytární</a:t>
            </a:r>
            <a:r>
              <a:rPr lang="cs-CZ" sz="2400" dirty="0" smtClean="0">
                <a:cs typeface="Arial" pitchFamily="100" charset="0"/>
              </a:rPr>
              <a:t>, </a:t>
            </a:r>
            <a:r>
              <a:rPr lang="cs-CZ" sz="2400" dirty="0" err="1" smtClean="0">
                <a:cs typeface="Arial" pitchFamily="100" charset="0"/>
              </a:rPr>
              <a:t>hypochromní</a:t>
            </a:r>
            <a:r>
              <a:rPr lang="cs-CZ" sz="2400" dirty="0" smtClean="0">
                <a:cs typeface="Arial" pitchFamily="100" charset="0"/>
              </a:rPr>
              <a:t> anémie, splenomegalie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100" charset="0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ztráta 4 genů: hydrops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fetalis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: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fatal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 in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utero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100" charset="0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100" charset="0"/>
            </a:endParaRPr>
          </a:p>
          <a:p>
            <a:pPr marL="1143000" marR="0" lvl="2" indent="-8763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Nadbytek </a:t>
            </a:r>
            <a:r>
              <a:rPr kumimoji="0" lang="el-GR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β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 řetězců -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homotetramer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HbH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,</a:t>
            </a:r>
            <a:r>
              <a:rPr kumimoji="0" lang="cs-CZ" sz="29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100" charset="0"/>
              </a:rPr>
              <a:t> vysoká afinita ke kyslíku – není schopen kyslík uvolnit</a:t>
            </a:r>
            <a:endParaRPr kumimoji="0" lang="cs-CZ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100" charset="0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100" charset="2"/>
              <a:buChar char="Ø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544" y="1052736"/>
            <a:ext cx="8229600" cy="3849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+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– globin částečně syntetizován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0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– globin není vůbec syntetizován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ct val="20000"/>
              </a:spcBef>
            </a:pP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Heterozygoti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2000" dirty="0" err="1" smtClean="0">
                <a:cs typeface="Arial" pitchFamily="100" charset="0"/>
              </a:rPr>
              <a:t>mikrocytární</a:t>
            </a:r>
            <a:r>
              <a:rPr lang="cs-CZ" sz="2000" dirty="0" smtClean="0">
                <a:cs typeface="Arial" pitchFamily="100" charset="0"/>
              </a:rPr>
              <a:t>, </a:t>
            </a:r>
            <a:r>
              <a:rPr lang="cs-CZ" sz="2000" dirty="0" err="1" smtClean="0">
                <a:cs typeface="Arial" pitchFamily="100" charset="0"/>
              </a:rPr>
              <a:t>hypochromní</a:t>
            </a:r>
            <a:r>
              <a:rPr lang="cs-CZ" sz="2000" dirty="0" smtClean="0">
                <a:cs typeface="Arial" pitchFamily="100" charset="0"/>
              </a:rPr>
              <a:t> lehká anémie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Homozygoti </a:t>
            </a: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0 </a:t>
            </a: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β</a:t>
            </a:r>
            <a:r>
              <a:rPr kumimoji="0" lang="cs-CZ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Arial" pitchFamily="100" charset="0"/>
                <a:cs typeface="Arial" pitchFamily="100" charset="0"/>
              </a:rPr>
              <a:t>0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těžká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anemie, splenomegalie, hyperplazie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kostní dřeně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Nadbytek  </a:t>
            </a:r>
            <a:r>
              <a:rPr kumimoji="0" lang="el-G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α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řetězců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precipitují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erythroidních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buňkách – ty se  rozpadají - neefektivní 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erythropoesa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404664"/>
            <a:ext cx="1765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000" dirty="0" smtClean="0">
                <a:solidFill>
                  <a:srgbClr val="0000FF"/>
                </a:solidFill>
                <a:ea typeface="Arial" pitchFamily="100" charset="0"/>
                <a:cs typeface="Arial" pitchFamily="100" charset="0"/>
              </a:rPr>
              <a:t>β</a:t>
            </a:r>
            <a:r>
              <a:rPr lang="cs-CZ" sz="2000" dirty="0" smtClean="0">
                <a:solidFill>
                  <a:srgbClr val="0000FF"/>
                </a:solidFill>
                <a:ea typeface="Arial" pitchFamily="100" charset="0"/>
                <a:cs typeface="Arial" pitchFamily="100" charset="0"/>
              </a:rPr>
              <a:t>- </a:t>
            </a:r>
            <a:r>
              <a:rPr lang="cs-CZ" sz="2000" dirty="0" err="1" smtClean="0">
                <a:solidFill>
                  <a:srgbClr val="0000FF"/>
                </a:solidFill>
                <a:ea typeface="Arial" pitchFamily="100" charset="0"/>
                <a:cs typeface="Arial" pitchFamily="100" charset="0"/>
              </a:rPr>
              <a:t>thalassemie</a:t>
            </a:r>
            <a:r>
              <a:rPr lang="cs-CZ" sz="2000" dirty="0" smtClean="0">
                <a:solidFill>
                  <a:srgbClr val="0000FF"/>
                </a:solidFill>
                <a:ea typeface="Arial" pitchFamily="100" charset="0"/>
                <a:cs typeface="Arial" pitchFamily="100" charset="0"/>
              </a:rPr>
              <a:t> </a:t>
            </a:r>
            <a:endParaRPr lang="cs-CZ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81000" y="228600"/>
            <a:ext cx="8497888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cs-CZ" sz="2000" b="1" dirty="0">
                <a:solidFill>
                  <a:srgbClr val="3333FF"/>
                </a:solidFill>
              </a:rPr>
              <a:t>3. Hemoglobin S (srpkovitá anémie)</a:t>
            </a:r>
            <a:endParaRPr lang="cs-CZ" sz="2000" b="1" dirty="0" smtClean="0">
              <a:solidFill>
                <a:srgbClr val="3333FF"/>
              </a:solidFill>
            </a:endParaRPr>
          </a:p>
          <a:p>
            <a:pPr lvl="2">
              <a:buFontTx/>
              <a:buChar char="•"/>
            </a:pPr>
            <a:endParaRPr lang="cs-CZ" dirty="0" smtClean="0"/>
          </a:p>
          <a:p>
            <a:pPr lvl="2">
              <a:buFontTx/>
              <a:buChar char="•"/>
            </a:pPr>
            <a:r>
              <a:rPr lang="cs-CZ" dirty="0" smtClean="0"/>
              <a:t>Hb S záměna  </a:t>
            </a:r>
            <a:r>
              <a:rPr lang="cs-CZ" dirty="0" err="1" smtClean="0"/>
              <a:t>Glu</a:t>
            </a:r>
            <a:r>
              <a:rPr lang="cs-CZ" dirty="0" smtClean="0"/>
              <a:t> A3(6)β za Val na povrchu hemoglobinu</a:t>
            </a:r>
          </a:p>
          <a:p>
            <a:pPr lvl="2">
              <a:buFontTx/>
              <a:buChar char="•"/>
            </a:pPr>
            <a:r>
              <a:rPr lang="cs-CZ" dirty="0" smtClean="0"/>
              <a:t> agregace HbS (</a:t>
            </a:r>
            <a:r>
              <a:rPr lang="cs-CZ" dirty="0"/>
              <a:t>„lepkavý úsek</a:t>
            </a:r>
            <a:r>
              <a:rPr lang="cs-CZ" dirty="0" smtClean="0"/>
              <a:t>“) vnik vláknitého </a:t>
            </a:r>
            <a:r>
              <a:rPr lang="cs-CZ" dirty="0"/>
              <a:t>precipitátu</a:t>
            </a:r>
          </a:p>
          <a:p>
            <a:pPr lvl="2">
              <a:buFontTx/>
              <a:buChar char="•"/>
            </a:pPr>
            <a:endParaRPr lang="cs-CZ" sz="1600" dirty="0"/>
          </a:p>
        </p:txBody>
      </p:sp>
      <p:pic>
        <p:nvPicPr>
          <p:cNvPr id="5" name="Picture 2" descr="Sicklecel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133600"/>
            <a:ext cx="3660775" cy="427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2895600"/>
            <a:ext cx="3533775" cy="30194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</p:pic>
      <p:pic>
        <p:nvPicPr>
          <p:cNvPr id="7" name="Picture 6" descr="otisk obrazovky-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3400" y="1981200"/>
            <a:ext cx="914400" cy="465582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228600"/>
            <a:ext cx="78486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cs-CZ" sz="2000" b="1" dirty="0" smtClean="0">
                <a:solidFill>
                  <a:srgbClr val="0000FF"/>
                </a:solidFill>
              </a:rPr>
              <a:t>Srpkovitá anémie</a:t>
            </a:r>
          </a:p>
          <a:p>
            <a:pPr>
              <a:buFont typeface="Wingdings" pitchFamily="100" charset="2"/>
              <a:buChar char="Ø"/>
            </a:pPr>
            <a:r>
              <a:rPr lang="cs-CZ" dirty="0" smtClean="0">
                <a:ea typeface="Arial" pitchFamily="100" charset="0"/>
                <a:cs typeface="Arial" pitchFamily="100" charset="0"/>
              </a:rPr>
              <a:t>erytrocyty zkrouceny do tvaru srpků</a:t>
            </a:r>
            <a:r>
              <a:rPr lang="cs-CZ" dirty="0" smtClean="0"/>
              <a:t> 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→</a:t>
            </a:r>
            <a:r>
              <a:rPr lang="cs-CZ" dirty="0" smtClean="0"/>
              <a:t> 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blokují kapiláry, způsobují zánět a bolest</a:t>
            </a:r>
          </a:p>
          <a:p>
            <a:pPr>
              <a:buFont typeface="Wingdings" pitchFamily="100" charset="2"/>
              <a:buChar char="Ø"/>
            </a:pPr>
            <a:r>
              <a:rPr lang="cs-CZ" dirty="0" smtClean="0">
                <a:ea typeface="Arial" pitchFamily="100" charset="0"/>
                <a:cs typeface="Arial" pitchFamily="100" charset="0"/>
              </a:rPr>
              <a:t>fragilní erytrocyty → anemie</a:t>
            </a:r>
          </a:p>
          <a:p>
            <a:pPr>
              <a:buFont typeface="Wingdings" pitchFamily="100" charset="2"/>
              <a:buChar char="Ø"/>
            </a:pPr>
            <a:r>
              <a:rPr lang="cs-CZ" dirty="0" smtClean="0">
                <a:ea typeface="Arial" pitchFamily="100" charset="0"/>
                <a:cs typeface="Arial" pitchFamily="100" charset="0"/>
              </a:rPr>
              <a:t>v tropech</a:t>
            </a:r>
            <a:r>
              <a:rPr lang="cs-CZ" dirty="0" smtClean="0"/>
              <a:t> (koincidence s malárií): h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eterozygotní forma hemoglobinu S </a:t>
            </a:r>
            <a:r>
              <a:rPr lang="cs-CZ" dirty="0" smtClean="0"/>
              <a:t>- 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výhod</a:t>
            </a:r>
            <a:r>
              <a:rPr lang="cs-CZ" dirty="0" smtClean="0"/>
              <a:t>a</a:t>
            </a:r>
            <a:r>
              <a:rPr lang="cs-CZ" dirty="0" smtClean="0">
                <a:ea typeface="Arial" pitchFamily="100" charset="0"/>
                <a:cs typeface="Arial" pitchFamily="100" charset="0"/>
              </a:rPr>
              <a:t> při nákaze malárií, rozpad erytrocytů přeruší parazitární cyklus</a:t>
            </a:r>
            <a:endParaRPr lang="cs-CZ" dirty="0">
              <a:ea typeface="Arial" pitchFamily="100" charset="0"/>
              <a:cs typeface="Arial" pitchFamily="100" charset="0"/>
            </a:endParaRPr>
          </a:p>
        </p:txBody>
      </p:sp>
      <p:pic>
        <p:nvPicPr>
          <p:cNvPr id="5" name="Picture 3" descr="drepanocyt1[2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362200"/>
            <a:ext cx="34655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2274887"/>
            <a:ext cx="5292725" cy="4278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/>
          <a:lstStyle/>
          <a:p>
            <a:pPr>
              <a:spcBef>
                <a:spcPct val="50000"/>
              </a:spcBef>
              <a:buNone/>
            </a:pPr>
            <a:r>
              <a:rPr lang="cs-CZ" sz="2400" dirty="0" smtClean="0"/>
              <a:t>Schémata použitá v prezentaci:</a:t>
            </a:r>
          </a:p>
          <a:p>
            <a:pPr>
              <a:spcBef>
                <a:spcPct val="50000"/>
              </a:spcBef>
            </a:pPr>
            <a:r>
              <a:rPr lang="cs-CZ" sz="2400" dirty="0" err="1" smtClean="0"/>
              <a:t>Marks</a:t>
            </a:r>
            <a:r>
              <a:rPr lang="cs-CZ" sz="2400" dirty="0" smtClean="0"/>
              <a:t>´ Basic </a:t>
            </a:r>
            <a:r>
              <a:rPr lang="cs-CZ" sz="2400" dirty="0" err="1" smtClean="0"/>
              <a:t>Medical</a:t>
            </a:r>
            <a:r>
              <a:rPr lang="cs-CZ" sz="2400" dirty="0" smtClean="0"/>
              <a:t> </a:t>
            </a:r>
            <a:r>
              <a:rPr lang="cs-CZ" sz="2400" dirty="0" err="1" smtClean="0"/>
              <a:t>Biochemistry</a:t>
            </a:r>
            <a:r>
              <a:rPr lang="cs-CZ" sz="2400" dirty="0" smtClean="0"/>
              <a:t>, A </a:t>
            </a:r>
            <a:r>
              <a:rPr lang="cs-CZ" sz="2400" dirty="0" err="1" smtClean="0"/>
              <a:t>Clinical</a:t>
            </a:r>
            <a:r>
              <a:rPr lang="cs-CZ" sz="2400" dirty="0" smtClean="0"/>
              <a:t> </a:t>
            </a:r>
            <a:r>
              <a:rPr lang="cs-CZ" sz="2400" dirty="0" err="1" smtClean="0"/>
              <a:t>Approach</a:t>
            </a:r>
            <a:r>
              <a:rPr lang="cs-CZ" sz="2400" dirty="0" smtClean="0"/>
              <a:t>, </a:t>
            </a:r>
            <a:r>
              <a:rPr lang="cs-CZ" sz="2400" dirty="0" err="1" smtClean="0"/>
              <a:t>third</a:t>
            </a:r>
            <a:r>
              <a:rPr lang="cs-CZ" sz="2400" dirty="0" smtClean="0"/>
              <a:t> </a:t>
            </a:r>
            <a:r>
              <a:rPr lang="cs-CZ" sz="2400" dirty="0" err="1" smtClean="0"/>
              <a:t>edition</a:t>
            </a:r>
            <a:r>
              <a:rPr lang="cs-CZ" sz="2400" dirty="0" smtClean="0"/>
              <a:t>, 2009 (M. </a:t>
            </a:r>
            <a:r>
              <a:rPr lang="cs-CZ" sz="2400" dirty="0" err="1" smtClean="0"/>
              <a:t>Lieberman</a:t>
            </a:r>
            <a:r>
              <a:rPr lang="cs-CZ" sz="2400" dirty="0" smtClean="0"/>
              <a:t>, A.D. </a:t>
            </a:r>
            <a:r>
              <a:rPr lang="cs-CZ" sz="2400" dirty="0" err="1" smtClean="0"/>
              <a:t>Marks</a:t>
            </a:r>
            <a:r>
              <a:rPr lang="cs-CZ" sz="2400" dirty="0" smtClean="0"/>
              <a:t>)</a:t>
            </a:r>
          </a:p>
          <a:p>
            <a:pPr>
              <a:spcBef>
                <a:spcPct val="50000"/>
              </a:spcBef>
            </a:pPr>
            <a:r>
              <a:rPr lang="cs-CZ" sz="2400" dirty="0" err="1" smtClean="0"/>
              <a:t>Principles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Biochemistry</a:t>
            </a:r>
            <a:r>
              <a:rPr lang="cs-CZ" sz="2400" dirty="0" smtClean="0"/>
              <a:t>, 2008, (</a:t>
            </a:r>
            <a:r>
              <a:rPr lang="cs-CZ" sz="2400" dirty="0" err="1" smtClean="0"/>
              <a:t>Voet</a:t>
            </a:r>
            <a:r>
              <a:rPr lang="cs-CZ" sz="2400" dirty="0" smtClean="0"/>
              <a:t> D, </a:t>
            </a:r>
            <a:r>
              <a:rPr lang="cs-CZ" sz="2400" dirty="0" err="1" smtClean="0"/>
              <a:t>Voet</a:t>
            </a:r>
            <a:r>
              <a:rPr lang="cs-CZ" sz="2400" dirty="0" smtClean="0"/>
              <a:t> J.G.,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Pratt</a:t>
            </a:r>
            <a:r>
              <a:rPr lang="cs-CZ" sz="2400" dirty="0" smtClean="0"/>
              <a:t> C.W)</a:t>
            </a:r>
          </a:p>
          <a:p>
            <a:pPr>
              <a:spcBef>
                <a:spcPct val="50000"/>
              </a:spcBef>
            </a:pPr>
            <a:r>
              <a:rPr lang="cs-CZ" sz="2400" dirty="0" err="1" smtClean="0"/>
              <a:t>Color</a:t>
            </a:r>
            <a:r>
              <a:rPr lang="cs-CZ" sz="2400" dirty="0" smtClean="0"/>
              <a:t> Atlas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Biochemistry</a:t>
            </a:r>
            <a:r>
              <a:rPr lang="cs-CZ" sz="2400" dirty="0" smtClean="0"/>
              <a:t>, </a:t>
            </a:r>
            <a:r>
              <a:rPr lang="cs-CZ" sz="2400" dirty="0" err="1" smtClean="0"/>
              <a:t>second</a:t>
            </a:r>
            <a:r>
              <a:rPr lang="cs-CZ" sz="2400" dirty="0" smtClean="0"/>
              <a:t> </a:t>
            </a:r>
            <a:r>
              <a:rPr lang="cs-CZ" sz="2400" dirty="0" err="1" smtClean="0"/>
              <a:t>edition</a:t>
            </a:r>
            <a:r>
              <a:rPr lang="cs-CZ" sz="2400" dirty="0" smtClean="0"/>
              <a:t>, 2005 (J. </a:t>
            </a:r>
            <a:r>
              <a:rPr lang="cs-CZ" sz="2400" dirty="0" err="1" smtClean="0"/>
              <a:t>Koolman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K.H. </a:t>
            </a:r>
            <a:r>
              <a:rPr lang="cs-CZ" sz="2400" dirty="0" err="1" smtClean="0"/>
              <a:t>Roehm</a:t>
            </a:r>
            <a:r>
              <a:rPr lang="cs-CZ" sz="2400" smtClean="0"/>
              <a:t>)</a:t>
            </a:r>
          </a:p>
          <a:p>
            <a:pPr>
              <a:spcBef>
                <a:spcPct val="50000"/>
              </a:spcBef>
            </a:pPr>
            <a:endParaRPr lang="cs-CZ" sz="2400" dirty="0" smtClean="0"/>
          </a:p>
          <a:p>
            <a:pPr>
              <a:spcBef>
                <a:spcPct val="50000"/>
              </a:spcBef>
            </a:pPr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2225</TotalTime>
  <Words>1236</Words>
  <Application>Microsoft Office PowerPoint</Application>
  <PresentationFormat>Předvádění na obrazovce (4:3)</PresentationFormat>
  <Paragraphs>324</Paragraphs>
  <Slides>41</Slides>
  <Notes>41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2" baseType="lpstr">
      <vt:lpstr>Motiv sady Office</vt:lpstr>
      <vt:lpstr>Hemoglobin a hemoglobinpatie</vt:lpstr>
      <vt:lpstr>Hemoproteiny </vt:lpstr>
      <vt:lpstr>Hemoproteiny </vt:lpstr>
      <vt:lpstr>Struktura  hemoglobinu </vt:lpstr>
      <vt:lpstr>Struktura  hemoglobinu </vt:lpstr>
      <vt:lpstr>Snímek 6</vt:lpstr>
      <vt:lpstr>Struktura  myoglobinu (1959)</vt:lpstr>
      <vt:lpstr>Vazba kyslíku (oxygenace)</vt:lpstr>
      <vt:lpstr>Koperativní vazba kyslíku na hemoglobin</vt:lpstr>
      <vt:lpstr>Preanalytická fáze</vt:lpstr>
      <vt:lpstr>Snímek 11</vt:lpstr>
      <vt:lpstr>Snímek 12</vt:lpstr>
      <vt:lpstr>Snímek 13</vt:lpstr>
      <vt:lpstr>Vliv barometrického tlaku</vt:lpstr>
      <vt:lpstr>Saturace frakční a funkční</vt:lpstr>
      <vt:lpstr>Vazba kyslíku na Hb</vt:lpstr>
      <vt:lpstr>Snímek 17</vt:lpstr>
      <vt:lpstr>Konformační posun T→R</vt:lpstr>
      <vt:lpstr>Alosterické efektory</vt:lpstr>
      <vt:lpstr>Snímek 20</vt:lpstr>
      <vt:lpstr>2,3 - bisfosfoglycerát</vt:lpstr>
      <vt:lpstr>2,3 - bisfosfoglycerát</vt:lpstr>
      <vt:lpstr>Bohrův efekt</vt:lpstr>
      <vt:lpstr>Bohrův efekt</vt:lpstr>
      <vt:lpstr>Deriváty hemoglobinu</vt:lpstr>
      <vt:lpstr>Snímek 26</vt:lpstr>
      <vt:lpstr>Snímek 27</vt:lpstr>
      <vt:lpstr>Snímek 28</vt:lpstr>
      <vt:lpstr>Glykovaný hemoglobin, 1968</vt:lpstr>
      <vt:lpstr>Glykovaný hemoglobin</vt:lpstr>
      <vt:lpstr>HPLC – TOSOH G7</vt:lpstr>
      <vt:lpstr>Snímek 32</vt:lpstr>
      <vt:lpstr>Snímek 33</vt:lpstr>
      <vt:lpstr>Typy hemoglobinu </vt:lpstr>
      <vt:lpstr>Snímek 35</vt:lpstr>
      <vt:lpstr>Hemoglobinpatie</vt:lpstr>
      <vt:lpstr>Snímek 37</vt:lpstr>
      <vt:lpstr>Snímek 38</vt:lpstr>
      <vt:lpstr>Snímek 39</vt:lpstr>
      <vt:lpstr>Snímek 40</vt:lpstr>
      <vt:lpstr>Snímek 41</vt:lpstr>
    </vt:vector>
  </TitlesOfParts>
  <Company>FN Motol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Hemoglobin a hemoglobinpatie</dc:title>
  <dc:creator>Srbova</dc:creator>
  <cp:lastModifiedBy>Pavlina</cp:lastModifiedBy>
  <cp:revision>234</cp:revision>
  <cp:lastPrinted>2013-12-08T16:26:28Z</cp:lastPrinted>
  <dcterms:created xsi:type="dcterms:W3CDTF">2012-11-16T09:02:21Z</dcterms:created>
  <dcterms:modified xsi:type="dcterms:W3CDTF">2013-12-09T08:49:10Z</dcterms:modified>
</cp:coreProperties>
</file>