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82" r:id="rId3"/>
    <p:sldId id="283" r:id="rId4"/>
    <p:sldId id="284" r:id="rId5"/>
    <p:sldId id="285" r:id="rId6"/>
    <p:sldId id="286" r:id="rId7"/>
    <p:sldId id="257" r:id="rId8"/>
    <p:sldId id="287" r:id="rId9"/>
    <p:sldId id="288" r:id="rId10"/>
    <p:sldId id="289" r:id="rId11"/>
    <p:sldId id="290" r:id="rId12"/>
    <p:sldId id="291" r:id="rId13"/>
    <p:sldId id="292" r:id="rId14"/>
    <p:sldId id="293" r:id="rId15"/>
    <p:sldId id="294" r:id="rId16"/>
    <p:sldId id="295" r:id="rId17"/>
    <p:sldId id="296" r:id="rId18"/>
    <p:sldId id="297" r:id="rId19"/>
    <p:sldId id="298" r:id="rId20"/>
    <p:sldId id="299" r:id="rId21"/>
    <p:sldId id="300" r:id="rId22"/>
    <p:sldId id="301" r:id="rId23"/>
    <p:sldId id="302" r:id="rId24"/>
    <p:sldId id="303" r:id="rId2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4B8CC"/>
    <a:srgbClr val="98D4E0"/>
    <a:srgbClr val="96DEE2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294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6"/>
          <p:cNvSpPr/>
          <p:nvPr/>
        </p:nvSpPr>
        <p:spPr bwMode="white">
          <a:xfrm>
            <a:off x="0" y="5970588"/>
            <a:ext cx="9144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9"/>
          <p:cNvSpPr/>
          <p:nvPr/>
        </p:nvSpPr>
        <p:spPr>
          <a:xfrm>
            <a:off x="-9525" y="6053138"/>
            <a:ext cx="2249488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10"/>
          <p:cNvSpPr/>
          <p:nvPr/>
        </p:nvSpPr>
        <p:spPr>
          <a:xfrm>
            <a:off x="2359025" y="6043613"/>
            <a:ext cx="6784975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7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9013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E2DA0D8-E7C3-4363-A7FE-82673726246C}" type="datetimeFigureOut">
              <a:rPr lang="cs-CZ"/>
              <a:pPr>
                <a:defRPr/>
              </a:pPr>
              <a:t>2.4.2014</a:t>
            </a:fld>
            <a:endParaRPr lang="cs-CZ"/>
          </a:p>
        </p:txBody>
      </p:sp>
      <p:sp>
        <p:nvSpPr>
          <p:cNvPr id="10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975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6AECC65B-CC2B-46AE-BF34-5459BDD24C1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E59BB2-8983-40CE-85D2-550EFBDDB851}" type="datetimeFigureOut">
              <a:rPr lang="cs-CZ"/>
              <a:pPr>
                <a:defRPr/>
              </a:pPr>
              <a:t>2.4.2014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C136B0-CAA3-418D-9DFC-90EB8C99631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7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0C9612-DD94-4EBD-8604-B1085D078C80}" type="datetimeFigureOut">
              <a:rPr lang="cs-CZ"/>
              <a:pPr>
                <a:defRPr/>
              </a:pPr>
              <a:t>2.4.2014</a:t>
            </a:fld>
            <a:endParaRPr lang="cs-CZ"/>
          </a:p>
        </p:txBody>
      </p:sp>
      <p:sp>
        <p:nvSpPr>
          <p:cNvPr id="8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5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02C691F-C058-4474-AB6B-DDCA2AA3621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93B6C62-C2C5-4390-923A-C6823550BF92}" type="datetimeFigureOut">
              <a:rPr lang="cs-CZ"/>
              <a:pPr>
                <a:defRPr/>
              </a:pPr>
              <a:t>2.4.2014</a:t>
            </a:fld>
            <a:endParaRPr lang="cs-CZ"/>
          </a:p>
        </p:txBody>
      </p:sp>
      <p:sp>
        <p:nvSpPr>
          <p:cNvPr id="6" name="Zástupný symbol pro číslo snímku 9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A594E9A6-8432-46A2-AB70-27515659DB7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Zástupný symbol pro zápatí 11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00A560B4-964D-4DBA-B266-B8BA0EF7BEFA}" type="datetimeFigureOut">
              <a:rPr lang="cs-CZ"/>
              <a:pPr>
                <a:defRPr/>
              </a:pPr>
              <a:t>2.4.2014</a:t>
            </a:fld>
            <a:endParaRPr lang="cs-CZ"/>
          </a:p>
        </p:txBody>
      </p:sp>
      <p:sp>
        <p:nvSpPr>
          <p:cNvPr id="8" name="Zástupný symbol pro číslo snímku 1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DC6B4408-2DCD-4D22-B836-8BD8B1D2241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103CA4-0A9D-42EB-9DC9-27979E0695D2}" type="datetimeFigureOut">
              <a:rPr lang="cs-CZ"/>
              <a:pPr>
                <a:defRPr/>
              </a:pPr>
              <a:t>2.4.2014</a:t>
            </a:fld>
            <a:endParaRPr lang="cs-CZ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441904-5221-4A2C-9E1C-BCD0D49A7FD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6B7128-1042-4414-8BE4-153929B606E2}" type="datetimeFigureOut">
              <a:rPr lang="cs-CZ"/>
              <a:pPr>
                <a:defRPr/>
              </a:pPr>
              <a:t>2.4.2014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C439A748-97FB-408A-952C-3E043DCB95C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/>
          <a:lstStyle>
            <a:lvl1pPr algn="l">
              <a:buNone/>
              <a:defRPr sz="4400" b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616DCD-606D-4F84-9A7F-CC85B6563844}" type="datetimeFigureOut">
              <a:rPr lang="cs-CZ"/>
              <a:pPr>
                <a:defRPr/>
              </a:pPr>
              <a:t>2.4.2014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5E8A54-E5DE-4F00-A375-A361A70679A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7"/>
          <p:cNvSpPr/>
          <p:nvPr/>
        </p:nvSpPr>
        <p:spPr bwMode="white">
          <a:xfrm>
            <a:off x="-9525" y="4572000"/>
            <a:ext cx="9144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8"/>
          <p:cNvSpPr/>
          <p:nvPr/>
        </p:nvSpPr>
        <p:spPr>
          <a:xfrm>
            <a:off x="-9525" y="4664075"/>
            <a:ext cx="1463675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9"/>
          <p:cNvSpPr/>
          <p:nvPr/>
        </p:nvSpPr>
        <p:spPr>
          <a:xfrm>
            <a:off x="1544638" y="4654550"/>
            <a:ext cx="7599362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bdélník 10"/>
          <p:cNvSpPr/>
          <p:nvPr/>
        </p:nvSpPr>
        <p:spPr bwMode="white">
          <a:xfrm>
            <a:off x="1447800" y="0"/>
            <a:ext cx="100013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9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3D9BED7C-160C-48DC-86E7-16648C778440}" type="datetimeFigureOut">
              <a:rPr lang="cs-CZ"/>
              <a:pPr>
                <a:defRPr/>
              </a:pPr>
              <a:t>2.4.2014</a:t>
            </a:fld>
            <a:endParaRPr lang="cs-CZ"/>
          </a:p>
        </p:txBody>
      </p:sp>
      <p:sp>
        <p:nvSpPr>
          <p:cNvPr id="10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50"/>
            <a:ext cx="1447800" cy="663575"/>
          </a:xfrm>
        </p:spPr>
        <p:txBody>
          <a:bodyPr rtlCol="0"/>
          <a:lstStyle>
            <a:lvl1pPr>
              <a:defRPr sz="2800"/>
            </a:lvl1pPr>
          </a:lstStyle>
          <a:p>
            <a:pPr>
              <a:defRPr/>
            </a:pPr>
            <a:fld id="{0D629E98-CCD4-4FA1-B1D0-213E63FBA4E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1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400"/>
            <a:ext cx="4572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0B2EE0-2C05-4009-B320-0F220259C1CD}" type="datetimeFigureOut">
              <a:rPr lang="cs-CZ"/>
              <a:pPr>
                <a:defRPr/>
              </a:pPr>
              <a:t>2.4.2014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717E87-9E67-4D4E-8154-839B328F6A5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6"/>
          <p:cNvSpPr/>
          <p:nvPr/>
        </p:nvSpPr>
        <p:spPr bwMode="white">
          <a:xfrm>
            <a:off x="6096000" y="0"/>
            <a:ext cx="320675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0"/>
            <a:ext cx="2209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11A70F-6D7D-46C1-BE78-D4563B55EECE}" type="datetimeFigureOut">
              <a:rPr lang="cs-CZ"/>
              <a:pPr>
                <a:defRPr/>
              </a:pPr>
              <a:t>2.4.2014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248400"/>
            <a:ext cx="55737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96169E-C01C-4C26-B3A2-2215922402E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21"/>
          <p:cNvSpPr>
            <a:spLocks noGrp="1"/>
          </p:cNvSpPr>
          <p:nvPr>
            <p:ph type="title"/>
          </p:nvPr>
        </p:nvSpPr>
        <p:spPr bwMode="auto">
          <a:xfrm>
            <a:off x="609600" y="228600"/>
            <a:ext cx="8153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  <a:endParaRPr lang="en-US" smtClean="0"/>
          </a:p>
        </p:txBody>
      </p:sp>
      <p:sp>
        <p:nvSpPr>
          <p:cNvPr id="1027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612775" y="1600200"/>
            <a:ext cx="8153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912E95A1-D736-4601-B355-85C0FCA7FA2F}" type="datetimeFigureOut">
              <a:rPr lang="cs-CZ"/>
              <a:pPr>
                <a:defRPr/>
              </a:pPr>
              <a:t>2.4.2014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400"/>
            <a:ext cx="5421313" cy="365125"/>
          </a:xfrm>
          <a:prstGeom prst="rect">
            <a:avLst/>
          </a:prstGeom>
        </p:spPr>
        <p:txBody>
          <a:bodyPr vert="horz"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bdélník 7"/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fld id="{80176B4F-D4B7-402D-9EEF-2AFF7D7A8E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  <p:sldLayoutId id="2147483755" r:id="rId2"/>
    <p:sldLayoutId id="2147483757" r:id="rId3"/>
    <p:sldLayoutId id="2147483758" r:id="rId4"/>
    <p:sldLayoutId id="2147483759" r:id="rId5"/>
    <p:sldLayoutId id="2147483754" r:id="rId6"/>
    <p:sldLayoutId id="2147483760" r:id="rId7"/>
    <p:sldLayoutId id="2147483753" r:id="rId8"/>
    <p:sldLayoutId id="2147483761" r:id="rId9"/>
    <p:sldLayoutId id="2147483752" r:id="rId10"/>
    <p:sldLayoutId id="214748376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-1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-1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-1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-18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-18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-18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-18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-18"/>
        </a:defRPr>
      </a:lvl9pPr>
    </p:titleStyle>
    <p:bodyStyle>
      <a:lvl1pPr marL="319088" indent="-319088" algn="l" rtl="0" eaLnBrk="0" fontAlgn="base" hangingPunct="0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0" fontAlgn="base" hangingPunct="0">
        <a:spcBef>
          <a:spcPts val="400"/>
        </a:spcBef>
        <a:spcAft>
          <a:spcPct val="0"/>
        </a:spcAft>
        <a:buClr>
          <a:srgbClr val="8D89A4"/>
        </a:buClr>
        <a:buSzPct val="7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0" fontAlgn="base" hangingPunct="0">
        <a:spcBef>
          <a:spcPts val="400"/>
        </a:spcBef>
        <a:spcAft>
          <a:spcPct val="0"/>
        </a:spcAft>
        <a:buClr>
          <a:srgbClr val="748560"/>
        </a:buClr>
        <a:buSzPct val="6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Zástupný symbol pro text 5"/>
          <p:cNvSpPr>
            <a:spLocks noGrp="1"/>
          </p:cNvSpPr>
          <p:nvPr>
            <p:ph type="body" idx="2"/>
          </p:nvPr>
        </p:nvSpPr>
        <p:spPr>
          <a:xfrm>
            <a:off x="609600" y="2252663"/>
            <a:ext cx="8177213" cy="2176462"/>
          </a:xfrm>
        </p:spPr>
        <p:txBody>
          <a:bodyPr anchor="ctr"/>
          <a:lstStyle/>
          <a:p>
            <a:pPr algn="ctr" eaLnBrk="1" hangingPunct="1"/>
            <a:r>
              <a:rPr lang="cs-CZ" sz="4400" b="1" dirty="0" err="1" smtClean="0">
                <a:solidFill>
                  <a:srgbClr val="FFFFFF"/>
                </a:solidFill>
              </a:rPr>
              <a:t>Autoimmune</a:t>
            </a:r>
            <a:r>
              <a:rPr lang="cs-CZ" sz="4400" b="1" dirty="0" smtClean="0">
                <a:solidFill>
                  <a:srgbClr val="FFFFFF"/>
                </a:solidFill>
              </a:rPr>
              <a:t> </a:t>
            </a:r>
            <a:r>
              <a:rPr lang="cs-CZ" sz="4400" b="1" dirty="0" err="1" smtClean="0">
                <a:solidFill>
                  <a:srgbClr val="FFFFFF"/>
                </a:solidFill>
              </a:rPr>
              <a:t>processes</a:t>
            </a:r>
            <a:endParaRPr lang="cs-CZ" sz="4400" b="1" dirty="0" smtClean="0">
              <a:solidFill>
                <a:srgbClr val="FFFFFF"/>
              </a:solidFill>
            </a:endParaRPr>
          </a:p>
        </p:txBody>
      </p:sp>
      <p:sp>
        <p:nvSpPr>
          <p:cNvPr id="13314" name="Zástupný symbol pro obsah 4"/>
          <p:cNvSpPr>
            <a:spLocks noGrp="1"/>
          </p:cNvSpPr>
          <p:nvPr>
            <p:ph sz="quarter" idx="1"/>
          </p:nvPr>
        </p:nvSpPr>
        <p:spPr>
          <a:xfrm>
            <a:off x="4100513" y="6153150"/>
            <a:ext cx="5043487" cy="561975"/>
          </a:xfrm>
        </p:spPr>
        <p:txBody>
          <a:bodyPr/>
          <a:lstStyle/>
          <a:p>
            <a:pPr eaLnBrk="1" hangingPunct="1"/>
            <a:r>
              <a:rPr lang="cs-CZ" sz="2400" b="1" smtClean="0"/>
              <a:t>Jana Švarcová, Tomáš Kučera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/>
              <a:t>Autoimmune</a:t>
            </a:r>
            <a:r>
              <a:rPr lang="cs-CZ" b="1" dirty="0" smtClean="0"/>
              <a:t> (AI) </a:t>
            </a:r>
            <a:r>
              <a:rPr lang="cs-CZ" b="1" dirty="0" err="1" smtClean="0"/>
              <a:t>diseases</a:t>
            </a:r>
            <a:endParaRPr lang="cs-CZ" b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388508" cy="5257800"/>
          </a:xfrm>
        </p:spPr>
        <p:txBody>
          <a:bodyPr>
            <a:normAutofit fontScale="85000" lnSpcReduction="10000"/>
          </a:bodyPr>
          <a:lstStyle/>
          <a:p>
            <a:r>
              <a:rPr lang="en-US" b="1" smtClean="0">
                <a:solidFill>
                  <a:srgbClr val="54B8CC"/>
                </a:solidFill>
              </a:rPr>
              <a:t>Autoimmune response</a:t>
            </a:r>
            <a:r>
              <a:rPr lang="en-US" smtClean="0"/>
              <a:t> involved in their mechanism</a:t>
            </a:r>
          </a:p>
          <a:p>
            <a:pPr lvl="1"/>
            <a:r>
              <a:rPr lang="en-US" smtClean="0"/>
              <a:t>(against one or more </a:t>
            </a:r>
            <a:r>
              <a:rPr lang="en-US" b="1" smtClean="0">
                <a:solidFill>
                  <a:srgbClr val="54B8CC"/>
                </a:solidFill>
              </a:rPr>
              <a:t>autoantigens</a:t>
            </a:r>
            <a:r>
              <a:rPr lang="en-US" smtClean="0"/>
              <a:t>)</a:t>
            </a:r>
          </a:p>
          <a:p>
            <a:r>
              <a:rPr lang="en-US" b="1" smtClean="0">
                <a:solidFill>
                  <a:srgbClr val="54B8CC"/>
                </a:solidFill>
              </a:rPr>
              <a:t>primary pathological process</a:t>
            </a:r>
            <a:r>
              <a:rPr lang="en-US" smtClean="0"/>
              <a:t> – tissue damage by the immune response</a:t>
            </a:r>
          </a:p>
          <a:p>
            <a:pPr lvl="1"/>
            <a:r>
              <a:rPr lang="en-US" b="1" smtClean="0">
                <a:solidFill>
                  <a:srgbClr val="54B8CC"/>
                </a:solidFill>
              </a:rPr>
              <a:t>autoantibodies</a:t>
            </a:r>
          </a:p>
          <a:p>
            <a:pPr lvl="1"/>
            <a:r>
              <a:rPr lang="en-US" b="1" smtClean="0">
                <a:solidFill>
                  <a:srgbClr val="54B8CC"/>
                </a:solidFill>
              </a:rPr>
              <a:t>autoreactive cells </a:t>
            </a:r>
            <a:r>
              <a:rPr lang="en-US" smtClean="0"/>
              <a:t>(mostly CD4 T-cells, also CD8 a B-cells)</a:t>
            </a:r>
          </a:p>
          <a:p>
            <a:pPr lvl="1"/>
            <a:r>
              <a:rPr lang="en-US" b="1" smtClean="0">
                <a:solidFill>
                  <a:srgbClr val="54B8CC"/>
                </a:solidFill>
              </a:rPr>
              <a:t>infiltration </a:t>
            </a:r>
            <a:r>
              <a:rPr lang="en-US" smtClean="0"/>
              <a:t>of affected tissues by </a:t>
            </a:r>
            <a:r>
              <a:rPr lang="en-US" b="1" smtClean="0">
                <a:solidFill>
                  <a:srgbClr val="54B8CC"/>
                </a:solidFill>
              </a:rPr>
              <a:t>immune cells</a:t>
            </a:r>
          </a:p>
          <a:p>
            <a:pPr lvl="2"/>
            <a:r>
              <a:rPr lang="en-US" smtClean="0"/>
              <a:t>example: Hashimoto thyroiditis – antibodies against thyreoglobulin or  some other thyroid proteins followed by infiltration by lymphocytes and monocytes</a:t>
            </a:r>
          </a:p>
          <a:p>
            <a:r>
              <a:rPr lang="en-US" b="1" smtClean="0">
                <a:solidFill>
                  <a:srgbClr val="54B8CC"/>
                </a:solidFill>
              </a:rPr>
              <a:t>secondary pathological process </a:t>
            </a:r>
            <a:r>
              <a:rPr lang="en-US" smtClean="0"/>
              <a:t>– malfunction of the damaged tissue</a:t>
            </a:r>
          </a:p>
          <a:p>
            <a:pPr lvl="2"/>
            <a:r>
              <a:rPr lang="en-US" smtClean="0"/>
              <a:t>example: Hashimoto thyroiditis – functions of all thyroid hormone dependent organs are affected (hypothyroidism)</a:t>
            </a:r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2844" y="0"/>
            <a:ext cx="8858312" cy="1219200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AI </a:t>
            </a:r>
            <a:r>
              <a:rPr lang="cs-CZ" b="1" dirty="0" err="1" smtClean="0"/>
              <a:t>diseases</a:t>
            </a:r>
            <a:r>
              <a:rPr lang="cs-CZ" b="1" dirty="0" smtClean="0"/>
              <a:t> </a:t>
            </a:r>
            <a:r>
              <a:rPr lang="cs-CZ" b="1" dirty="0" err="1" smtClean="0"/>
              <a:t>caused</a:t>
            </a:r>
            <a:r>
              <a:rPr lang="cs-CZ" b="1" dirty="0" smtClean="0"/>
              <a:t> by </a:t>
            </a:r>
            <a:r>
              <a:rPr lang="cs-CZ" b="1" dirty="0" err="1" smtClean="0"/>
              <a:t>antibodies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388508" cy="5257800"/>
          </a:xfrm>
        </p:spPr>
        <p:txBody>
          <a:bodyPr>
            <a:normAutofit fontScale="77500" lnSpcReduction="20000"/>
          </a:bodyPr>
          <a:lstStyle/>
          <a:p>
            <a:r>
              <a:rPr lang="en-US" smtClean="0"/>
              <a:t>different Ab classes lead to different damage mechanisms</a:t>
            </a:r>
          </a:p>
          <a:p>
            <a:r>
              <a:rPr lang="en-US" smtClean="0"/>
              <a:t>lysis caused by complement (AI hemolytic anemia – Ab against erythrocytes =&gt; attack by complement =&gt; lysis =&gt; anemia)</a:t>
            </a:r>
          </a:p>
          <a:p>
            <a:r>
              <a:rPr lang="en-US" smtClean="0"/>
              <a:t>opsonization (AI thrombocytopenia – Ab against platelets =&gt; opsonization =&gt; phagocytosis by phagocytes (liver, spleen) =&gt; poor clotting)</a:t>
            </a:r>
          </a:p>
          <a:p>
            <a:r>
              <a:rPr lang="en-US" smtClean="0"/>
              <a:t>receptor function inhibition (myasthenia gravis – Ab against muscle acetylcholine receptors =&gt; poor signal transduction in neuromuscular junctions)</a:t>
            </a:r>
          </a:p>
          <a:p>
            <a:r>
              <a:rPr lang="en-US" smtClean="0"/>
              <a:t>receptor function stimulation (Graves-Basedow disease – Ab against thyroid TSH receptor – its binding to the receptor activates it =&gt; hyperthyroidism)</a:t>
            </a:r>
          </a:p>
          <a:p>
            <a:r>
              <a:rPr lang="en-US" smtClean="0"/>
              <a:t>block of another biological function (pernicious anemia – Ab against intrinsic factor IF =&gt; poor vitamin B12 absorption)</a:t>
            </a:r>
          </a:p>
          <a:p>
            <a:r>
              <a:rPr lang="en-US" smtClean="0"/>
              <a:t>depositions of immunocomplexes (systemic lupus erythematodes – impaired clearing of immunocomplexes from the blood =&gt; deposition in capillaries of the kidneys, skin, joints)</a:t>
            </a:r>
          </a:p>
          <a:p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2844" y="0"/>
            <a:ext cx="9001156" cy="1219200"/>
          </a:xfrm>
        </p:spPr>
        <p:txBody>
          <a:bodyPr>
            <a:normAutofit/>
          </a:bodyPr>
          <a:lstStyle/>
          <a:p>
            <a:r>
              <a:rPr lang="cs-CZ" b="1" dirty="0" smtClean="0"/>
              <a:t>AI </a:t>
            </a:r>
            <a:r>
              <a:rPr lang="cs-CZ" b="1" dirty="0" err="1" smtClean="0"/>
              <a:t>diseases</a:t>
            </a:r>
            <a:r>
              <a:rPr lang="cs-CZ" b="1" dirty="0" smtClean="0"/>
              <a:t> </a:t>
            </a:r>
            <a:r>
              <a:rPr lang="cs-CZ" b="1" dirty="0" err="1" smtClean="0"/>
              <a:t>of</a:t>
            </a:r>
            <a:r>
              <a:rPr lang="cs-CZ" b="1" dirty="0" smtClean="0"/>
              <a:t> </a:t>
            </a:r>
            <a:r>
              <a:rPr lang="cs-CZ" b="1" dirty="0" err="1" smtClean="0"/>
              <a:t>unknown</a:t>
            </a:r>
            <a:r>
              <a:rPr lang="cs-CZ" b="1" dirty="0" smtClean="0"/>
              <a:t> cause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388508" cy="5257800"/>
          </a:xfrm>
        </p:spPr>
        <p:txBody>
          <a:bodyPr>
            <a:normAutofit/>
          </a:bodyPr>
          <a:lstStyle/>
          <a:p>
            <a:r>
              <a:rPr lang="en-US" smtClean="0"/>
              <a:t>the primary step cannot be associated to an antibody</a:t>
            </a:r>
          </a:p>
          <a:p>
            <a:r>
              <a:rPr lang="en-US" smtClean="0"/>
              <a:t>it is not yet appreciated, which of the immune mechanisms is the primary one (or several)</a:t>
            </a:r>
          </a:p>
          <a:p>
            <a:r>
              <a:rPr lang="en-US" smtClean="0"/>
              <a:t>Examples: HT, RA, DM I</a:t>
            </a:r>
          </a:p>
          <a:p>
            <a:pPr lvl="1"/>
            <a:r>
              <a:rPr lang="en-US" smtClean="0"/>
              <a:t>the primary pathol. process consists of an autoimmune damage to the affected tissue (as usually)</a:t>
            </a:r>
          </a:p>
          <a:p>
            <a:pPr lvl="1"/>
            <a:r>
              <a:rPr lang="en-US" smtClean="0"/>
              <a:t>the exact cause (the first step of the primary process) is unknown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Etiology </a:t>
            </a:r>
            <a:r>
              <a:rPr lang="cs-CZ" b="1" dirty="0" err="1" smtClean="0"/>
              <a:t>of</a:t>
            </a:r>
            <a:r>
              <a:rPr lang="cs-CZ" b="1" dirty="0" smtClean="0"/>
              <a:t> AI </a:t>
            </a:r>
            <a:r>
              <a:rPr lang="cs-CZ" b="1" dirty="0" err="1" smtClean="0"/>
              <a:t>diseases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2648" y="1571612"/>
            <a:ext cx="8388508" cy="5286388"/>
          </a:xfrm>
        </p:spPr>
        <p:txBody>
          <a:bodyPr>
            <a:normAutofit fontScale="62500" lnSpcReduction="20000"/>
          </a:bodyPr>
          <a:lstStyle/>
          <a:p>
            <a:r>
              <a:rPr lang="en-US" smtClean="0"/>
              <a:t>risk factors</a:t>
            </a:r>
          </a:p>
          <a:p>
            <a:pPr lvl="1"/>
            <a:r>
              <a:rPr lang="en-US" smtClean="0"/>
              <a:t>genetic – predisposition</a:t>
            </a:r>
          </a:p>
          <a:p>
            <a:pPr lvl="1"/>
            <a:r>
              <a:rPr lang="en-US" smtClean="0"/>
              <a:t>external (environmental) – triggering factors</a:t>
            </a:r>
          </a:p>
          <a:p>
            <a:r>
              <a:rPr lang="en-US" smtClean="0"/>
              <a:t>genetic</a:t>
            </a:r>
          </a:p>
          <a:p>
            <a:pPr lvl="1"/>
            <a:r>
              <a:rPr lang="en-US" smtClean="0"/>
              <a:t>given by structural and non-structural gene polymorphism</a:t>
            </a:r>
          </a:p>
          <a:p>
            <a:pPr lvl="1"/>
            <a:r>
              <a:rPr lang="en-US" smtClean="0"/>
              <a:t>different alleles associated to different risk levels of certain AI diseases</a:t>
            </a:r>
          </a:p>
          <a:p>
            <a:pPr lvl="1"/>
            <a:r>
              <a:rPr lang="en-US" smtClean="0"/>
              <a:t>MHC genes (especially MHC II)</a:t>
            </a:r>
          </a:p>
          <a:p>
            <a:pPr lvl="2"/>
            <a:r>
              <a:rPr lang="en-US" smtClean="0"/>
              <a:t>MHC II proteins present antigens to CD4 T-cells</a:t>
            </a:r>
          </a:p>
          <a:p>
            <a:pPr lvl="2"/>
            <a:r>
              <a:rPr lang="en-US" smtClean="0"/>
              <a:t>most AI diseases related to CD4 T-cells</a:t>
            </a:r>
          </a:p>
          <a:p>
            <a:pPr lvl="2"/>
            <a:r>
              <a:rPr lang="en-US" smtClean="0"/>
              <a:t>alleles of  MHC genes are a risk factor in about 50 % AI diseases</a:t>
            </a:r>
          </a:p>
          <a:p>
            <a:pPr lvl="1"/>
            <a:r>
              <a:rPr lang="en-US" smtClean="0"/>
              <a:t>other genes</a:t>
            </a:r>
          </a:p>
          <a:p>
            <a:pPr lvl="2"/>
            <a:r>
              <a:rPr lang="en-US" smtClean="0"/>
              <a:t>genes related to sex (most  AI diseases more (or much more) frequent in women)</a:t>
            </a:r>
          </a:p>
          <a:p>
            <a:pPr lvl="3"/>
            <a:r>
              <a:rPr lang="en-US" smtClean="0"/>
              <a:t>sex hormones seem to influence immunity</a:t>
            </a:r>
          </a:p>
          <a:p>
            <a:pPr lvl="2"/>
            <a:r>
              <a:rPr lang="en-US" smtClean="0"/>
              <a:t>AIRE gene – transcription factor  controlling organ specific protein expression in thymus marrow =&gt; influences also clonal deletion of T-cells</a:t>
            </a:r>
          </a:p>
          <a:p>
            <a:pPr lvl="2"/>
            <a:r>
              <a:rPr lang="en-US" smtClean="0"/>
              <a:t>CTLA4 gene – T-cell receptor of inhibitory signals</a:t>
            </a:r>
          </a:p>
          <a:p>
            <a:pPr lvl="2"/>
            <a:r>
              <a:rPr lang="en-US" smtClean="0"/>
              <a:t>genes of insulin (DM I) and thyroglobulin (HT)</a:t>
            </a:r>
          </a:p>
          <a:p>
            <a:pPr lvl="2"/>
            <a:r>
              <a:rPr lang="en-US" smtClean="0"/>
              <a:t>genes related to cytokines and their receptors and to apoptosis</a:t>
            </a:r>
          </a:p>
          <a:p>
            <a:pPr lvl="2"/>
            <a:r>
              <a:rPr lang="en-US" smtClean="0"/>
              <a:t>genes of some autoantigens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Etiology </a:t>
            </a:r>
            <a:r>
              <a:rPr lang="cs-CZ" b="1" dirty="0" err="1" smtClean="0"/>
              <a:t>of</a:t>
            </a:r>
            <a:r>
              <a:rPr lang="cs-CZ" b="1" dirty="0" smtClean="0"/>
              <a:t> AI </a:t>
            </a:r>
            <a:r>
              <a:rPr lang="cs-CZ" b="1" dirty="0" err="1" smtClean="0"/>
              <a:t>diseases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388508" cy="5114948"/>
          </a:xfrm>
        </p:spPr>
        <p:txBody>
          <a:bodyPr>
            <a:normAutofit/>
          </a:bodyPr>
          <a:lstStyle/>
          <a:p>
            <a:r>
              <a:rPr lang="en-US" smtClean="0"/>
              <a:t>external factors</a:t>
            </a:r>
          </a:p>
          <a:p>
            <a:pPr lvl="1"/>
            <a:r>
              <a:rPr lang="en-US" smtClean="0"/>
              <a:t>infectious agents (rheumatic fever – Ab against streptococal antigen cross-react with cardiac, joint and kidney components)</a:t>
            </a:r>
          </a:p>
          <a:p>
            <a:pPr lvl="1"/>
            <a:r>
              <a:rPr lang="en-US" smtClean="0"/>
              <a:t>drugs and their metabolites – binding to an autoantigen, which then „look like foreign“</a:t>
            </a:r>
          </a:p>
          <a:p>
            <a:pPr lvl="1"/>
            <a:r>
              <a:rPr lang="en-US" smtClean="0"/>
              <a:t>xenobiotics from the environment  – various damages making some tissues accessible for autoantibodies (lung bleeding of smokers – the basal membrane is made accessible)</a:t>
            </a:r>
          </a:p>
          <a:p>
            <a:pPr lvl="1"/>
            <a:r>
              <a:rPr lang="en-US" smtClean="0"/>
              <a:t>some normal food componentsy – not proved yet</a:t>
            </a:r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/>
              <a:t>Autoimmune diseases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2"/>
          </p:nvPr>
        </p:nvSpPr>
        <p:spPr>
          <a:xfrm>
            <a:off x="4845050" y="1500188"/>
            <a:ext cx="4156075" cy="5286375"/>
          </a:xfrm>
        </p:spPr>
        <p:txBody>
          <a:bodyPr>
            <a:normAutofit fontScale="47500" lnSpcReduction="20000"/>
          </a:bodyPr>
          <a:lstStyle/>
          <a:p>
            <a:pPr marL="320040" indent="-320040" algn="ctr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en-US" sz="4200" b="1" smtClean="0"/>
              <a:t>Systemic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en-US" sz="3200" b="1" smtClean="0"/>
              <a:t>Rheumatoid arthritis</a:t>
            </a:r>
            <a:r>
              <a:rPr lang="en-US" sz="3200" smtClean="0"/>
              <a:t> – joints, less often lung or skin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en-US" sz="3200" b="1" smtClean="0"/>
              <a:t>Systemic lupus erythematodes </a:t>
            </a:r>
            <a:r>
              <a:rPr lang="en-US" sz="3200" smtClean="0"/>
              <a:t>– multiorgan disease, including vitally important organs (kidneys, brain) skin, joints, kidneys, heart, brain, erythrocytes…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en-US" sz="3200" b="1" smtClean="0"/>
              <a:t>Scleroderma </a:t>
            </a:r>
            <a:r>
              <a:rPr lang="en-US" sz="3200" smtClean="0"/>
              <a:t>–</a:t>
            </a:r>
            <a:r>
              <a:rPr lang="en-US" sz="3200" b="1" smtClean="0"/>
              <a:t> </a:t>
            </a:r>
            <a:r>
              <a:rPr lang="en-US" sz="3200" smtClean="0"/>
              <a:t>connective tissues (collagenosis); chronic progressive character. First it affects skin and motion apparatus, then internal organs.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en-US" sz="3200" b="1" smtClean="0"/>
              <a:t>Sjögren syndrome </a:t>
            </a:r>
            <a:r>
              <a:rPr lang="en-US" sz="3200" smtClean="0"/>
              <a:t>– salivary and lacrimatory glands, joints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en-US" sz="3200" b="1" smtClean="0"/>
              <a:t>Goodpasture syndrome </a:t>
            </a:r>
            <a:r>
              <a:rPr lang="en-US" sz="3200" smtClean="0"/>
              <a:t>– lung and kidneys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en-US" sz="3200" b="1" smtClean="0"/>
              <a:t>Wegener granulomatosis </a:t>
            </a:r>
            <a:r>
              <a:rPr lang="en-US" sz="3200" smtClean="0"/>
              <a:t>– necrotizing vasculitis – affects respiratory tract, forms granulomas, glomerulonephritis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en-US" sz="3200" b="1" smtClean="0"/>
              <a:t>Polymyalgia rheumatica  -</a:t>
            </a:r>
            <a:r>
              <a:rPr lang="en-US" sz="3200" smtClean="0"/>
              <a:t> inflammatory rheumatic disease, mainly elderly population.</a:t>
            </a:r>
          </a:p>
          <a:p>
            <a:pPr marL="320040" indent="-320040" eaLnBrk="1" fontAlgn="auto" hangingPunct="1">
              <a:spcAft>
                <a:spcPts val="0"/>
              </a:spcAft>
              <a:buNone/>
              <a:defRPr/>
            </a:pPr>
            <a:r>
              <a:rPr lang="en-US" sz="3200" smtClean="0"/>
              <a:t>        - painful pelvic and shoulder systems, cervical muscles – their strong stiffness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endParaRPr lang="en-US"/>
          </a:p>
        </p:txBody>
      </p:sp>
      <p:sp>
        <p:nvSpPr>
          <p:cNvPr id="7" name="Zástupný symbol pro obsah 5"/>
          <p:cNvSpPr txBox="1">
            <a:spLocks/>
          </p:cNvSpPr>
          <p:nvPr/>
        </p:nvSpPr>
        <p:spPr>
          <a:xfrm>
            <a:off x="214313" y="1571625"/>
            <a:ext cx="4429125" cy="40005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20040" indent="-320040" algn="ctr" fontAlgn="auto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defRPr/>
            </a:pPr>
            <a:r>
              <a:rPr lang="en-US" sz="2200" b="1" smtClean="0">
                <a:latin typeface="+mn-lt"/>
              </a:rPr>
              <a:t>Organ-specific</a:t>
            </a:r>
          </a:p>
          <a:p>
            <a:pPr marL="320040" indent="-320040" fontAlgn="auto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Char char=""/>
              <a:defRPr/>
            </a:pPr>
            <a:r>
              <a:rPr lang="en-US" sz="1600" b="1" smtClean="0">
                <a:latin typeface="+mn-lt"/>
              </a:rPr>
              <a:t>Diabetes mellitus type 1 </a:t>
            </a:r>
            <a:r>
              <a:rPr lang="en-US" sz="1600" smtClean="0">
                <a:latin typeface="+mn-lt"/>
              </a:rPr>
              <a:t>– pancreatic islets</a:t>
            </a:r>
          </a:p>
          <a:p>
            <a:pPr marL="320040" indent="-320040" fontAlgn="auto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Char char=""/>
              <a:defRPr/>
            </a:pPr>
            <a:r>
              <a:rPr lang="en-US" sz="1600" b="1" smtClean="0">
                <a:latin typeface="+mn-lt"/>
              </a:rPr>
              <a:t>Hashimoto thyreoiditis</a:t>
            </a:r>
            <a:r>
              <a:rPr lang="en-US" sz="1600" smtClean="0">
                <a:latin typeface="+mn-lt"/>
              </a:rPr>
              <a:t> and </a:t>
            </a:r>
            <a:r>
              <a:rPr lang="en-US" sz="1600" b="1" smtClean="0">
                <a:latin typeface="+mn-lt"/>
              </a:rPr>
              <a:t>Graves-Basedow disease</a:t>
            </a:r>
            <a:r>
              <a:rPr lang="en-US" sz="1600" smtClean="0">
                <a:latin typeface="+mn-lt"/>
              </a:rPr>
              <a:t> - thyroid</a:t>
            </a:r>
          </a:p>
          <a:p>
            <a:pPr marL="320040" indent="-320040" fontAlgn="auto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Char char=""/>
              <a:defRPr/>
            </a:pPr>
            <a:r>
              <a:rPr lang="en-US" sz="1600" b="1" smtClean="0">
                <a:latin typeface="+mn-lt"/>
              </a:rPr>
              <a:t>Coeliac disease, Crohn disease, ulcerative colitis </a:t>
            </a:r>
            <a:r>
              <a:rPr lang="en-US" sz="1600" smtClean="0">
                <a:latin typeface="+mn-lt"/>
              </a:rPr>
              <a:t>– digestiv tract</a:t>
            </a:r>
          </a:p>
          <a:p>
            <a:pPr marL="320040" indent="-320040" fontAlgn="auto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Char char=""/>
              <a:defRPr/>
            </a:pPr>
            <a:r>
              <a:rPr lang="en-US" sz="1600" b="1" smtClean="0">
                <a:latin typeface="+mn-lt"/>
              </a:rPr>
              <a:t>Multiple sclerosis, Guillain-Barré syndrome </a:t>
            </a:r>
            <a:r>
              <a:rPr lang="en-US" sz="1600" smtClean="0">
                <a:latin typeface="+mn-lt"/>
              </a:rPr>
              <a:t>- CNS</a:t>
            </a:r>
          </a:p>
          <a:p>
            <a:pPr marL="320040" indent="-320040" fontAlgn="auto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Char char=""/>
              <a:defRPr/>
            </a:pPr>
            <a:r>
              <a:rPr lang="en-US" sz="1600" b="1" smtClean="0">
                <a:latin typeface="+mn-lt"/>
              </a:rPr>
              <a:t>Addison disease </a:t>
            </a:r>
            <a:r>
              <a:rPr lang="en-US" sz="1600" smtClean="0">
                <a:latin typeface="+mn-lt"/>
              </a:rPr>
              <a:t>– adrenal glands</a:t>
            </a:r>
          </a:p>
          <a:p>
            <a:pPr marL="320040" indent="-320040" fontAlgn="auto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Char char=""/>
              <a:defRPr/>
            </a:pPr>
            <a:r>
              <a:rPr lang="en-US" sz="1600" b="1" smtClean="0">
                <a:latin typeface="+mn-lt"/>
              </a:rPr>
              <a:t>Primary biliar cirhosis, sclerosing cholangitis, autoimmune hepatitis </a:t>
            </a:r>
            <a:r>
              <a:rPr lang="en-US" sz="1600" smtClean="0">
                <a:latin typeface="+mn-lt"/>
              </a:rPr>
              <a:t>– liver</a:t>
            </a:r>
          </a:p>
          <a:p>
            <a:pPr marL="320040" indent="-320040" fontAlgn="auto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Char char=""/>
              <a:defRPr/>
            </a:pPr>
            <a:endParaRPr lang="en-US" sz="3200" smtClean="0">
              <a:latin typeface="+mn-lt"/>
            </a:endParaRPr>
          </a:p>
          <a:p>
            <a:pPr marL="320040" indent="-320040" fontAlgn="auto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Char char=""/>
              <a:defRPr/>
            </a:pPr>
            <a:endParaRPr lang="en-US" sz="290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4286250" cy="1357313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b="1" dirty="0" err="1" smtClean="0"/>
              <a:t>Rheumatoid</a:t>
            </a:r>
            <a:r>
              <a:rPr lang="cs-CZ" b="1" dirty="0" smtClean="0"/>
              <a:t> arthritis</a:t>
            </a:r>
            <a:endParaRPr lang="cs-CZ" b="1" dirty="0"/>
          </a:p>
        </p:txBody>
      </p:sp>
      <p:pic>
        <p:nvPicPr>
          <p:cNvPr id="15362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3500" y="71438"/>
            <a:ext cx="3929063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Zástupný symbol pro obsah 4"/>
          <p:cNvSpPr>
            <a:spLocks noGrp="1"/>
          </p:cNvSpPr>
          <p:nvPr>
            <p:ph sz="quarter" idx="1"/>
          </p:nvPr>
        </p:nvSpPr>
        <p:spPr>
          <a:xfrm>
            <a:off x="214313" y="1500174"/>
            <a:ext cx="4929187" cy="1500188"/>
          </a:xfrm>
        </p:spPr>
        <p:txBody>
          <a:bodyPr/>
          <a:lstStyle/>
          <a:p>
            <a:pPr eaLnBrk="1" hangingPunct="1"/>
            <a:r>
              <a:rPr lang="en-US" dirty="0" smtClean="0"/>
              <a:t>systemic autoimmune disease characterized by inflammatory polyarthritis  </a:t>
            </a:r>
          </a:p>
          <a:p>
            <a:pPr eaLnBrk="1" hangingPunct="1"/>
            <a:endParaRPr lang="en-US" dirty="0" smtClean="0"/>
          </a:p>
        </p:txBody>
      </p:sp>
      <p:sp>
        <p:nvSpPr>
          <p:cNvPr id="15364" name="Zástupný symbol pro obsah 4"/>
          <p:cNvSpPr txBox="1">
            <a:spLocks/>
          </p:cNvSpPr>
          <p:nvPr/>
        </p:nvSpPr>
        <p:spPr bwMode="auto">
          <a:xfrm>
            <a:off x="214313" y="3286150"/>
            <a:ext cx="8715375" cy="3571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19088" indent="-319088">
              <a:spcBef>
                <a:spcPts val="700"/>
              </a:spcBef>
              <a:buClr>
                <a:schemeClr val="accent2"/>
              </a:buClr>
              <a:buSzPct val="60000"/>
            </a:pPr>
            <a:r>
              <a:rPr lang="en-US" sz="3100" dirty="0" smtClean="0">
                <a:latin typeface="Tw Cen MT" pitchFamily="34" charset="-18"/>
              </a:rPr>
              <a:t>	</a:t>
            </a:r>
            <a:r>
              <a:rPr lang="en-US" sz="2900" dirty="0" smtClean="0">
                <a:latin typeface="Tw Cen MT" pitchFamily="34" charset="-18"/>
              </a:rPr>
              <a:t>(chronic inflammation – synovial hypertrophy with inflammatory cells infiltration, destruction of the  articular cartilage and decalcification of the bone</a:t>
            </a:r>
            <a:r>
              <a:rPr lang="en-US" sz="3100" dirty="0" smtClean="0">
                <a:latin typeface="Tw Cen MT" pitchFamily="34" charset="-18"/>
              </a:rPr>
              <a:t> </a:t>
            </a:r>
          </a:p>
          <a:p>
            <a:pPr marL="319088" indent="-319088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</a:pPr>
            <a:r>
              <a:rPr lang="en-US" sz="2900" dirty="0" smtClean="0">
                <a:latin typeface="Tw Cen MT" pitchFamily="34" charset="-18"/>
              </a:rPr>
              <a:t>incidence – mainly young people (20-40 </a:t>
            </a:r>
            <a:r>
              <a:rPr lang="cs-CZ" sz="2900" dirty="0" err="1" smtClean="0">
                <a:latin typeface="Tw Cen MT" pitchFamily="34" charset="-18"/>
              </a:rPr>
              <a:t>years</a:t>
            </a:r>
            <a:r>
              <a:rPr lang="cs-CZ" sz="2900" dirty="0" smtClean="0">
                <a:latin typeface="Tw Cen MT" pitchFamily="34" charset="-18"/>
              </a:rPr>
              <a:t> </a:t>
            </a:r>
            <a:r>
              <a:rPr lang="cs-CZ" sz="2900" dirty="0" err="1" smtClean="0">
                <a:latin typeface="Tw Cen MT" pitchFamily="34" charset="-18"/>
              </a:rPr>
              <a:t>of</a:t>
            </a:r>
            <a:r>
              <a:rPr lang="cs-CZ" sz="2900" dirty="0" smtClean="0">
                <a:latin typeface="Tw Cen MT" pitchFamily="34" charset="-18"/>
              </a:rPr>
              <a:t> </a:t>
            </a:r>
            <a:r>
              <a:rPr lang="cs-CZ" sz="2900" dirty="0" err="1" smtClean="0">
                <a:latin typeface="Tw Cen MT" pitchFamily="34" charset="-18"/>
              </a:rPr>
              <a:t>age</a:t>
            </a:r>
            <a:r>
              <a:rPr lang="en-US" sz="2900" dirty="0" smtClean="0">
                <a:latin typeface="Tw Cen MT" pitchFamily="34" charset="-18"/>
              </a:rPr>
              <a:t>) and premenopausal women  </a:t>
            </a:r>
          </a:p>
          <a:p>
            <a:pPr marL="319088" indent="-319088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</a:pPr>
            <a:r>
              <a:rPr lang="en-US" sz="2900" dirty="0" smtClean="0">
                <a:latin typeface="Tw Cen MT" pitchFamily="34" charset="-18"/>
              </a:rPr>
              <a:t>prevalence of women (2–3 : 1)</a:t>
            </a:r>
          </a:p>
          <a:p>
            <a:pPr marL="319088" indent="-319088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</a:pPr>
            <a:r>
              <a:rPr lang="en-US" sz="2900" dirty="0" smtClean="0">
                <a:latin typeface="Tw Cen MT" pitchFamily="34" charset="-18"/>
              </a:rPr>
              <a:t>about 1% of the population</a:t>
            </a:r>
            <a:endParaRPr lang="en-US" sz="2900" dirty="0">
              <a:latin typeface="Tw Cen MT" pitchFamily="34" charset="-1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71438"/>
            <a:ext cx="5786438" cy="9906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b="1" dirty="0" err="1" smtClean="0"/>
              <a:t>Rheumatoid</a:t>
            </a:r>
            <a:r>
              <a:rPr lang="cs-CZ" b="1" dirty="0" smtClean="0"/>
              <a:t> arthritis</a:t>
            </a:r>
            <a:br>
              <a:rPr lang="cs-CZ" b="1" dirty="0" smtClean="0"/>
            </a:br>
            <a:r>
              <a:rPr lang="cs-CZ" b="1" dirty="0" smtClean="0"/>
              <a:t>(RA)</a:t>
            </a:r>
            <a:endParaRPr lang="cs-CZ" dirty="0"/>
          </a:p>
        </p:txBody>
      </p:sp>
      <p:sp>
        <p:nvSpPr>
          <p:cNvPr id="16386" name="Zástupný symbol pro obsah 2"/>
          <p:cNvSpPr>
            <a:spLocks noGrp="1"/>
          </p:cNvSpPr>
          <p:nvPr>
            <p:ph sz="quarter" idx="1"/>
          </p:nvPr>
        </p:nvSpPr>
        <p:spPr>
          <a:xfrm>
            <a:off x="71438" y="4191000"/>
            <a:ext cx="8965058" cy="2595563"/>
          </a:xfrm>
        </p:spPr>
        <p:txBody>
          <a:bodyPr rIns="0"/>
          <a:lstStyle/>
          <a:p>
            <a:pPr eaLnBrk="1" hangingPunct="1"/>
            <a:r>
              <a:rPr lang="en-US" sz="2400" dirty="0" smtClean="0"/>
              <a:t>etiology – the cause of its development is still unknown. There are more factors (genetic predisposition, viral and bacterial Ag), which activate the immune systems. In 80% patients – rheumatoid factors are present (Ab against Fc fragment of </a:t>
            </a:r>
            <a:r>
              <a:rPr lang="en-US" sz="2400" dirty="0" err="1" smtClean="0"/>
              <a:t>IgG</a:t>
            </a:r>
            <a:r>
              <a:rPr lang="en-US" sz="2400" dirty="0" smtClean="0"/>
              <a:t>). </a:t>
            </a:r>
          </a:p>
        </p:txBody>
      </p:sp>
      <p:sp>
        <p:nvSpPr>
          <p:cNvPr id="16388" name="TextovéPole 4"/>
          <p:cNvSpPr txBox="1">
            <a:spLocks noChangeArrowheads="1"/>
          </p:cNvSpPr>
          <p:nvPr/>
        </p:nvSpPr>
        <p:spPr bwMode="auto">
          <a:xfrm>
            <a:off x="71438" y="1571625"/>
            <a:ext cx="555625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19088" indent="-319088">
              <a:spcBef>
                <a:spcPts val="700"/>
              </a:spcBef>
              <a:buClr>
                <a:srgbClr val="CCAF0A"/>
              </a:buClr>
              <a:buSzPct val="60000"/>
              <a:buFont typeface="Wingdings" pitchFamily="2" charset="2"/>
              <a:buChar char=""/>
            </a:pPr>
            <a:r>
              <a:rPr lang="en-US" sz="2400" dirty="0" smtClean="0">
                <a:solidFill>
                  <a:srgbClr val="000000"/>
                </a:solidFill>
                <a:latin typeface="Tw Cen MT" pitchFamily="34" charset="-18"/>
              </a:rPr>
              <a:t>Main symptom of RA – symmetrical swelling and pain of many joints; especially small joints of the limbs, accompanied by a morning stiffness lasting more then 1 hour, gradually leading to development of articular destructions and deformities. </a:t>
            </a:r>
            <a:endParaRPr lang="en-US" sz="2400" dirty="0">
              <a:solidFill>
                <a:srgbClr val="000000"/>
              </a:solidFill>
              <a:latin typeface="Tw Cen MT" pitchFamily="34" charset="-18"/>
            </a:endParaRPr>
          </a:p>
        </p:txBody>
      </p:sp>
      <p:cxnSp>
        <p:nvCxnSpPr>
          <p:cNvPr id="9" name="Přímá spojnice 8"/>
          <p:cNvCxnSpPr/>
          <p:nvPr/>
        </p:nvCxnSpPr>
        <p:spPr>
          <a:xfrm flipH="1" flipV="1">
            <a:off x="7740352" y="2174776"/>
            <a:ext cx="576064" cy="734571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3" name="Skupina 10"/>
          <p:cNvGrpSpPr/>
          <p:nvPr/>
        </p:nvGrpSpPr>
        <p:grpSpPr>
          <a:xfrm>
            <a:off x="5436096" y="71438"/>
            <a:ext cx="3636945" cy="3395662"/>
            <a:chOff x="5436096" y="71438"/>
            <a:chExt cx="3636945" cy="3395662"/>
          </a:xfrm>
        </p:grpSpPr>
        <p:grpSp>
          <p:nvGrpSpPr>
            <p:cNvPr id="5" name="Skupina 7"/>
            <p:cNvGrpSpPr/>
            <p:nvPr/>
          </p:nvGrpSpPr>
          <p:grpSpPr>
            <a:xfrm>
              <a:off x="5436096" y="71438"/>
              <a:ext cx="3636945" cy="3395662"/>
              <a:chOff x="5508104" y="71438"/>
              <a:chExt cx="3636945" cy="3395662"/>
            </a:xfrm>
          </p:grpSpPr>
          <p:pic>
            <p:nvPicPr>
              <p:cNvPr id="16387" name="Picture 2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5627688" y="71438"/>
                <a:ext cx="3516312" cy="3395662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</p:pic>
          <p:cxnSp>
            <p:nvCxnSpPr>
              <p:cNvPr id="4" name="Přímá spojnice 3"/>
              <p:cNvCxnSpPr/>
              <p:nvPr/>
            </p:nvCxnSpPr>
            <p:spPr>
              <a:xfrm flipV="1">
                <a:off x="6516216" y="2204864"/>
                <a:ext cx="360040" cy="864097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" name="TextovéPole 6"/>
              <p:cNvSpPr txBox="1"/>
              <p:nvPr/>
            </p:nvSpPr>
            <p:spPr>
              <a:xfrm>
                <a:off x="6054427" y="3023374"/>
                <a:ext cx="521297" cy="25391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1050" b="1" dirty="0" smtClean="0"/>
                  <a:t>Bone</a:t>
                </a:r>
                <a:endParaRPr lang="cs-CZ" sz="1050" b="1" dirty="0"/>
              </a:p>
            </p:txBody>
          </p:sp>
          <p:sp>
            <p:nvSpPr>
              <p:cNvPr id="12" name="TextovéPole 11"/>
              <p:cNvSpPr txBox="1"/>
              <p:nvPr/>
            </p:nvSpPr>
            <p:spPr>
              <a:xfrm>
                <a:off x="7812360" y="2852936"/>
                <a:ext cx="872355" cy="25391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1050" b="1" dirty="0" smtClean="0"/>
                  <a:t>Bone </a:t>
                </a:r>
                <a:r>
                  <a:rPr lang="cs-CZ" sz="1050" b="1" dirty="0" err="1" smtClean="0"/>
                  <a:t>Loss</a:t>
                </a:r>
                <a:endParaRPr lang="cs-CZ" sz="1050" b="1" dirty="0"/>
              </a:p>
            </p:txBody>
          </p:sp>
          <p:sp>
            <p:nvSpPr>
              <p:cNvPr id="13" name="TextovéPole 12"/>
              <p:cNvSpPr txBox="1"/>
              <p:nvPr/>
            </p:nvSpPr>
            <p:spPr>
              <a:xfrm>
                <a:off x="5682461" y="2348880"/>
                <a:ext cx="761747" cy="324000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 rtlCol="0">
                <a:spAutoFit/>
              </a:bodyPr>
              <a:lstStyle/>
              <a:p>
                <a:r>
                  <a:rPr lang="cs-CZ" sz="1050" b="1" dirty="0" err="1" smtClean="0"/>
                  <a:t>Cartilage</a:t>
                </a:r>
                <a:endParaRPr lang="cs-CZ" sz="1050" b="1" dirty="0"/>
              </a:p>
            </p:txBody>
          </p:sp>
          <p:sp>
            <p:nvSpPr>
              <p:cNvPr id="14" name="TextovéPole 13"/>
              <p:cNvSpPr txBox="1"/>
              <p:nvPr/>
            </p:nvSpPr>
            <p:spPr>
              <a:xfrm>
                <a:off x="5544192" y="1628800"/>
                <a:ext cx="756000" cy="324000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 rtlCol="0">
                <a:spAutoFit/>
              </a:bodyPr>
              <a:lstStyle/>
              <a:p>
                <a:r>
                  <a:rPr lang="cs-CZ" sz="1050" b="1" dirty="0" err="1" smtClean="0"/>
                  <a:t>Synovium</a:t>
                </a:r>
                <a:endParaRPr lang="cs-CZ" sz="1050" b="1" dirty="0"/>
              </a:p>
            </p:txBody>
          </p:sp>
          <p:sp>
            <p:nvSpPr>
              <p:cNvPr id="15" name="TextovéPole 14"/>
              <p:cNvSpPr txBox="1"/>
              <p:nvPr/>
            </p:nvSpPr>
            <p:spPr>
              <a:xfrm>
                <a:off x="5508104" y="1052736"/>
                <a:ext cx="708848" cy="504000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 rtlCol="0">
                <a:spAutoFit/>
              </a:bodyPr>
              <a:lstStyle/>
              <a:p>
                <a:r>
                  <a:rPr lang="cs-CZ" sz="1050" b="1" dirty="0" err="1" smtClean="0"/>
                  <a:t>Joints</a:t>
                </a:r>
                <a:endParaRPr lang="cs-CZ" sz="1050" b="1" dirty="0" smtClean="0"/>
              </a:p>
              <a:p>
                <a:r>
                  <a:rPr lang="cs-CZ" sz="1050" b="1" dirty="0" err="1" smtClean="0"/>
                  <a:t>Capsule</a:t>
                </a:r>
                <a:endParaRPr lang="cs-CZ" sz="1050" b="1" dirty="0"/>
              </a:p>
            </p:txBody>
          </p:sp>
          <p:sp>
            <p:nvSpPr>
              <p:cNvPr id="16" name="TextovéPole 15"/>
              <p:cNvSpPr txBox="1"/>
              <p:nvPr/>
            </p:nvSpPr>
            <p:spPr>
              <a:xfrm>
                <a:off x="5797241" y="476696"/>
                <a:ext cx="1007007" cy="216000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 rtlCol="0">
                <a:spAutoFit/>
              </a:bodyPr>
              <a:lstStyle/>
              <a:p>
                <a:r>
                  <a:rPr lang="cs-CZ" sz="1050" b="1" dirty="0" err="1" smtClean="0"/>
                  <a:t>Normal</a:t>
                </a:r>
                <a:r>
                  <a:rPr lang="cs-CZ" sz="1050" b="1" dirty="0" smtClean="0"/>
                  <a:t> Joint</a:t>
                </a:r>
              </a:p>
              <a:p>
                <a:endParaRPr lang="cs-CZ" sz="1050" b="1" dirty="0"/>
              </a:p>
            </p:txBody>
          </p:sp>
          <p:sp>
            <p:nvSpPr>
              <p:cNvPr id="17" name="TextovéPole 16"/>
              <p:cNvSpPr txBox="1"/>
              <p:nvPr/>
            </p:nvSpPr>
            <p:spPr>
              <a:xfrm>
                <a:off x="8130733" y="331639"/>
                <a:ext cx="758839" cy="577081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 lIns="36000" rIns="144000" rtlCol="0">
                <a:spAutoFit/>
              </a:bodyPr>
              <a:lstStyle/>
              <a:p>
                <a:r>
                  <a:rPr lang="cs-CZ" sz="1050" b="1" dirty="0" smtClean="0"/>
                  <a:t>Joint </a:t>
                </a:r>
              </a:p>
              <a:p>
                <a:r>
                  <a:rPr lang="cs-CZ" sz="1050" b="1" dirty="0" err="1" smtClean="0"/>
                  <a:t>Affected</a:t>
                </a:r>
                <a:r>
                  <a:rPr lang="cs-CZ" sz="1050" b="1" dirty="0" smtClean="0"/>
                  <a:t> </a:t>
                </a:r>
              </a:p>
              <a:p>
                <a:r>
                  <a:rPr lang="cs-CZ" sz="1050" b="1" dirty="0" smtClean="0"/>
                  <a:t>by RA</a:t>
                </a:r>
                <a:endParaRPr lang="cs-CZ" sz="1050" b="1" dirty="0"/>
              </a:p>
            </p:txBody>
          </p:sp>
          <p:sp>
            <p:nvSpPr>
              <p:cNvPr id="18" name="TextovéPole 17"/>
              <p:cNvSpPr txBox="1"/>
              <p:nvPr/>
            </p:nvSpPr>
            <p:spPr>
              <a:xfrm>
                <a:off x="8478082" y="1340768"/>
                <a:ext cx="558414" cy="253916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 lIns="36000" rIns="36000" rtlCol="0">
                <a:spAutoFit/>
              </a:bodyPr>
              <a:lstStyle/>
              <a:p>
                <a:r>
                  <a:rPr lang="cs-CZ" sz="1050" b="1" dirty="0" err="1" smtClean="0"/>
                  <a:t>Pannus</a:t>
                </a:r>
                <a:endParaRPr lang="cs-CZ" sz="1050" b="1" dirty="0"/>
              </a:p>
            </p:txBody>
          </p:sp>
          <p:sp>
            <p:nvSpPr>
              <p:cNvPr id="19" name="TextovéPole 18"/>
              <p:cNvSpPr txBox="1"/>
              <p:nvPr/>
            </p:nvSpPr>
            <p:spPr>
              <a:xfrm>
                <a:off x="8338748" y="2276872"/>
                <a:ext cx="625740" cy="415498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 lIns="36000" rIns="36000" rtlCol="0">
                <a:spAutoFit/>
              </a:bodyPr>
              <a:lstStyle/>
              <a:p>
                <a:r>
                  <a:rPr lang="cs-CZ" sz="1050" b="1" dirty="0" err="1" smtClean="0"/>
                  <a:t>Synovial</a:t>
                </a:r>
                <a:endParaRPr lang="cs-CZ" sz="1050" b="1" dirty="0" smtClean="0"/>
              </a:p>
              <a:p>
                <a:r>
                  <a:rPr lang="cs-CZ" sz="1050" b="1" dirty="0" smtClean="0"/>
                  <a:t>fluid</a:t>
                </a:r>
                <a:endParaRPr lang="cs-CZ" sz="1050" b="1" dirty="0"/>
              </a:p>
            </p:txBody>
          </p:sp>
          <p:sp>
            <p:nvSpPr>
              <p:cNvPr id="20" name="TextovéPole 19"/>
              <p:cNvSpPr txBox="1"/>
              <p:nvPr/>
            </p:nvSpPr>
            <p:spPr>
              <a:xfrm>
                <a:off x="8425049" y="1806932"/>
                <a:ext cx="720000" cy="253916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 lIns="36000" rtlCol="0">
                <a:spAutoFit/>
              </a:bodyPr>
              <a:lstStyle/>
              <a:p>
                <a:r>
                  <a:rPr lang="cs-CZ" sz="1050" b="1" dirty="0" err="1" smtClean="0"/>
                  <a:t>Synovium</a:t>
                </a:r>
                <a:endParaRPr lang="cs-CZ" sz="1050" b="1" dirty="0"/>
              </a:p>
            </p:txBody>
          </p:sp>
        </p:grpSp>
        <p:cxnSp>
          <p:nvCxnSpPr>
            <p:cNvPr id="22" name="Přímá spojnice 21"/>
            <p:cNvCxnSpPr>
              <a:stCxn id="12" idx="0"/>
            </p:cNvCxnSpPr>
            <p:nvPr/>
          </p:nvCxnSpPr>
          <p:spPr>
            <a:xfrm flipH="1" flipV="1">
              <a:off x="7673876" y="2060849"/>
              <a:ext cx="502654" cy="792087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/>
          </p:cNvSpPr>
          <p:nvPr>
            <p:ph type="title"/>
          </p:nvPr>
        </p:nvSpPr>
        <p:spPr>
          <a:xfrm>
            <a:off x="0" y="116632"/>
            <a:ext cx="9144000" cy="990600"/>
          </a:xfrm>
        </p:spPr>
        <p:txBody>
          <a:bodyPr>
            <a:normAutofit fontScale="90000"/>
          </a:bodyPr>
          <a:lstStyle/>
          <a:p>
            <a:r>
              <a:rPr lang="en-US" sz="4000" b="1" smtClean="0"/>
              <a:t>Effect of cytokines on RA pathogenesis</a:t>
            </a:r>
          </a:p>
        </p:txBody>
      </p:sp>
      <p:sp>
        <p:nvSpPr>
          <p:cNvPr id="44035" name="Rectangle 3"/>
          <p:cNvSpPr>
            <a:spLocks noGrp="1"/>
          </p:cNvSpPr>
          <p:nvPr>
            <p:ph type="body" idx="1"/>
          </p:nvPr>
        </p:nvSpPr>
        <p:spPr>
          <a:xfrm>
            <a:off x="35496" y="1196753"/>
            <a:ext cx="3888432" cy="3960439"/>
          </a:xfrm>
          <a:solidFill>
            <a:schemeClr val="bg1"/>
          </a:solidFill>
        </p:spPr>
        <p:txBody>
          <a:bodyPr>
            <a:normAutofit fontScale="92500" lnSpcReduction="10000"/>
          </a:bodyPr>
          <a:lstStyle/>
          <a:p>
            <a:r>
              <a:rPr lang="en-US" sz="2200" dirty="0" err="1" smtClean="0"/>
              <a:t>autoantigen</a:t>
            </a:r>
            <a:r>
              <a:rPr lang="en-US" sz="2200" dirty="0" smtClean="0"/>
              <a:t> – T-cells activation and proliferation </a:t>
            </a:r>
            <a:r>
              <a:rPr lang="en-US" sz="2200" dirty="0" smtClean="0">
                <a:cs typeface="Arial"/>
              </a:rPr>
              <a:t>→ production of pro-inflammatory cytokines → autoimmune reaction</a:t>
            </a:r>
            <a:endParaRPr lang="en-US" sz="2200" dirty="0" smtClean="0"/>
          </a:p>
          <a:p>
            <a:r>
              <a:rPr lang="en-US" sz="2400" dirty="0" smtClean="0"/>
              <a:t>leading to an established local immune reaction in the tissue </a:t>
            </a:r>
            <a:r>
              <a:rPr lang="en-US" sz="2200" dirty="0" smtClean="0"/>
              <a:t>– lymphocytes, neutrophils, macrophages</a:t>
            </a:r>
          </a:p>
          <a:p>
            <a:r>
              <a:rPr lang="en-US" sz="2200" dirty="0" smtClean="0"/>
              <a:t>key role – T-lymphocytes, which then activate B-cells producing Ab in the affected joint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35496" y="5464276"/>
            <a:ext cx="885698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19088" lvl="0" indent="-319088" eaLnBrk="0" hangingPunct="0">
              <a:spcBef>
                <a:spcPts val="700"/>
              </a:spcBef>
              <a:buClr>
                <a:srgbClr val="CCAF0A"/>
              </a:buClr>
              <a:buSzPct val="60000"/>
              <a:buFont typeface="Wingdings" pitchFamily="2" charset="2"/>
              <a:buChar char=""/>
            </a:pPr>
            <a:r>
              <a:rPr lang="en-US" sz="2200" dirty="0" smtClean="0">
                <a:solidFill>
                  <a:prstClr val="black"/>
                </a:solidFill>
                <a:latin typeface="Tw Cen MT"/>
              </a:rPr>
              <a:t>Inflammatory cells produce reactive oxygen species (originally intended to eliminate A</a:t>
            </a:r>
            <a:r>
              <a:rPr lang="cs-CZ" sz="2200" dirty="0" smtClean="0">
                <a:solidFill>
                  <a:prstClr val="black"/>
                </a:solidFill>
                <a:latin typeface="Tw Cen MT"/>
              </a:rPr>
              <a:t>g</a:t>
            </a:r>
            <a:r>
              <a:rPr lang="en-US" sz="2200" dirty="0" smtClean="0">
                <a:solidFill>
                  <a:prstClr val="black"/>
                </a:solidFill>
                <a:latin typeface="Tw Cen MT"/>
              </a:rPr>
              <a:t>)</a:t>
            </a:r>
            <a:r>
              <a:rPr lang="en-US" sz="2200" dirty="0" smtClean="0">
                <a:solidFill>
                  <a:prstClr val="black"/>
                </a:solidFill>
                <a:latin typeface="+mn-lt"/>
              </a:rPr>
              <a:t> </a:t>
            </a:r>
            <a:r>
              <a:rPr lang="en-US" sz="2200" dirty="0" smtClean="0">
                <a:solidFill>
                  <a:prstClr val="black"/>
                </a:solidFill>
                <a:latin typeface="+mn-lt"/>
                <a:cs typeface="Arial"/>
              </a:rPr>
              <a:t>→ excess of radicals → destruction of the cartilage (chondrocytes) and bone cells</a:t>
            </a:r>
          </a:p>
        </p:txBody>
      </p:sp>
      <p:grpSp>
        <p:nvGrpSpPr>
          <p:cNvPr id="5" name="Skupina 4"/>
          <p:cNvGrpSpPr/>
          <p:nvPr/>
        </p:nvGrpSpPr>
        <p:grpSpPr>
          <a:xfrm>
            <a:off x="3789997" y="1071546"/>
            <a:ext cx="5354003" cy="4105391"/>
            <a:chOff x="3789997" y="1071546"/>
            <a:chExt cx="5354003" cy="4105391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89997" y="1071546"/>
              <a:ext cx="5354003" cy="40547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" name="TextovéPole 2"/>
            <p:cNvSpPr txBox="1"/>
            <p:nvPr/>
          </p:nvSpPr>
          <p:spPr>
            <a:xfrm>
              <a:off x="8100392" y="2636912"/>
              <a:ext cx="971600" cy="792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dk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smtClean="0"/>
                <a:t>Join and Bone loss</a:t>
              </a:r>
              <a:endParaRPr lang="en-US" sz="1400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4860032" y="4869160"/>
              <a:ext cx="1296144" cy="30777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dk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1400" smtClean="0"/>
                <a:t>macrophages</a:t>
              </a:r>
              <a:endParaRPr lang="en-US" sz="1400"/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4716016" y="1104999"/>
              <a:ext cx="1224136" cy="30777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dk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1400" smtClean="0"/>
                <a:t>CD4+ T-cells</a:t>
              </a:r>
              <a:endParaRPr lang="en-US" sz="1400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5004048" y="2780928"/>
              <a:ext cx="684000" cy="28814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dk1"/>
              </a:solidFill>
            </a:ln>
          </p:spPr>
          <p:txBody>
            <a:bodyPr wrap="square" lIns="54000" tIns="36000" rIns="36000" bIns="36000" rtlCol="0">
              <a:spAutoFit/>
            </a:bodyPr>
            <a:lstStyle/>
            <a:p>
              <a:r>
                <a:rPr lang="en-US" sz="1400" smtClean="0"/>
                <a:t>signals</a:t>
              </a:r>
              <a:endParaRPr lang="en-US" sz="1400"/>
            </a:p>
          </p:txBody>
        </p:sp>
        <p:sp>
          <p:nvSpPr>
            <p:cNvPr id="4" name="TextovéPole 3"/>
            <p:cNvSpPr txBox="1"/>
            <p:nvPr/>
          </p:nvSpPr>
          <p:spPr>
            <a:xfrm>
              <a:off x="7344000" y="1404000"/>
              <a:ext cx="1440000" cy="215444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lIns="36000" tIns="0" rIns="0" bIns="0" rtlCol="0">
              <a:spAutoFit/>
            </a:bodyPr>
            <a:lstStyle/>
            <a:p>
              <a:r>
                <a:rPr lang="en-US" sz="1400" smtClean="0"/>
                <a:t>anti-inflammatory</a:t>
              </a:r>
              <a:endParaRPr lang="en-US" sz="1400"/>
            </a:p>
          </p:txBody>
        </p:sp>
        <p:sp>
          <p:nvSpPr>
            <p:cNvPr id="12" name="TextovéPole 11"/>
            <p:cNvSpPr txBox="1"/>
            <p:nvPr/>
          </p:nvSpPr>
          <p:spPr>
            <a:xfrm>
              <a:off x="7452320" y="4221088"/>
              <a:ext cx="1378066" cy="252000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lIns="36000" tIns="0" rIns="0" bIns="0" rtlCol="0">
              <a:spAutoFit/>
            </a:bodyPr>
            <a:lstStyle/>
            <a:p>
              <a:r>
                <a:rPr lang="en-US" sz="1400" dirty="0" smtClean="0"/>
                <a:t>pro-inflammatory</a:t>
              </a:r>
              <a:endParaRPr lang="en-US" sz="14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>
          <a:xfrm>
            <a:off x="142844" y="71438"/>
            <a:ext cx="9001156" cy="99060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cs-CZ" b="1" dirty="0" err="1" smtClean="0"/>
              <a:t>Diagnostics</a:t>
            </a:r>
            <a:r>
              <a:rPr lang="cs-CZ" b="1" dirty="0" smtClean="0"/>
              <a:t> - </a:t>
            </a:r>
            <a:r>
              <a:rPr lang="cs-CZ" b="1" dirty="0" err="1" smtClean="0"/>
              <a:t>laboratory</a:t>
            </a:r>
            <a:r>
              <a:rPr lang="cs-CZ" b="1" dirty="0" smtClean="0"/>
              <a:t> </a:t>
            </a:r>
            <a:r>
              <a:rPr lang="cs-CZ" b="1" dirty="0" err="1" smtClean="0"/>
              <a:t>findings</a:t>
            </a:r>
            <a:endParaRPr lang="cs-CZ" b="1" dirty="0" smtClean="0"/>
          </a:p>
        </p:txBody>
      </p:sp>
      <p:sp>
        <p:nvSpPr>
          <p:cNvPr id="17410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49125" y="1600200"/>
            <a:ext cx="8615363" cy="5257800"/>
          </a:xfrm>
        </p:spPr>
        <p:txBody>
          <a:bodyPr/>
          <a:lstStyle/>
          <a:p>
            <a:pPr eaLnBrk="1" hangingPunct="1"/>
            <a:r>
              <a:rPr lang="en-US" sz="2200" b="1" dirty="0" smtClean="0"/>
              <a:t>Inflammatory markers – </a:t>
            </a:r>
            <a:r>
              <a:rPr lang="en-US" sz="2200" dirty="0" smtClean="0"/>
              <a:t>reactants of the inflammation acute phase (CRP), </a:t>
            </a:r>
            <a:r>
              <a:rPr lang="en-US" sz="2200" b="1" dirty="0" smtClean="0"/>
              <a:t>↑↑ </a:t>
            </a:r>
            <a:r>
              <a:rPr lang="en-US" sz="2200" dirty="0" smtClean="0"/>
              <a:t>FW</a:t>
            </a:r>
          </a:p>
          <a:p>
            <a:pPr eaLnBrk="1" hangingPunct="1"/>
            <a:r>
              <a:rPr lang="en-US" sz="2200" b="1" dirty="0" smtClean="0"/>
              <a:t>Serum proteins electrophoresis</a:t>
            </a:r>
            <a:r>
              <a:rPr lang="en-US" sz="2200" dirty="0" smtClean="0"/>
              <a:t> – acute/chronic state (α</a:t>
            </a:r>
            <a:r>
              <a:rPr lang="en-US" sz="2200" baseline="-25000" dirty="0" smtClean="0"/>
              <a:t>2</a:t>
            </a:r>
            <a:r>
              <a:rPr lang="en-US" sz="2200" dirty="0" smtClean="0"/>
              <a:t>-globulins/ γ-globulins), </a:t>
            </a:r>
            <a:r>
              <a:rPr lang="en-US" sz="2200" dirty="0" smtClean="0">
                <a:ea typeface="Arial Unicode MS" pitchFamily="34" charset="-128"/>
                <a:cs typeface="Arial Unicode MS" pitchFamily="34" charset="-128"/>
              </a:rPr>
              <a:t>↓</a:t>
            </a:r>
            <a:r>
              <a:rPr lang="en-US" sz="2200" dirty="0" smtClean="0"/>
              <a:t>Alb</a:t>
            </a:r>
          </a:p>
          <a:p>
            <a:pPr eaLnBrk="1" hangingPunct="1"/>
            <a:r>
              <a:rPr lang="en-US" sz="2200" b="1" dirty="0" err="1" smtClean="0"/>
              <a:t>autoantibodies</a:t>
            </a:r>
            <a:r>
              <a:rPr lang="en-US" sz="2200" dirty="0" smtClean="0"/>
              <a:t>:</a:t>
            </a:r>
          </a:p>
          <a:p>
            <a:pPr lvl="1" eaLnBrk="1" hangingPunct="1"/>
            <a:r>
              <a:rPr lang="en-US" sz="2200" b="1" dirty="0" smtClean="0"/>
              <a:t>rheumatoid factors (RF) – </a:t>
            </a:r>
            <a:r>
              <a:rPr lang="en-US" sz="2200" dirty="0" err="1" smtClean="0"/>
              <a:t>Ab</a:t>
            </a:r>
            <a:r>
              <a:rPr lang="en-US" sz="2200" dirty="0" smtClean="0"/>
              <a:t> against the </a:t>
            </a:r>
            <a:r>
              <a:rPr lang="en-US" sz="2200" dirty="0" err="1" smtClean="0"/>
              <a:t>Fc</a:t>
            </a:r>
            <a:r>
              <a:rPr lang="en-US" sz="2200" dirty="0" smtClean="0"/>
              <a:t> part of </a:t>
            </a:r>
            <a:r>
              <a:rPr lang="en-US" sz="2200" dirty="0" err="1" smtClean="0"/>
              <a:t>IgG</a:t>
            </a:r>
            <a:r>
              <a:rPr lang="en-US" sz="2200" dirty="0" smtClean="0"/>
              <a:t> in 70–80% patients with RA (so called serum positive) </a:t>
            </a:r>
          </a:p>
          <a:p>
            <a:pPr lvl="1" eaLnBrk="1" hangingPunct="1">
              <a:buFont typeface="Wingdings 2" pitchFamily="18" charset="2"/>
              <a:buNone/>
            </a:pPr>
            <a:r>
              <a:rPr lang="en-US" sz="22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	∼ </a:t>
            </a:r>
            <a:r>
              <a:rPr lang="en-US" sz="2200" dirty="0" smtClean="0"/>
              <a:t>20% patients – test negative (so called serum-negative)</a:t>
            </a:r>
          </a:p>
          <a:p>
            <a:pPr lvl="1" eaLnBrk="1" hangingPunct="1"/>
            <a:r>
              <a:rPr lang="en-US" sz="2200" b="1" dirty="0" smtClean="0"/>
              <a:t>antinuclear antibodies (ANA) - </a:t>
            </a:r>
            <a:r>
              <a:rPr lang="en-US" sz="2200" dirty="0" smtClean="0"/>
              <a:t>positive  33–52% cases</a:t>
            </a:r>
          </a:p>
          <a:p>
            <a:pPr lvl="1" eaLnBrk="1" hangingPunct="1"/>
            <a:r>
              <a:rPr lang="en-US" sz="2200" b="1" dirty="0" smtClean="0"/>
              <a:t>Antibodies against </a:t>
            </a:r>
            <a:r>
              <a:rPr lang="en-US" sz="2200" b="1" dirty="0" err="1" smtClean="0"/>
              <a:t>citrullinated</a:t>
            </a:r>
            <a:r>
              <a:rPr lang="en-US" sz="2200" b="1" dirty="0" smtClean="0"/>
              <a:t> cyclic peptide  (ACPA)  </a:t>
            </a:r>
            <a:r>
              <a:rPr lang="en-US" sz="2200" dirty="0" smtClean="0"/>
              <a:t>– high specificity </a:t>
            </a:r>
            <a:r>
              <a:rPr lang="en-US" sz="22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∼ </a:t>
            </a:r>
            <a:r>
              <a:rPr lang="en-US" sz="2200" dirty="0" smtClean="0"/>
              <a:t>80% patients (</a:t>
            </a:r>
            <a:r>
              <a:rPr lang="en-US" sz="22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∼ </a:t>
            </a:r>
            <a:r>
              <a:rPr lang="en-US" sz="2200" dirty="0" smtClean="0"/>
              <a:t>1% population) </a:t>
            </a:r>
          </a:p>
          <a:p>
            <a:pPr lvl="1" eaLnBrk="1" hangingPunct="1"/>
            <a:r>
              <a:rPr lang="en-US" sz="2200" b="1" dirty="0" err="1" smtClean="0"/>
              <a:t>antiperinuclear</a:t>
            </a:r>
            <a:r>
              <a:rPr lang="en-US" sz="2200" b="1" dirty="0" smtClean="0"/>
              <a:t> factors  </a:t>
            </a:r>
            <a:r>
              <a:rPr lang="en-US" sz="2200" dirty="0" smtClean="0"/>
              <a:t>(APF)</a:t>
            </a:r>
          </a:p>
          <a:p>
            <a:pPr eaLnBrk="1" hangingPunct="1"/>
            <a:r>
              <a:rPr lang="en-US" sz="2200" b="1" dirty="0" smtClean="0"/>
              <a:t>Synovial fluid </a:t>
            </a:r>
            <a:r>
              <a:rPr lang="en-US" sz="2200" dirty="0" smtClean="0"/>
              <a:t>– yellow, turbid, with low viscosity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6030913" cy="990600"/>
          </a:xfrm>
        </p:spPr>
        <p:txBody>
          <a:bodyPr/>
          <a:lstStyle/>
          <a:p>
            <a:pPr algn="ctr" eaLnBrk="1" hangingPunct="1"/>
            <a:r>
              <a:rPr lang="cs-CZ" b="1" dirty="0" smtClean="0"/>
              <a:t>RA </a:t>
            </a:r>
            <a:r>
              <a:rPr lang="cs-CZ" b="1" dirty="0" err="1" smtClean="0"/>
              <a:t>diagnostics</a:t>
            </a:r>
            <a:r>
              <a:rPr lang="cs-CZ" b="1" dirty="0" smtClean="0"/>
              <a:t> II.</a:t>
            </a:r>
          </a:p>
        </p:txBody>
      </p:sp>
      <p:sp>
        <p:nvSpPr>
          <p:cNvPr id="18434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en-US" dirty="0" smtClean="0"/>
              <a:t>anamnesis focused to </a:t>
            </a:r>
            <a:r>
              <a:rPr lang="en-US" dirty="0" err="1" smtClean="0"/>
              <a:t>rheumatological</a:t>
            </a:r>
            <a:r>
              <a:rPr lang="en-US" dirty="0" smtClean="0"/>
              <a:t> symptomatology</a:t>
            </a:r>
          </a:p>
          <a:p>
            <a:pPr eaLnBrk="1" hangingPunct="1"/>
            <a:r>
              <a:rPr lang="en-US" dirty="0" err="1" smtClean="0"/>
              <a:t>arthrosonography</a:t>
            </a:r>
            <a:r>
              <a:rPr lang="en-US" dirty="0" smtClean="0"/>
              <a:t> (early stages of RA)</a:t>
            </a:r>
          </a:p>
          <a:p>
            <a:pPr eaLnBrk="1" hangingPunct="1"/>
            <a:r>
              <a:rPr lang="en-US" dirty="0" smtClean="0"/>
              <a:t>X-ray examination of the joints</a:t>
            </a:r>
          </a:p>
          <a:p>
            <a:pPr eaLnBrk="1" hangingPunct="1"/>
            <a:r>
              <a:rPr lang="en-US" dirty="0" smtClean="0"/>
              <a:t>MR</a:t>
            </a:r>
          </a:p>
          <a:p>
            <a:pPr eaLnBrk="1" hangingPunct="1"/>
            <a:endParaRPr lang="en-US" dirty="0" smtClean="0"/>
          </a:p>
          <a:p>
            <a:pPr eaLnBrk="1" hangingPunct="1">
              <a:buFont typeface="Wingdings" pitchFamily="2" charset="2"/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b="1" dirty="0" smtClean="0"/>
              <a:t>RA therapy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42875" y="1357313"/>
            <a:ext cx="9001125" cy="4500579"/>
          </a:xfrm>
          <a:solidFill>
            <a:schemeClr val="bg1"/>
          </a:solidFill>
        </p:spPr>
        <p:txBody>
          <a:bodyPr>
            <a:normAutofit fontScale="70000" lnSpcReduction="20000"/>
          </a:bodyPr>
          <a:lstStyle/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en-US" dirty="0" smtClean="0"/>
              <a:t>Pharmacotherapy of RA – 3 categories of drugs:</a:t>
            </a:r>
          </a:p>
          <a:p>
            <a:pPr marL="640080" lvl="1" indent="-274320" eaLnBrk="1" fontAlgn="auto" hangingPunct="1">
              <a:spcAft>
                <a:spcPts val="0"/>
              </a:spcAft>
              <a:buFont typeface="Wingdings 2"/>
              <a:buChar char=""/>
              <a:defRPr/>
            </a:pPr>
            <a:r>
              <a:rPr lang="en-US" b="1" dirty="0" smtClean="0"/>
              <a:t>Non-steroid </a:t>
            </a:r>
            <a:r>
              <a:rPr lang="en-US" b="1" dirty="0" err="1" smtClean="0"/>
              <a:t>antirheumatics</a:t>
            </a:r>
            <a:r>
              <a:rPr lang="en-US" b="1" dirty="0" smtClean="0"/>
              <a:t> </a:t>
            </a:r>
            <a:r>
              <a:rPr lang="en-US" dirty="0" smtClean="0"/>
              <a:t>– anti-inflammatory effect (suppress cyclooxygenase synthesis – one of the key enzymes in local inflammation mediators formation) + analgesic effect</a:t>
            </a:r>
          </a:p>
          <a:p>
            <a:pPr marL="640080" lvl="1" indent="-274320" eaLnBrk="1" fontAlgn="auto" hangingPunct="1">
              <a:spcAft>
                <a:spcPts val="0"/>
              </a:spcAft>
              <a:buFont typeface="Wingdings 2"/>
              <a:buChar char=""/>
              <a:defRPr/>
            </a:pPr>
            <a:r>
              <a:rPr lang="en-US" b="1" dirty="0" smtClean="0"/>
              <a:t>Disease modifying drugs </a:t>
            </a:r>
            <a:r>
              <a:rPr lang="en-US" dirty="0" smtClean="0"/>
              <a:t>(DMARDs = disease modifying </a:t>
            </a:r>
            <a:r>
              <a:rPr lang="en-US" dirty="0" err="1" smtClean="0"/>
              <a:t>antirheumatic</a:t>
            </a:r>
            <a:r>
              <a:rPr lang="en-US" dirty="0" smtClean="0"/>
              <a:t> drugs) – chemically and </a:t>
            </a:r>
            <a:r>
              <a:rPr lang="en-US" dirty="0" err="1" smtClean="0"/>
              <a:t>pharmacodynamically</a:t>
            </a:r>
            <a:r>
              <a:rPr lang="en-US" dirty="0" smtClean="0"/>
              <a:t> heterogeneous group of compounds (beneficially modify the disease symptoms and course by an as yet unclear mechanism)</a:t>
            </a:r>
          </a:p>
          <a:p>
            <a:pPr marL="640080" lvl="1" indent="-274320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en-US" dirty="0" smtClean="0"/>
              <a:t>	- drug effect is onset with a delay (weeks, months), after dropping it can persist</a:t>
            </a:r>
          </a:p>
          <a:p>
            <a:pPr marL="640080" lvl="1" indent="-274320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en-US" dirty="0" smtClean="0"/>
              <a:t>	- undesirable effects – esp. hepatotoxic, </a:t>
            </a:r>
            <a:r>
              <a:rPr lang="en-US" dirty="0" err="1" smtClean="0"/>
              <a:t>hematotoxic</a:t>
            </a:r>
            <a:r>
              <a:rPr lang="en-US" dirty="0" smtClean="0"/>
              <a:t> and </a:t>
            </a:r>
            <a:r>
              <a:rPr lang="en-US" dirty="0" err="1" smtClean="0"/>
              <a:t>immunosupressive</a:t>
            </a:r>
            <a:endParaRPr lang="en-US" dirty="0" smtClean="0"/>
          </a:p>
          <a:p>
            <a:pPr marL="640080" lvl="1" indent="-274320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en-US" dirty="0" smtClean="0"/>
              <a:t>	</a:t>
            </a:r>
            <a:r>
              <a:rPr lang="en-US" sz="2300" dirty="0" smtClean="0"/>
              <a:t>Examples: </a:t>
            </a:r>
            <a:r>
              <a:rPr lang="en-US" sz="2300" dirty="0" err="1" smtClean="0"/>
              <a:t>antimalacs</a:t>
            </a:r>
            <a:r>
              <a:rPr lang="en-US" sz="2300" dirty="0" smtClean="0"/>
              <a:t> (</a:t>
            </a:r>
            <a:r>
              <a:rPr lang="en-US" sz="2300" dirty="0" err="1" smtClean="0"/>
              <a:t>Plaquenil</a:t>
            </a:r>
            <a:r>
              <a:rPr lang="en-US" sz="2300" dirty="0" smtClean="0"/>
              <a:t>, </a:t>
            </a:r>
            <a:r>
              <a:rPr lang="en-US" sz="2300" dirty="0" err="1" smtClean="0"/>
              <a:t>Delagil</a:t>
            </a:r>
            <a:r>
              <a:rPr lang="en-US" sz="2300" dirty="0" smtClean="0"/>
              <a:t>), gold salts (</a:t>
            </a:r>
            <a:r>
              <a:rPr lang="en-US" sz="2300" dirty="0" err="1" smtClean="0"/>
              <a:t>Tauredon</a:t>
            </a:r>
            <a:r>
              <a:rPr lang="en-US" sz="2300" dirty="0" smtClean="0"/>
              <a:t>), </a:t>
            </a:r>
            <a:r>
              <a:rPr lang="en-US" sz="2300" dirty="0" err="1" smtClean="0"/>
              <a:t>sulphasalazine</a:t>
            </a:r>
            <a:r>
              <a:rPr lang="en-US" sz="2300" dirty="0" smtClean="0"/>
              <a:t> (</a:t>
            </a:r>
            <a:r>
              <a:rPr lang="en-US" sz="2300" dirty="0" err="1" smtClean="0"/>
              <a:t>Sulfasalazin</a:t>
            </a:r>
            <a:r>
              <a:rPr lang="en-US" sz="2300" dirty="0" smtClean="0"/>
              <a:t>, </a:t>
            </a:r>
            <a:r>
              <a:rPr lang="en-US" sz="2300" dirty="0" err="1" smtClean="0"/>
              <a:t>Salazopyrin</a:t>
            </a:r>
            <a:r>
              <a:rPr lang="en-US" sz="2300" dirty="0" smtClean="0"/>
              <a:t>), methotrexate, </a:t>
            </a:r>
            <a:r>
              <a:rPr lang="en-US" sz="2300" dirty="0" err="1" smtClean="0"/>
              <a:t>penicillamine</a:t>
            </a:r>
            <a:r>
              <a:rPr lang="en-US" sz="2300" dirty="0" smtClean="0"/>
              <a:t> (</a:t>
            </a:r>
            <a:r>
              <a:rPr lang="en-US" sz="2300" dirty="0" err="1" smtClean="0"/>
              <a:t>Metalcaptase</a:t>
            </a:r>
            <a:r>
              <a:rPr lang="en-US" sz="2300" dirty="0" smtClean="0"/>
              <a:t>), azathioprine (</a:t>
            </a:r>
            <a:r>
              <a:rPr lang="en-US" sz="2300" dirty="0" err="1" smtClean="0"/>
              <a:t>Azamun</a:t>
            </a:r>
            <a:r>
              <a:rPr lang="en-US" sz="2300" dirty="0" smtClean="0"/>
              <a:t>, Imuran), cyclophosphamide (</a:t>
            </a:r>
            <a:r>
              <a:rPr lang="en-US" sz="2300" dirty="0" err="1" smtClean="0"/>
              <a:t>Cyclophosphamid</a:t>
            </a:r>
            <a:endParaRPr lang="en-US" sz="2300" dirty="0" smtClean="0"/>
          </a:p>
          <a:p>
            <a:pPr marL="640080" lvl="1" indent="-274320" eaLnBrk="1" fontAlgn="auto" hangingPunct="1">
              <a:spcAft>
                <a:spcPts val="0"/>
              </a:spcAft>
              <a:buFont typeface="Wingdings 2"/>
              <a:buChar char=""/>
              <a:defRPr/>
            </a:pPr>
            <a:r>
              <a:rPr lang="en-US" b="1" dirty="0" smtClean="0"/>
              <a:t>corticoids</a:t>
            </a:r>
            <a:r>
              <a:rPr lang="en-US" dirty="0" smtClean="0"/>
              <a:t> – anti-inflammatory and immunosuppressive effects</a:t>
            </a:r>
          </a:p>
          <a:p>
            <a:pPr marL="640080" lvl="1" indent="-274320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en-US" dirty="0" smtClean="0"/>
              <a:t>	- onset – usually rapid and strong (only temporary effect on the disease symptoms) </a:t>
            </a:r>
          </a:p>
        </p:txBody>
      </p:sp>
      <p:sp>
        <p:nvSpPr>
          <p:cNvPr id="19459" name="TextovéPole 3"/>
          <p:cNvSpPr txBox="1">
            <a:spLocks noChangeArrowheads="1"/>
          </p:cNvSpPr>
          <p:nvPr/>
        </p:nvSpPr>
        <p:spPr bwMode="auto">
          <a:xfrm>
            <a:off x="107504" y="5445224"/>
            <a:ext cx="9001125" cy="984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2000" rIns="36000">
            <a:spAutoFit/>
          </a:bodyPr>
          <a:lstStyle/>
          <a:p>
            <a:pPr marL="0" lvl="1"/>
            <a:r>
              <a:rPr lang="en-US" sz="2000" dirty="0" smtClean="0">
                <a:latin typeface="Tw Cen MT" pitchFamily="34" charset="-18"/>
              </a:rPr>
              <a:t>Recently new type of therapy develops - so called </a:t>
            </a:r>
            <a:r>
              <a:rPr lang="en-US" sz="2000" b="1" dirty="0" smtClean="0">
                <a:latin typeface="Tw Cen MT" pitchFamily="34" charset="-18"/>
              </a:rPr>
              <a:t>biological therapy</a:t>
            </a:r>
          </a:p>
          <a:p>
            <a:pPr marL="0" lvl="1">
              <a:buFontTx/>
              <a:buChar char="-"/>
            </a:pPr>
            <a:r>
              <a:rPr lang="en-US" dirty="0" smtClean="0">
                <a:latin typeface="Tw Cen MT" pitchFamily="34" charset="-18"/>
              </a:rPr>
              <a:t>compounds affecting key steps of immune reactions (</a:t>
            </a:r>
            <a:r>
              <a:rPr lang="en-US" i="1" dirty="0" smtClean="0">
                <a:latin typeface="Tw Cen MT" pitchFamily="34" charset="-18"/>
              </a:rPr>
              <a:t>e.g.</a:t>
            </a:r>
            <a:r>
              <a:rPr lang="en-US" dirty="0" smtClean="0">
                <a:latin typeface="Tw Cen MT" pitchFamily="34" charset="-18"/>
              </a:rPr>
              <a:t> the most important cytokines)</a:t>
            </a:r>
          </a:p>
          <a:p>
            <a:pPr marL="0" lvl="1"/>
            <a:r>
              <a:rPr lang="en-US" dirty="0" smtClean="0">
                <a:latin typeface="Tw Cen MT" pitchFamily="34" charset="-18"/>
              </a:rPr>
              <a:t>- the principle – monoclonal Ab or receptor antagonists of those cytokines</a:t>
            </a:r>
            <a:endParaRPr lang="en-US" sz="2000" b="1" dirty="0">
              <a:latin typeface="Tw Cen MT" pitchFamily="34" charset="-1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cs-CZ" b="1" dirty="0" err="1" smtClean="0"/>
              <a:t>Multiple</a:t>
            </a:r>
            <a:r>
              <a:rPr lang="cs-CZ" b="1" dirty="0" smtClean="0"/>
              <a:t> </a:t>
            </a:r>
            <a:r>
              <a:rPr lang="cs-CZ" b="1" dirty="0" err="1" smtClean="0"/>
              <a:t>sclerosis</a:t>
            </a:r>
            <a:r>
              <a:rPr lang="cs-CZ" b="1" dirty="0" smtClean="0"/>
              <a:t> (MS)</a:t>
            </a:r>
          </a:p>
        </p:txBody>
      </p:sp>
      <p:sp>
        <p:nvSpPr>
          <p:cNvPr id="20482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829175"/>
          </a:xfrm>
        </p:spPr>
        <p:txBody>
          <a:bodyPr/>
          <a:lstStyle/>
          <a:p>
            <a:pPr eaLnBrk="1" hangingPunct="1"/>
            <a:r>
              <a:rPr lang="en-US" dirty="0" smtClean="0">
                <a:latin typeface="Tw Cen MT" pitchFamily="34" charset="-18"/>
              </a:rPr>
              <a:t>Chronic</a:t>
            </a:r>
            <a:r>
              <a:rPr lang="cs-CZ" dirty="0" smtClean="0">
                <a:latin typeface="Tw Cen MT" pitchFamily="34" charset="-18"/>
              </a:rPr>
              <a:t> </a:t>
            </a:r>
            <a:r>
              <a:rPr lang="en-US" dirty="0" smtClean="0">
                <a:latin typeface="Tw Cen MT" pitchFamily="34" charset="-18"/>
              </a:rPr>
              <a:t>inflammatory </a:t>
            </a:r>
            <a:r>
              <a:rPr lang="en-US" dirty="0">
                <a:latin typeface="Tw Cen MT" pitchFamily="34" charset="-18"/>
              </a:rPr>
              <a:t>disease in which the insulating covers of nerve cells in the brain and spinal cord are damaged</a:t>
            </a:r>
            <a:endParaRPr lang="cs-CZ" dirty="0" smtClean="0"/>
          </a:p>
          <a:p>
            <a:pPr eaLnBrk="1" hangingPunct="1">
              <a:buFont typeface="Wingdings" pitchFamily="2" charset="2"/>
              <a:buNone/>
            </a:pPr>
            <a:endParaRPr lang="cs-CZ" dirty="0" smtClean="0"/>
          </a:p>
          <a:p>
            <a:pPr eaLnBrk="1" hangingPunct="1"/>
            <a:r>
              <a:rPr lang="en-US" dirty="0"/>
              <a:t>The attack of myelin starts inflammatory </a:t>
            </a:r>
            <a:r>
              <a:rPr lang="en-US" dirty="0" smtClean="0"/>
              <a:t>processes</a:t>
            </a:r>
            <a:endParaRPr lang="cs-CZ" dirty="0" smtClean="0"/>
          </a:p>
          <a:p>
            <a:pPr eaLnBrk="1" hangingPunct="1"/>
            <a:r>
              <a:rPr lang="cs-CZ" dirty="0" smtClean="0"/>
              <a:t>Myelin,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en-US" dirty="0" smtClean="0"/>
              <a:t>target </a:t>
            </a:r>
            <a:r>
              <a:rPr lang="cs-CZ" dirty="0" smtClean="0"/>
              <a:t>antigen </a:t>
            </a:r>
            <a:r>
              <a:rPr lang="en-US" dirty="0" smtClean="0"/>
              <a:t>of </a:t>
            </a:r>
            <a:r>
              <a:rPr lang="en-US" dirty="0"/>
              <a:t>the autoimmune </a:t>
            </a:r>
            <a:r>
              <a:rPr lang="en-US" dirty="0" smtClean="0"/>
              <a:t>attack</a:t>
            </a:r>
            <a:r>
              <a:rPr lang="cs-CZ" dirty="0" smtClean="0"/>
              <a:t> </a:t>
            </a:r>
            <a:r>
              <a:rPr lang="cs-CZ" dirty="0" smtClean="0">
                <a:latin typeface="Arial"/>
                <a:cs typeface="Arial"/>
              </a:rPr>
              <a:t>→</a:t>
            </a:r>
            <a:r>
              <a:rPr lang="cs-CZ" dirty="0" smtClean="0"/>
              <a:t> </a:t>
            </a:r>
            <a:r>
              <a:rPr lang="en-US" dirty="0" smtClean="0"/>
              <a:t>enhance </a:t>
            </a:r>
            <a:r>
              <a:rPr lang="en-US" dirty="0"/>
              <a:t>the loss of myelin, or they may cause the axon to break down </a:t>
            </a:r>
            <a:r>
              <a:rPr lang="en-US" dirty="0" smtClean="0"/>
              <a:t>completely</a:t>
            </a: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cs-CZ" b="1" dirty="0" smtClean="0"/>
              <a:t>Epidemiology MS</a:t>
            </a:r>
          </a:p>
        </p:txBody>
      </p:sp>
      <p:sp>
        <p:nvSpPr>
          <p:cNvPr id="21506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5069160"/>
          </a:xfrm>
        </p:spPr>
        <p:txBody>
          <a:bodyPr>
            <a:normAutofit fontScale="92500" lnSpcReduction="20000"/>
          </a:bodyPr>
          <a:lstStyle/>
          <a:p>
            <a:pPr eaLnBrk="1" hangingPunct="1"/>
            <a:r>
              <a:rPr lang="en-US" sz="2800" smtClean="0"/>
              <a:t>The prevalence of MS patients – is highly variable among different regions = influence of latitude</a:t>
            </a:r>
          </a:p>
          <a:p>
            <a:pPr lvl="1" eaLnBrk="1" hangingPunct="1"/>
            <a:r>
              <a:rPr lang="en-US" sz="2500" smtClean="0"/>
              <a:t>the incidence of the disease increases with distance from the equator, the most abundant in the temperate zone of the northern hemisphere</a:t>
            </a:r>
          </a:p>
          <a:p>
            <a:pPr eaLnBrk="1" hangingPunct="1"/>
            <a:endParaRPr lang="en-US" sz="2800" smtClean="0"/>
          </a:p>
          <a:p>
            <a:pPr eaLnBrk="1" hangingPunct="1"/>
            <a:r>
              <a:rPr lang="en-US" sz="2800" smtClean="0"/>
              <a:t>MS usually appears in adults in 20-40 years of age</a:t>
            </a:r>
          </a:p>
          <a:p>
            <a:pPr eaLnBrk="1" hangingPunct="1"/>
            <a:r>
              <a:rPr lang="en-US" sz="2800" smtClean="0"/>
              <a:t>Similar to many autoimmune disorders, the disease is more common in women (2:1)</a:t>
            </a:r>
          </a:p>
          <a:p>
            <a:pPr eaLnBrk="1" hangingPunct="1"/>
            <a:r>
              <a:rPr lang="en-US" sz="2800" smtClean="0"/>
              <a:t>The number of people with MS is approximately 100 per 100,000)</a:t>
            </a:r>
          </a:p>
          <a:p>
            <a:pPr eaLnBrk="1" hangingPunct="1"/>
            <a:r>
              <a:rPr lang="en-US" sz="2800" smtClean="0"/>
              <a:t>however, a number of genetic variations have been shown to increase the risk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0" y="1916113"/>
            <a:ext cx="4355976" cy="396518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20040" indent="-320040" fontAlgn="auto">
              <a:spcBef>
                <a:spcPts val="700"/>
              </a:spcBef>
              <a:spcAft>
                <a:spcPts val="0"/>
              </a:spcAft>
              <a:buClr>
                <a:srgbClr val="CCAF0A"/>
              </a:buClr>
              <a:buSzPct val="60000"/>
              <a:buFont typeface="Wingdings"/>
              <a:buChar char=""/>
              <a:defRPr/>
            </a:pPr>
            <a:r>
              <a:rPr lang="en-US" sz="2400" dirty="0" smtClean="0">
                <a:solidFill>
                  <a:prstClr val="black"/>
                </a:solidFill>
                <a:latin typeface="+mn-lt"/>
              </a:rPr>
              <a:t>the </a:t>
            </a:r>
            <a:r>
              <a:rPr lang="en-US" sz="2400" dirty="0">
                <a:solidFill>
                  <a:prstClr val="black"/>
                </a:solidFill>
                <a:latin typeface="+mn-lt"/>
              </a:rPr>
              <a:t>inflammatory process is caused by T </a:t>
            </a:r>
            <a:r>
              <a:rPr lang="en-US" sz="2400" dirty="0" smtClean="0">
                <a:solidFill>
                  <a:prstClr val="black"/>
                </a:solidFill>
                <a:latin typeface="+mn-lt"/>
              </a:rPr>
              <a:t>cells </a:t>
            </a:r>
            <a:r>
              <a:rPr lang="en-US" sz="2400" dirty="0">
                <a:solidFill>
                  <a:prstClr val="black"/>
                </a:solidFill>
                <a:latin typeface="+mn-lt"/>
              </a:rPr>
              <a:t>that plays an important role in the development of the </a:t>
            </a:r>
            <a:r>
              <a:rPr lang="en-US" sz="2400" dirty="0" smtClean="0">
                <a:solidFill>
                  <a:prstClr val="black"/>
                </a:solidFill>
                <a:latin typeface="+mn-lt"/>
              </a:rPr>
              <a:t>lesion</a:t>
            </a:r>
            <a:endParaRPr lang="cs-CZ" sz="2400" dirty="0" smtClean="0">
              <a:solidFill>
                <a:prstClr val="black"/>
              </a:solidFill>
              <a:latin typeface="+mn-lt"/>
            </a:endParaRPr>
          </a:p>
          <a:p>
            <a:pPr marL="320040" indent="-320040" fontAlgn="auto">
              <a:spcBef>
                <a:spcPts val="700"/>
              </a:spcBef>
              <a:spcAft>
                <a:spcPts val="0"/>
              </a:spcAft>
              <a:buClr>
                <a:srgbClr val="CCAF0A"/>
              </a:buClr>
              <a:buSzPct val="60000"/>
              <a:buFont typeface="Wingdings"/>
              <a:buChar char=""/>
              <a:defRPr/>
            </a:pPr>
            <a:r>
              <a:rPr lang="en-US" sz="2400" dirty="0">
                <a:solidFill>
                  <a:prstClr val="black"/>
                </a:solidFill>
                <a:latin typeface="+mn-lt"/>
              </a:rPr>
              <a:t>The T cells recognize myelin as foreign and attack </a:t>
            </a:r>
            <a:r>
              <a:rPr lang="en-US" sz="2400" dirty="0" smtClean="0">
                <a:solidFill>
                  <a:prstClr val="black"/>
                </a:solidFill>
                <a:latin typeface="+mn-lt"/>
              </a:rPr>
              <a:t>it</a:t>
            </a:r>
            <a:r>
              <a:rPr lang="cs-CZ" sz="2400" dirty="0" smtClean="0">
                <a:solidFill>
                  <a:prstClr val="black"/>
                </a:solidFill>
                <a:latin typeface="+mn-lt"/>
              </a:rPr>
              <a:t> </a:t>
            </a:r>
            <a:r>
              <a:rPr lang="cs-CZ" sz="2400" dirty="0">
                <a:solidFill>
                  <a:prstClr val="black"/>
                </a:solidFill>
                <a:latin typeface="+mn-lt"/>
              </a:rPr>
              <a:t>= </a:t>
            </a:r>
            <a:r>
              <a:rPr lang="cs-CZ" sz="2400" dirty="0" smtClean="0">
                <a:solidFill>
                  <a:prstClr val="black"/>
                </a:solidFill>
                <a:latin typeface="+mn-lt"/>
              </a:rPr>
              <a:t>„</a:t>
            </a:r>
            <a:r>
              <a:rPr lang="cs-CZ" sz="2400" dirty="0" err="1" smtClean="0">
                <a:solidFill>
                  <a:prstClr val="black"/>
                </a:solidFill>
                <a:latin typeface="+mn-lt"/>
              </a:rPr>
              <a:t>autoreactive</a:t>
            </a:r>
            <a:r>
              <a:rPr lang="cs-CZ" sz="2400" dirty="0" smtClean="0">
                <a:solidFill>
                  <a:prstClr val="black"/>
                </a:solidFill>
                <a:latin typeface="+mn-lt"/>
              </a:rPr>
              <a:t> </a:t>
            </a:r>
            <a:r>
              <a:rPr lang="cs-CZ" sz="2400" dirty="0" err="1" smtClean="0">
                <a:solidFill>
                  <a:prstClr val="black"/>
                </a:solidFill>
                <a:latin typeface="+mn-lt"/>
              </a:rPr>
              <a:t>lymphocytes</a:t>
            </a:r>
            <a:r>
              <a:rPr lang="cs-CZ" sz="2400" dirty="0" smtClean="0">
                <a:solidFill>
                  <a:prstClr val="black"/>
                </a:solidFill>
                <a:latin typeface="+mn-lt"/>
              </a:rPr>
              <a:t>“ </a:t>
            </a:r>
          </a:p>
          <a:p>
            <a:pPr marL="320040" indent="-320040" fontAlgn="auto">
              <a:spcBef>
                <a:spcPts val="700"/>
              </a:spcBef>
              <a:spcAft>
                <a:spcPts val="0"/>
              </a:spcAft>
              <a:buClr>
                <a:srgbClr val="CCAF0A"/>
              </a:buClr>
              <a:buSzPct val="60000"/>
              <a:buFont typeface="Wingdings"/>
              <a:buChar char=""/>
              <a:defRPr/>
            </a:pPr>
            <a:r>
              <a:rPr lang="en-US" sz="2400" dirty="0">
                <a:latin typeface="+mn-lt"/>
              </a:rPr>
              <a:t>T cells gain entry into the brain via disruptions in the blood–brain </a:t>
            </a:r>
            <a:r>
              <a:rPr lang="en-US" sz="2400" dirty="0" smtClean="0">
                <a:latin typeface="+mn-lt"/>
              </a:rPr>
              <a:t>barrier</a:t>
            </a:r>
            <a:endParaRPr lang="cs-CZ" sz="2400" dirty="0">
              <a:latin typeface="+mn-lt"/>
            </a:endParaRPr>
          </a:p>
        </p:txBody>
      </p:sp>
      <p:sp>
        <p:nvSpPr>
          <p:cNvPr id="22532" name="Nadpis 1"/>
          <p:cNvSpPr>
            <a:spLocks noGrp="1"/>
          </p:cNvSpPr>
          <p:nvPr>
            <p:ph type="title"/>
          </p:nvPr>
        </p:nvSpPr>
        <p:spPr>
          <a:xfrm>
            <a:off x="0" y="80963"/>
            <a:ext cx="5786438" cy="990600"/>
          </a:xfrm>
        </p:spPr>
        <p:txBody>
          <a:bodyPr/>
          <a:lstStyle/>
          <a:p>
            <a:pPr algn="ctr" eaLnBrk="1" hangingPunct="1"/>
            <a:r>
              <a:rPr lang="en-US" b="1" dirty="0" smtClean="0"/>
              <a:t>Pathophysiology MS</a:t>
            </a:r>
            <a:endParaRPr lang="en-US" dirty="0" smtClean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1170131"/>
            <a:ext cx="4786789" cy="333898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Nadpis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b="1" dirty="0" smtClean="0"/>
              <a:t>MS signs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0" y="1357313"/>
            <a:ext cx="9144000" cy="5500687"/>
          </a:xfrm>
          <a:solidFill>
            <a:schemeClr val="bg1"/>
          </a:solidFill>
        </p:spPr>
        <p:txBody>
          <a:bodyPr lIns="126000" rIns="0">
            <a:normAutofit lnSpcReduction="10000"/>
          </a:bodyPr>
          <a:lstStyle/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en-US" sz="2100" dirty="0" smtClean="0">
                <a:ea typeface="Arial Unicode MS"/>
                <a:cs typeface="Arial Unicode MS"/>
              </a:rPr>
              <a:t>∼ </a:t>
            </a:r>
            <a:r>
              <a:rPr lang="en-US" sz="2100" dirty="0" smtClean="0"/>
              <a:t>80-85 % patients - a </a:t>
            </a:r>
            <a:r>
              <a:rPr lang="en-US" sz="2100" b="1" dirty="0" smtClean="0"/>
              <a:t>clinically isolated syndrome </a:t>
            </a:r>
            <a:r>
              <a:rPr lang="en-US" sz="2100" dirty="0" smtClean="0"/>
              <a:t>(CIS) - an individual's first neurological episode, caused by inflammation or demyelination of nerve tissue 	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en-US" sz="2100" b="1" dirty="0" smtClean="0"/>
              <a:t>relapsing-remitting </a:t>
            </a:r>
            <a:r>
              <a:rPr lang="en-US" sz="2100" dirty="0" smtClean="0"/>
              <a:t>(RR) MS – </a:t>
            </a:r>
            <a:r>
              <a:rPr lang="en-US" sz="2100" dirty="0" smtClean="0">
                <a:ea typeface="Arial Unicode MS"/>
                <a:cs typeface="Arial Unicode MS"/>
              </a:rPr>
              <a:t>initially phase M</a:t>
            </a:r>
            <a:r>
              <a:rPr lang="en-US" sz="2100" dirty="0" smtClean="0"/>
              <a:t>S; unpredictable relapses followed by periods of months to years of relative quiet (remission) with no new signs of disease activity </a:t>
            </a:r>
          </a:p>
          <a:p>
            <a:pPr marL="320040" indent="-320040" eaLnBrk="1" fontAlgn="auto" hangingPunct="1">
              <a:spcAft>
                <a:spcPts val="0"/>
              </a:spcAft>
              <a:buClr>
                <a:srgbClr val="CCAF0A"/>
              </a:buClr>
              <a:buNone/>
              <a:defRPr/>
            </a:pPr>
            <a:r>
              <a:rPr lang="en-US" sz="2100" dirty="0" smtClean="0"/>
              <a:t>	</a:t>
            </a:r>
            <a:r>
              <a:rPr lang="en-US" sz="2100" dirty="0" smtClean="0">
                <a:ea typeface="Arial Unicode MS"/>
                <a:cs typeface="Arial Unicode MS"/>
              </a:rPr>
              <a:t>however after 10 – 15 years about 60% of these patients show a transition into a </a:t>
            </a:r>
            <a:r>
              <a:rPr lang="en-US" sz="2100" b="1" dirty="0" smtClean="0">
                <a:ea typeface="Arial Unicode MS"/>
                <a:cs typeface="Arial Unicode MS"/>
              </a:rPr>
              <a:t>secondary progressive </a:t>
            </a:r>
            <a:r>
              <a:rPr lang="en-US" sz="2100" dirty="0" smtClean="0">
                <a:ea typeface="Arial Unicode MS"/>
                <a:cs typeface="Arial Unicode MS"/>
              </a:rPr>
              <a:t>disease course (SP) MS that is characterized by a gradual decline of neurological function</a:t>
            </a:r>
          </a:p>
          <a:p>
            <a:pPr eaLnBrk="1" fontAlgn="auto" hangingPunct="1">
              <a:spcAft>
                <a:spcPts val="0"/>
              </a:spcAft>
              <a:buClr>
                <a:srgbClr val="CCAF0A"/>
              </a:buClr>
              <a:defRPr/>
            </a:pPr>
            <a:r>
              <a:rPr lang="en-US" sz="2100" dirty="0" smtClean="0">
                <a:ea typeface="Arial Unicode MS"/>
                <a:cs typeface="Arial Unicode MS"/>
              </a:rPr>
              <a:t> </a:t>
            </a:r>
            <a:r>
              <a:rPr lang="en-US" sz="2100" b="1" dirty="0" smtClean="0"/>
              <a:t>The primary progressive subtype </a:t>
            </a:r>
            <a:r>
              <a:rPr lang="en-US" sz="2100" dirty="0" smtClean="0"/>
              <a:t>(PP)</a:t>
            </a:r>
            <a:r>
              <a:rPr lang="en-US" sz="2100" b="1" dirty="0" smtClean="0"/>
              <a:t>  </a:t>
            </a:r>
            <a:r>
              <a:rPr lang="en-US" sz="2100" dirty="0" smtClean="0"/>
              <a:t>– occurs in approximately 10–15% of individuals, with no remission after the initial symptoms. It is characterized by progression of disability from onset, with no, or only occasional and minor, remissions and improvements. (10-15% patients; men + around 40 years old)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en-US" sz="2100" b="1" dirty="0" smtClean="0"/>
              <a:t>Malignant - </a:t>
            </a:r>
            <a:r>
              <a:rPr lang="en-US" sz="2000" b="1" dirty="0" smtClean="0"/>
              <a:t>Progressive relapsing</a:t>
            </a:r>
            <a:r>
              <a:rPr lang="en-US" sz="2000" dirty="0" smtClean="0"/>
              <a:t> MS - individuals from onset, have a steady neurologic decline but also attacks</a:t>
            </a:r>
            <a:endParaRPr lang="en-US" sz="2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Nadpis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cs-CZ" b="1" dirty="0" smtClean="0"/>
              <a:t>MS </a:t>
            </a:r>
            <a:r>
              <a:rPr lang="cs-CZ" b="1" dirty="0" err="1" smtClean="0"/>
              <a:t>symptoms</a:t>
            </a:r>
            <a:endParaRPr lang="cs-CZ" b="1" dirty="0" smtClean="0"/>
          </a:p>
        </p:txBody>
      </p:sp>
      <p:sp>
        <p:nvSpPr>
          <p:cNvPr id="24578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2775" y="1571625"/>
            <a:ext cx="8153400" cy="5257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600" dirty="0" smtClean="0"/>
              <a:t>The specific symptoms are determined by the locations of the lesions within the nervous system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 smtClean="0"/>
              <a:t>may include loss of sensitivity or changes in sensation, visual problems (optic neuritis),  feeling tired, acute or chronic pain, difficulties with coordination and balance and others. 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 smtClean="0">
                <a:ea typeface="Arial Unicode MS" pitchFamily="34" charset="-128"/>
                <a:cs typeface="Arial Unicode MS" pitchFamily="34" charset="-128"/>
              </a:rPr>
              <a:t>∼ </a:t>
            </a:r>
            <a:r>
              <a:rPr lang="en-US" sz="2400" dirty="0" smtClean="0"/>
              <a:t>30% individuals - Difficulties thinking, …</a:t>
            </a:r>
          </a:p>
          <a:p>
            <a:pPr marL="319088" lvl="1" indent="-319088" eaLnBrk="1" hangingPunct="1">
              <a:lnSpc>
                <a:spcPct val="120000"/>
              </a:lnSpc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</a:pPr>
            <a:r>
              <a:rPr lang="en-US" dirty="0" smtClean="0"/>
              <a:t>General symptoms – 55% patients - emotional problems such as depression or unstable mood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Nadpis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b="1" dirty="0" smtClean="0"/>
              <a:t>Diagnostic</a:t>
            </a:r>
            <a:r>
              <a:rPr lang="cs-CZ" b="1" dirty="0" smtClean="0"/>
              <a:t>s</a:t>
            </a:r>
            <a:r>
              <a:rPr lang="en-US" b="1" dirty="0" smtClean="0"/>
              <a:t> MS</a:t>
            </a:r>
            <a:endParaRPr lang="en-US" dirty="0" smtClean="0"/>
          </a:p>
        </p:txBody>
      </p:sp>
      <p:sp>
        <p:nvSpPr>
          <p:cNvPr id="25602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5114925"/>
          </a:xfrm>
        </p:spPr>
        <p:txBody>
          <a:bodyPr>
            <a:normAutofit/>
          </a:bodyPr>
          <a:lstStyle/>
          <a:p>
            <a:pPr eaLnBrk="1" hangingPunct="1"/>
            <a:r>
              <a:rPr lang="en-US" sz="2800" dirty="0" smtClean="0"/>
              <a:t>typically dg - based on the presenting signs and symptoms, in combination with supporting medical imaging and laboratory testing</a:t>
            </a:r>
          </a:p>
          <a:p>
            <a:pPr eaLnBrk="1" hangingPunct="1"/>
            <a:r>
              <a:rPr lang="en-US" sz="2600" dirty="0" smtClean="0"/>
              <a:t>Dg – abnormal results: </a:t>
            </a:r>
          </a:p>
          <a:p>
            <a:pPr lvl="1" eaLnBrk="1" hangingPunct="1"/>
            <a:r>
              <a:rPr lang="en-US" sz="2300" dirty="0" smtClean="0"/>
              <a:t>neuroimaging, analysis of cerebrospinal fluid (CSF) and evoked potentials (EP) </a:t>
            </a:r>
            <a:endParaRPr lang="cs-CZ" sz="2300" dirty="0" smtClean="0"/>
          </a:p>
          <a:p>
            <a:pPr marL="366713" lvl="1" indent="0" eaLnBrk="1" hangingPunct="1">
              <a:buNone/>
            </a:pPr>
            <a:endParaRPr lang="en-US" sz="2300" dirty="0" smtClean="0"/>
          </a:p>
          <a:p>
            <a:pPr eaLnBrk="1" hangingPunct="1"/>
            <a:r>
              <a:rPr lang="en-US" sz="2600" dirty="0" smtClean="0"/>
              <a:t>evidence of lesions at different times and in different area</a:t>
            </a:r>
            <a:r>
              <a:rPr lang="cs-CZ" sz="2600" dirty="0" smtClean="0"/>
              <a:t>s</a:t>
            </a:r>
            <a:r>
              <a:rPr lang="en-US" sz="2600" dirty="0" smtClean="0"/>
              <a:t> – dg MS - McDonald criteria</a:t>
            </a:r>
            <a:r>
              <a:rPr lang="cs-CZ" sz="2600" dirty="0" smtClean="0"/>
              <a:t> </a:t>
            </a:r>
            <a:r>
              <a:rPr lang="cs-CZ" sz="2800" dirty="0" smtClean="0"/>
              <a:t>(</a:t>
            </a:r>
            <a:r>
              <a:rPr lang="en-US" sz="2600" dirty="0" smtClean="0"/>
              <a:t>focus </a:t>
            </a:r>
            <a:r>
              <a:rPr lang="en-US" sz="2600" dirty="0"/>
              <a:t>on clinical, laboratory, and radiologic </a:t>
            </a:r>
            <a:r>
              <a:rPr lang="en-US" sz="2600" dirty="0" smtClean="0"/>
              <a:t>evidence</a:t>
            </a:r>
            <a:r>
              <a:rPr lang="cs-CZ" sz="2600" dirty="0" smtClean="0"/>
              <a:t>)</a:t>
            </a:r>
            <a:endParaRPr lang="en-US" sz="2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Nadpis 1"/>
          <p:cNvSpPr>
            <a:spLocks noGrp="1"/>
          </p:cNvSpPr>
          <p:nvPr>
            <p:ph type="title"/>
          </p:nvPr>
        </p:nvSpPr>
        <p:spPr>
          <a:xfrm>
            <a:off x="0" y="228600"/>
            <a:ext cx="9143999" cy="9906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cs-CZ" b="1" dirty="0" smtClean="0"/>
              <a:t>MRI – </a:t>
            </a:r>
            <a:r>
              <a:rPr lang="en-US" b="1" dirty="0"/>
              <a:t>dissemination of brain </a:t>
            </a:r>
            <a:r>
              <a:rPr lang="en-US" b="1" dirty="0" smtClean="0"/>
              <a:t>lesions</a:t>
            </a:r>
            <a:r>
              <a:rPr lang="cs-CZ" b="1" dirty="0" smtClean="0"/>
              <a:t> i</a:t>
            </a:r>
            <a:r>
              <a:rPr lang="en-US" b="1" dirty="0" smtClean="0"/>
              <a:t>n </a:t>
            </a:r>
            <a:r>
              <a:rPr lang="en-US" b="1" dirty="0"/>
              <a:t>time and space</a:t>
            </a:r>
            <a:endParaRPr lang="cs-CZ" b="1" dirty="0" smtClean="0"/>
          </a:p>
        </p:txBody>
      </p:sp>
      <p:grpSp>
        <p:nvGrpSpPr>
          <p:cNvPr id="3" name="Skupina 2"/>
          <p:cNvGrpSpPr/>
          <p:nvPr/>
        </p:nvGrpSpPr>
        <p:grpSpPr>
          <a:xfrm>
            <a:off x="609600" y="1524000"/>
            <a:ext cx="8061325" cy="3505200"/>
            <a:chOff x="609600" y="1524000"/>
            <a:chExt cx="8061325" cy="3505200"/>
          </a:xfrm>
        </p:grpSpPr>
        <p:grpSp>
          <p:nvGrpSpPr>
            <p:cNvPr id="4" name="Skupina 10"/>
            <p:cNvGrpSpPr>
              <a:grpSpLocks/>
            </p:cNvGrpSpPr>
            <p:nvPr/>
          </p:nvGrpSpPr>
          <p:grpSpPr bwMode="auto">
            <a:xfrm>
              <a:off x="609600" y="1524000"/>
              <a:ext cx="8061325" cy="3505200"/>
              <a:chOff x="609600" y="1524000"/>
              <a:chExt cx="8061325" cy="3505200"/>
            </a:xfrm>
          </p:grpSpPr>
          <p:pic>
            <p:nvPicPr>
              <p:cNvPr id="26627" name="Picture 3" descr="a+text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609600" y="1524000"/>
                <a:ext cx="2555875" cy="32731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6628" name="Picture 4" descr="b+text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352800" y="1524000"/>
                <a:ext cx="2574925" cy="35052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6629" name="Picture 5" descr="c+text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6096000" y="1524000"/>
                <a:ext cx="2574925" cy="35052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2" name="TextovéPole 1"/>
            <p:cNvSpPr txBox="1"/>
            <p:nvPr/>
          </p:nvSpPr>
          <p:spPr>
            <a:xfrm>
              <a:off x="683568" y="4417367"/>
              <a:ext cx="1872208" cy="307777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cs-CZ" sz="1400" dirty="0" err="1" smtClean="0"/>
                <a:t>Healthy</a:t>
              </a:r>
              <a:r>
                <a:rPr lang="cs-CZ" sz="1400" dirty="0" smtClean="0"/>
                <a:t> (31 </a:t>
              </a:r>
              <a:r>
                <a:rPr lang="cs-CZ" sz="1400" dirty="0" err="1" smtClean="0"/>
                <a:t>year</a:t>
              </a:r>
              <a:r>
                <a:rPr lang="cs-CZ" sz="1400" dirty="0" smtClean="0"/>
                <a:t> </a:t>
              </a:r>
              <a:r>
                <a:rPr lang="cs-CZ" sz="1400" dirty="0" err="1" smtClean="0"/>
                <a:t>old</a:t>
              </a:r>
              <a:r>
                <a:rPr lang="cs-CZ" sz="1400" dirty="0" smtClean="0"/>
                <a:t>)</a:t>
              </a:r>
              <a:endParaRPr lang="cs-CZ" sz="1400" dirty="0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3475508" y="4417948"/>
              <a:ext cx="2329507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cs-CZ" sz="1400" dirty="0" smtClean="0"/>
                <a:t>RR-MS, 2 </a:t>
              </a:r>
              <a:r>
                <a:rPr lang="cs-CZ" sz="1400" dirty="0" err="1" smtClean="0"/>
                <a:t>years</a:t>
              </a:r>
              <a:r>
                <a:rPr lang="cs-CZ" sz="1400" dirty="0" smtClean="0"/>
                <a:t> </a:t>
              </a:r>
              <a:r>
                <a:rPr lang="cs-CZ" sz="1400" dirty="0" err="1" smtClean="0"/>
                <a:t>duration</a:t>
              </a:r>
              <a:r>
                <a:rPr lang="cs-CZ" sz="1400" dirty="0" smtClean="0"/>
                <a:t> (36 </a:t>
              </a:r>
              <a:r>
                <a:rPr lang="cs-CZ" sz="1400" dirty="0" err="1" smtClean="0"/>
                <a:t>year</a:t>
              </a:r>
              <a:r>
                <a:rPr lang="cs-CZ" sz="1400" dirty="0" smtClean="0"/>
                <a:t> </a:t>
              </a:r>
              <a:r>
                <a:rPr lang="cs-CZ" sz="1400" dirty="0" err="1" smtClean="0"/>
                <a:t>old</a:t>
              </a:r>
              <a:r>
                <a:rPr lang="cs-CZ" sz="1400" dirty="0" smtClean="0"/>
                <a:t>)</a:t>
              </a:r>
              <a:endParaRPr lang="cs-CZ" sz="1400" dirty="0"/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6202933" y="4417948"/>
              <a:ext cx="2329507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cs-CZ" sz="1400" dirty="0" smtClean="0"/>
                <a:t>SP-MS, 19 </a:t>
              </a:r>
              <a:r>
                <a:rPr lang="cs-CZ" sz="1400" dirty="0" err="1" smtClean="0"/>
                <a:t>years</a:t>
              </a:r>
              <a:r>
                <a:rPr lang="cs-CZ" sz="1400" dirty="0" smtClean="0"/>
                <a:t> </a:t>
              </a:r>
              <a:r>
                <a:rPr lang="cs-CZ" sz="1400" dirty="0" err="1" smtClean="0"/>
                <a:t>duration</a:t>
              </a:r>
              <a:r>
                <a:rPr lang="cs-CZ" sz="1400" dirty="0" smtClean="0"/>
                <a:t> (43 </a:t>
              </a:r>
              <a:r>
                <a:rPr lang="cs-CZ" sz="1400" dirty="0" err="1" smtClean="0"/>
                <a:t>year</a:t>
              </a:r>
              <a:r>
                <a:rPr lang="cs-CZ" sz="1400" dirty="0" smtClean="0"/>
                <a:t> </a:t>
              </a:r>
              <a:r>
                <a:rPr lang="cs-CZ" sz="1400" dirty="0" err="1" smtClean="0"/>
                <a:t>old</a:t>
              </a:r>
              <a:r>
                <a:rPr lang="cs-CZ" sz="1400" dirty="0" smtClean="0"/>
                <a:t>)</a:t>
              </a:r>
              <a:endParaRPr lang="cs-CZ" sz="14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en-US" dirty="0" smtClean="0"/>
              <a:t>CSF analysis – </a:t>
            </a:r>
            <a:r>
              <a:rPr lang="en-US" dirty="0" err="1" smtClean="0"/>
              <a:t>intrathecal</a:t>
            </a:r>
            <a:r>
              <a:rPr lang="en-US" dirty="0" smtClean="0"/>
              <a:t> synthesis </a:t>
            </a:r>
            <a:r>
              <a:rPr lang="en-US" dirty="0" err="1" smtClean="0"/>
              <a:t>IgG</a:t>
            </a:r>
            <a:endParaRPr lang="en-US" dirty="0" smtClean="0"/>
          </a:p>
          <a:p>
            <a:pPr lvl="1" eaLnBrk="1" hangingPunct="1"/>
            <a:r>
              <a:rPr lang="en-US" dirty="0" smtClean="0"/>
              <a:t>qualitative  – </a:t>
            </a:r>
            <a:r>
              <a:rPr lang="en-US" dirty="0" err="1" smtClean="0"/>
              <a:t>Oligoclonal</a:t>
            </a:r>
            <a:r>
              <a:rPr lang="en-US" dirty="0" smtClean="0"/>
              <a:t> bands </a:t>
            </a:r>
            <a:r>
              <a:rPr lang="en-US" dirty="0" err="1" smtClean="0"/>
              <a:t>IgG</a:t>
            </a:r>
            <a:endParaRPr lang="en-US" dirty="0" smtClean="0"/>
          </a:p>
          <a:p>
            <a:pPr lvl="1" eaLnBrk="1" hangingPunct="1"/>
            <a:r>
              <a:rPr lang="en-US" dirty="0" smtClean="0"/>
              <a:t>quantitative – increased CSF levels </a:t>
            </a:r>
            <a:r>
              <a:rPr lang="en-US" dirty="0" err="1" smtClean="0"/>
              <a:t>IgG</a:t>
            </a:r>
            <a:r>
              <a:rPr lang="en-US" dirty="0" smtClean="0"/>
              <a:t> in CNS</a:t>
            </a: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285750" y="228600"/>
            <a:ext cx="8643938" cy="990600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b="1" dirty="0" smtClean="0"/>
              <a:t>Diagnosis – Laboratory results</a:t>
            </a:r>
            <a:endParaRPr lang="en-US" b="1" dirty="0"/>
          </a:p>
        </p:txBody>
      </p:sp>
      <p:grpSp>
        <p:nvGrpSpPr>
          <p:cNvPr id="2" name="Skupina 14"/>
          <p:cNvGrpSpPr>
            <a:grpSpLocks noChangeAspect="1"/>
          </p:cNvGrpSpPr>
          <p:nvPr/>
        </p:nvGrpSpPr>
        <p:grpSpPr bwMode="auto">
          <a:xfrm>
            <a:off x="357188" y="3046413"/>
            <a:ext cx="8670925" cy="3183479"/>
            <a:chOff x="142844" y="1714488"/>
            <a:chExt cx="9001156" cy="3264365"/>
          </a:xfrm>
        </p:grpSpPr>
        <p:pic>
          <p:nvPicPr>
            <p:cNvPr id="27652" name="Picture 2" descr="http://www.wikiskripta.eu/images/d/d4/Oligoklon%C3%A1ln%C3%AD_p%C3%A1sy.png"/>
            <p:cNvPicPr>
              <a:picLocks noChangeAspect="1" noChangeArrowheads="1"/>
            </p:cNvPicPr>
            <p:nvPr/>
          </p:nvPicPr>
          <p:blipFill>
            <a:blip r:embed="rId2" cstate="print"/>
            <a:srcRect t="2977" r="72095" b="53864"/>
            <a:stretch>
              <a:fillRect/>
            </a:stretch>
          </p:blipFill>
          <p:spPr bwMode="auto">
            <a:xfrm>
              <a:off x="142844" y="1714488"/>
              <a:ext cx="1785950" cy="2150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653" name="Picture 2" descr="http://www.wikiskripta.eu/images/d/d4/Oligoklon%C3%A1ln%C3%AD_p%C3%A1sy.png"/>
            <p:cNvPicPr>
              <a:picLocks noChangeAspect="1" noChangeArrowheads="1"/>
            </p:cNvPicPr>
            <p:nvPr/>
          </p:nvPicPr>
          <p:blipFill>
            <a:blip r:embed="rId2" cstate="print"/>
            <a:srcRect l="33487" t="2977" r="41956" b="53864"/>
            <a:stretch>
              <a:fillRect/>
            </a:stretch>
          </p:blipFill>
          <p:spPr bwMode="auto">
            <a:xfrm>
              <a:off x="3071802" y="1714488"/>
              <a:ext cx="1571636" cy="2150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654" name="Picture 2" descr="http://www.wikiskripta.eu/images/d/d4/Oligoklon%C3%A1ln%C3%AD_p%C3%A1sy.png"/>
            <p:cNvPicPr>
              <a:picLocks noChangeAspect="1" noChangeArrowheads="1"/>
            </p:cNvPicPr>
            <p:nvPr/>
          </p:nvPicPr>
          <p:blipFill>
            <a:blip r:embed="rId2" cstate="print"/>
            <a:srcRect l="63625" t="2977" r="11819" b="53864"/>
            <a:stretch>
              <a:fillRect/>
            </a:stretch>
          </p:blipFill>
          <p:spPr bwMode="auto">
            <a:xfrm>
              <a:off x="6286512" y="1714488"/>
              <a:ext cx="1571636" cy="2150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7655" name="TextovéPole 18"/>
            <p:cNvSpPr txBox="1">
              <a:spLocks noChangeArrowheads="1"/>
            </p:cNvSpPr>
            <p:nvPr/>
          </p:nvSpPr>
          <p:spPr bwMode="auto">
            <a:xfrm>
              <a:off x="142844" y="4000504"/>
              <a:ext cx="2286017" cy="5365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1400" b="1" dirty="0" smtClean="0">
                  <a:latin typeface="Tw Cen MT" pitchFamily="34" charset="-18"/>
                </a:rPr>
                <a:t>Type 1</a:t>
              </a:r>
              <a:r>
                <a:rPr lang="en-US" sz="1400" dirty="0" smtClean="0">
                  <a:latin typeface="Tw Cen MT" pitchFamily="34" charset="-18"/>
                </a:rPr>
                <a:t> – healthy</a:t>
              </a:r>
            </a:p>
            <a:p>
              <a:r>
                <a:rPr lang="en-US" sz="1400" dirty="0" smtClean="0">
                  <a:latin typeface="Tw Cen MT" pitchFamily="34" charset="-18"/>
                </a:rPr>
                <a:t>individuals</a:t>
              </a:r>
              <a:endParaRPr lang="en-US" sz="1400" b="1" dirty="0">
                <a:latin typeface="Tw Cen MT" pitchFamily="34" charset="-18"/>
              </a:endParaRPr>
            </a:p>
          </p:txBody>
        </p:sp>
        <p:sp>
          <p:nvSpPr>
            <p:cNvPr id="27656" name="TextovéPole 19"/>
            <p:cNvSpPr txBox="1">
              <a:spLocks noChangeArrowheads="1"/>
            </p:cNvSpPr>
            <p:nvPr/>
          </p:nvSpPr>
          <p:spPr bwMode="auto">
            <a:xfrm>
              <a:off x="2786049" y="4000504"/>
              <a:ext cx="2500329" cy="7574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1400" b="1" dirty="0" smtClean="0">
                  <a:latin typeface="Tw Cen MT" pitchFamily="34" charset="-18"/>
                </a:rPr>
                <a:t>Type 2</a:t>
              </a:r>
              <a:r>
                <a:rPr lang="en-US" sz="1400" dirty="0" smtClean="0">
                  <a:latin typeface="Tw Cen MT" pitchFamily="34" charset="-18"/>
                </a:rPr>
                <a:t> – </a:t>
              </a:r>
              <a:r>
                <a:rPr lang="en-US" sz="1400" dirty="0" err="1" smtClean="0">
                  <a:latin typeface="Tw Cen MT" pitchFamily="34" charset="-18"/>
                </a:rPr>
                <a:t>oligoclonal</a:t>
              </a:r>
              <a:r>
                <a:rPr lang="en-US" sz="1400" dirty="0" smtClean="0">
                  <a:latin typeface="Tw Cen MT" pitchFamily="34" charset="-18"/>
                </a:rPr>
                <a:t> bands are present only in CSF – local production </a:t>
              </a:r>
              <a:r>
                <a:rPr lang="en-US" sz="1400" dirty="0" err="1" smtClean="0">
                  <a:latin typeface="Tw Cen MT" pitchFamily="34" charset="-18"/>
                </a:rPr>
                <a:t>IgG</a:t>
              </a:r>
              <a:r>
                <a:rPr lang="en-US" sz="1400" dirty="0" smtClean="0">
                  <a:latin typeface="Tw Cen MT" pitchFamily="34" charset="-18"/>
                </a:rPr>
                <a:t> (MS)</a:t>
              </a:r>
              <a:endParaRPr lang="en-US" sz="1400" dirty="0">
                <a:latin typeface="Tw Cen MT" pitchFamily="34" charset="-18"/>
              </a:endParaRPr>
            </a:p>
          </p:txBody>
        </p:sp>
        <p:sp>
          <p:nvSpPr>
            <p:cNvPr id="27657" name="TextovéPole 20"/>
            <p:cNvSpPr txBox="1">
              <a:spLocks noChangeArrowheads="1"/>
            </p:cNvSpPr>
            <p:nvPr/>
          </p:nvSpPr>
          <p:spPr bwMode="auto">
            <a:xfrm>
              <a:off x="5857885" y="4000504"/>
              <a:ext cx="3286115" cy="9783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1400" b="1" dirty="0" err="1" smtClean="0">
                  <a:latin typeface="Tw Cen MT" pitchFamily="34" charset="-18"/>
                </a:rPr>
                <a:t>Typ</a:t>
              </a:r>
              <a:r>
                <a:rPr lang="en-US" sz="1400" b="1" dirty="0" smtClean="0">
                  <a:latin typeface="Tw Cen MT" pitchFamily="34" charset="-18"/>
                </a:rPr>
                <a:t> 3</a:t>
              </a:r>
              <a:r>
                <a:rPr lang="en-US" sz="1400" dirty="0" smtClean="0">
                  <a:latin typeface="Tw Cen MT" pitchFamily="34" charset="-18"/>
                </a:rPr>
                <a:t> – </a:t>
              </a:r>
              <a:r>
                <a:rPr lang="en-US" sz="1400" dirty="0" err="1" smtClean="0">
                  <a:latin typeface="Tw Cen MT" pitchFamily="34" charset="-18"/>
                </a:rPr>
                <a:t>oligoclonal</a:t>
              </a:r>
              <a:r>
                <a:rPr lang="en-US" sz="1400" dirty="0" smtClean="0">
                  <a:latin typeface="Tw Cen MT" pitchFamily="34" charset="-18"/>
                </a:rPr>
                <a:t> bands are present not only in CSF; the others in serum – local </a:t>
              </a:r>
              <a:r>
                <a:rPr lang="en-US" sz="1400" dirty="0" err="1" smtClean="0">
                  <a:latin typeface="Tw Cen MT" pitchFamily="34" charset="-18"/>
                </a:rPr>
                <a:t>IgG</a:t>
              </a:r>
              <a:r>
                <a:rPr lang="en-US" sz="1400" dirty="0" smtClean="0">
                  <a:latin typeface="Tw Cen MT" pitchFamily="34" charset="-18"/>
                </a:rPr>
                <a:t> production in organism (chronic infection CNS, MS)</a:t>
              </a:r>
              <a:endParaRPr lang="en-US" sz="1400" dirty="0">
                <a:latin typeface="Tw Cen MT" pitchFamily="34" charset="-18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Nadpis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cs-CZ" b="1" dirty="0" err="1" smtClean="0"/>
              <a:t>Therapy</a:t>
            </a:r>
            <a:endParaRPr lang="cs-CZ" b="1" dirty="0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853136"/>
          </a:xfrm>
        </p:spPr>
        <p:txBody>
          <a:bodyPr>
            <a:normAutofit/>
          </a:bodyPr>
          <a:lstStyle/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en-US" dirty="0" smtClean="0"/>
              <a:t>The primary aims of therapy - returning function after an attack, preventing new attacks, and preventing disability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en-US" dirty="0" smtClean="0"/>
              <a:t>Acute attacks – corticosteroids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en-US" dirty="0" smtClean="0"/>
              <a:t>Long-</a:t>
            </a:r>
            <a:r>
              <a:rPr lang="en-US" dirty="0" err="1" smtClean="0"/>
              <a:t>therm</a:t>
            </a:r>
            <a:r>
              <a:rPr lang="en-US" dirty="0" smtClean="0"/>
              <a:t> therapy – preventing new attacks and preventing disability (interferon beta-1a, interferon beta-1b, </a:t>
            </a:r>
            <a:r>
              <a:rPr lang="en-US" dirty="0" err="1" smtClean="0"/>
              <a:t>glatiramer</a:t>
            </a:r>
            <a:r>
              <a:rPr lang="en-US" dirty="0" smtClean="0"/>
              <a:t> acetate)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en-US" dirty="0" smtClean="0"/>
              <a:t>Associated symptoms – (pain, spasm, tiredness, depression)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228600"/>
            <a:ext cx="8643998" cy="990600"/>
          </a:xfrm>
        </p:spPr>
        <p:txBody>
          <a:bodyPr/>
          <a:lstStyle/>
          <a:p>
            <a:r>
              <a:rPr lang="cs-CZ" b="1" dirty="0" err="1" smtClean="0"/>
              <a:t>Graves</a:t>
            </a:r>
            <a:r>
              <a:rPr lang="cs-CZ" b="1" dirty="0" smtClean="0"/>
              <a:t>-</a:t>
            </a:r>
            <a:r>
              <a:rPr lang="cs-CZ" b="1" dirty="0" err="1" smtClean="0"/>
              <a:t>Basedow</a:t>
            </a:r>
            <a:r>
              <a:rPr lang="cs-CZ" b="1" dirty="0" smtClean="0"/>
              <a:t> </a:t>
            </a:r>
            <a:r>
              <a:rPr lang="cs-CZ" b="1" dirty="0" err="1" smtClean="0"/>
              <a:t>disease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2648" y="1571612"/>
            <a:ext cx="4888046" cy="2757494"/>
          </a:xfrm>
        </p:spPr>
        <p:txBody>
          <a:bodyPr>
            <a:normAutofit lnSpcReduction="10000"/>
          </a:bodyPr>
          <a:lstStyle/>
          <a:p>
            <a:r>
              <a:rPr lang="en-US" smtClean="0"/>
              <a:t>Thyroid hyperfunction (thyreotoxicosis)</a:t>
            </a:r>
          </a:p>
          <a:p>
            <a:r>
              <a:rPr lang="en-US" smtClean="0"/>
              <a:t>symproms</a:t>
            </a:r>
          </a:p>
          <a:p>
            <a:pPr lvl="1"/>
            <a:r>
              <a:rPr lang="en-US" smtClean="0"/>
              <a:t>hyperthyroidism</a:t>
            </a:r>
          </a:p>
          <a:p>
            <a:pPr lvl="1"/>
            <a:r>
              <a:rPr lang="en-US" smtClean="0"/>
              <a:t>thyreotoxicosis</a:t>
            </a:r>
          </a:p>
          <a:p>
            <a:pPr lvl="1"/>
            <a:r>
              <a:rPr lang="en-US" smtClean="0"/>
              <a:t>often exophthalmos</a:t>
            </a:r>
          </a:p>
          <a:p>
            <a:endParaRPr lang="en-US"/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7158" y="4214818"/>
            <a:ext cx="3888000" cy="2592000"/>
          </a:xfrm>
          <a:prstGeom prst="rect">
            <a:avLst/>
          </a:prstGeom>
          <a:ln>
            <a:noFill/>
          </a:ln>
        </p:spPr>
      </p:pic>
      <p:pic>
        <p:nvPicPr>
          <p:cNvPr id="5" name="Obrázek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214942" y="1643050"/>
            <a:ext cx="3816000" cy="5040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228600"/>
            <a:ext cx="8643998" cy="990600"/>
          </a:xfrm>
        </p:spPr>
        <p:txBody>
          <a:bodyPr/>
          <a:lstStyle/>
          <a:p>
            <a:r>
              <a:rPr lang="cs-CZ" b="1" dirty="0" err="1" smtClean="0"/>
              <a:t>Graves</a:t>
            </a:r>
            <a:r>
              <a:rPr lang="cs-CZ" b="1" dirty="0" smtClean="0"/>
              <a:t>-</a:t>
            </a:r>
            <a:r>
              <a:rPr lang="cs-CZ" b="1" dirty="0" err="1" smtClean="0"/>
              <a:t>Basedow</a:t>
            </a:r>
            <a:r>
              <a:rPr lang="cs-CZ" b="1" dirty="0" smtClean="0"/>
              <a:t> </a:t>
            </a:r>
            <a:r>
              <a:rPr lang="cs-CZ" b="1" dirty="0" err="1" smtClean="0"/>
              <a:t>disease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0" y="1357298"/>
            <a:ext cx="9144000" cy="5500702"/>
          </a:xfrm>
          <a:solidFill>
            <a:schemeClr val="bg1"/>
          </a:solidFill>
        </p:spPr>
        <p:txBody>
          <a:bodyPr lIns="324000">
            <a:normAutofit fontScale="47500" lnSpcReduction="20000"/>
          </a:bodyPr>
          <a:lstStyle/>
          <a:p>
            <a:r>
              <a:rPr lang="en-US" dirty="0" err="1" smtClean="0"/>
              <a:t>imunogenetics</a:t>
            </a:r>
            <a:endParaRPr lang="en-US" dirty="0" smtClean="0"/>
          </a:p>
          <a:p>
            <a:pPr lvl="1"/>
            <a:r>
              <a:rPr lang="en-US" dirty="0" smtClean="0"/>
              <a:t>women/men 7/1</a:t>
            </a:r>
          </a:p>
          <a:p>
            <a:pPr lvl="1"/>
            <a:r>
              <a:rPr lang="en-US" dirty="0" smtClean="0"/>
              <a:t>Associations with</a:t>
            </a:r>
          </a:p>
          <a:p>
            <a:pPr lvl="2"/>
            <a:r>
              <a:rPr lang="en-US" dirty="0" smtClean="0"/>
              <a:t>HLA-A1 B8 DR3 (not very strong)</a:t>
            </a:r>
          </a:p>
          <a:p>
            <a:pPr lvl="2"/>
            <a:r>
              <a:rPr lang="en-US" dirty="0" smtClean="0"/>
              <a:t>HLA-Bw35 a Bw46</a:t>
            </a:r>
            <a:r>
              <a:rPr lang="cs-CZ" dirty="0" smtClean="0"/>
              <a:t> </a:t>
            </a:r>
            <a:r>
              <a:rPr lang="en-US" dirty="0" err="1" smtClean="0"/>
              <a:t>Asiats</a:t>
            </a:r>
            <a:endParaRPr lang="en-US" dirty="0" smtClean="0"/>
          </a:p>
          <a:p>
            <a:pPr lvl="2"/>
            <a:r>
              <a:rPr lang="en-US" dirty="0" smtClean="0"/>
              <a:t>HLA-DR3 (strong association of the </a:t>
            </a:r>
            <a:r>
              <a:rPr lang="en-US" dirty="0" err="1" smtClean="0"/>
              <a:t>exophthalmos</a:t>
            </a:r>
            <a:r>
              <a:rPr lang="en-US" dirty="0" smtClean="0"/>
              <a:t>)</a:t>
            </a:r>
          </a:p>
          <a:p>
            <a:r>
              <a:rPr lang="en-US" dirty="0" err="1" smtClean="0"/>
              <a:t>immunopathology</a:t>
            </a:r>
            <a:endParaRPr lang="en-US" dirty="0" smtClean="0"/>
          </a:p>
          <a:p>
            <a:pPr lvl="1"/>
            <a:r>
              <a:rPr lang="en-US" dirty="0" smtClean="0"/>
              <a:t>Infiltration by  CD4⁺ T-cells</a:t>
            </a:r>
          </a:p>
          <a:p>
            <a:pPr lvl="1"/>
            <a:r>
              <a:rPr lang="en-US" dirty="0" err="1" smtClean="0"/>
              <a:t>exophthalmos</a:t>
            </a:r>
            <a:r>
              <a:rPr lang="en-US" dirty="0" smtClean="0"/>
              <a:t> – antibodies against an unknown Ag (common to thyroid?) in the </a:t>
            </a:r>
            <a:r>
              <a:rPr lang="en-US" dirty="0" err="1" smtClean="0"/>
              <a:t>retroorbital</a:t>
            </a:r>
            <a:r>
              <a:rPr lang="en-US" dirty="0" smtClean="0"/>
              <a:t> fibrous tissue</a:t>
            </a:r>
          </a:p>
          <a:p>
            <a:r>
              <a:rPr lang="en-US" dirty="0" err="1" smtClean="0"/>
              <a:t>autoantibodies</a:t>
            </a:r>
            <a:r>
              <a:rPr lang="en-US" dirty="0" smtClean="0"/>
              <a:t> against</a:t>
            </a:r>
          </a:p>
          <a:p>
            <a:pPr lvl="1"/>
            <a:r>
              <a:rPr lang="en-US" dirty="0" smtClean="0"/>
              <a:t>MHC</a:t>
            </a:r>
          </a:p>
          <a:p>
            <a:pPr lvl="1"/>
            <a:r>
              <a:rPr lang="en-US" dirty="0" smtClean="0"/>
              <a:t>TPO (thyroid </a:t>
            </a:r>
            <a:r>
              <a:rPr lang="en-US" dirty="0" err="1" smtClean="0"/>
              <a:t>peroxidase</a:t>
            </a:r>
            <a:r>
              <a:rPr lang="en-US" dirty="0" smtClean="0"/>
              <a:t>) –  50–80%</a:t>
            </a:r>
          </a:p>
          <a:p>
            <a:pPr lvl="1"/>
            <a:r>
              <a:rPr lang="en-US" dirty="0" err="1" smtClean="0"/>
              <a:t>thyreoglobulin</a:t>
            </a:r>
            <a:r>
              <a:rPr lang="en-US" dirty="0" smtClean="0"/>
              <a:t> – 20–40%</a:t>
            </a:r>
          </a:p>
          <a:p>
            <a:pPr lvl="1"/>
            <a:r>
              <a:rPr lang="en-US" dirty="0" smtClean="0"/>
              <a:t>TGSI (</a:t>
            </a:r>
            <a:r>
              <a:rPr lang="en-US" dirty="0" err="1" smtClean="0"/>
              <a:t>autoantibodies</a:t>
            </a:r>
            <a:r>
              <a:rPr lang="en-US" dirty="0" smtClean="0"/>
              <a:t> stimulating (growth of) thyroid; against IGF1-R – „insulin-like growth factor 1 receptor“) – 20–50%</a:t>
            </a:r>
          </a:p>
          <a:p>
            <a:pPr lvl="1"/>
            <a:r>
              <a:rPr lang="en-US" dirty="0" smtClean="0"/>
              <a:t>TSI (</a:t>
            </a:r>
            <a:r>
              <a:rPr lang="en-US" dirty="0" err="1" smtClean="0"/>
              <a:t>autoantibodies</a:t>
            </a:r>
            <a:r>
              <a:rPr lang="en-US" dirty="0" smtClean="0"/>
              <a:t> stimulating thyroid) – bond to the TSH receptor and its </a:t>
            </a:r>
            <a:r>
              <a:rPr lang="en-US" dirty="0" err="1" smtClean="0"/>
              <a:t>activat</a:t>
            </a:r>
            <a:r>
              <a:rPr lang="cs-CZ" dirty="0" smtClean="0"/>
              <a:t>ion </a:t>
            </a:r>
            <a:r>
              <a:rPr lang="en-US" dirty="0" smtClean="0"/>
              <a:t>– 50–90%</a:t>
            </a:r>
          </a:p>
          <a:p>
            <a:pPr lvl="1"/>
            <a:r>
              <a:rPr lang="en-US" dirty="0" smtClean="0"/>
              <a:t>TBII (TSH-binding inhibitor immunoglobulin) – 50–80% (prevent TSH binding t</a:t>
            </a:r>
            <a:r>
              <a:rPr lang="cs-CZ" dirty="0" smtClean="0"/>
              <a:t>o</a:t>
            </a:r>
            <a:r>
              <a:rPr lang="en-US" dirty="0" smtClean="0"/>
              <a:t> the receptor)</a:t>
            </a:r>
          </a:p>
          <a:p>
            <a:pPr lvl="1"/>
            <a:r>
              <a:rPr lang="en-US" dirty="0" smtClean="0"/>
              <a:t>Presence of TSI a TBII – probable relapse or </a:t>
            </a:r>
            <a:r>
              <a:rPr lang="cs-CZ" dirty="0" smtClean="0"/>
              <a:t>(</a:t>
            </a:r>
            <a:r>
              <a:rPr lang="cs-CZ" dirty="0" err="1" smtClean="0"/>
              <a:t>if</a:t>
            </a:r>
            <a:r>
              <a:rPr lang="cs-CZ" dirty="0" smtClean="0"/>
              <a:t> in </a:t>
            </a:r>
            <a:r>
              <a:rPr lang="cs-CZ" dirty="0" err="1" smtClean="0"/>
              <a:t>pregnant</a:t>
            </a:r>
            <a:r>
              <a:rPr lang="cs-CZ" dirty="0" smtClean="0"/>
              <a:t> </a:t>
            </a:r>
            <a:r>
              <a:rPr lang="cs-CZ" dirty="0" err="1" smtClean="0"/>
              <a:t>woman</a:t>
            </a:r>
            <a:r>
              <a:rPr lang="cs-CZ" dirty="0" smtClean="0"/>
              <a:t>) </a:t>
            </a:r>
            <a:r>
              <a:rPr lang="cs-CZ" dirty="0" err="1" smtClean="0"/>
              <a:t>affected</a:t>
            </a:r>
            <a:r>
              <a:rPr lang="cs-CZ" dirty="0" smtClean="0"/>
              <a:t> </a:t>
            </a:r>
            <a:r>
              <a:rPr lang="cs-CZ" dirty="0" err="1" smtClean="0"/>
              <a:t>newborn</a:t>
            </a:r>
            <a:endParaRPr lang="en-US" dirty="0" smtClean="0"/>
          </a:p>
          <a:p>
            <a:r>
              <a:rPr lang="en-US" dirty="0" smtClean="0"/>
              <a:t>therapy</a:t>
            </a:r>
          </a:p>
          <a:p>
            <a:pPr lvl="1"/>
            <a:r>
              <a:rPr lang="en-US" dirty="0" smtClean="0"/>
              <a:t>ocular symptoms</a:t>
            </a:r>
          </a:p>
          <a:p>
            <a:pPr lvl="2"/>
            <a:r>
              <a:rPr lang="en-US" dirty="0" smtClean="0"/>
              <a:t>steroids, cyclosporine, irradiation (limitation of the inflammatory process)</a:t>
            </a:r>
          </a:p>
          <a:p>
            <a:pPr lvl="2"/>
            <a:r>
              <a:rPr lang="en-US" dirty="0" err="1" smtClean="0"/>
              <a:t>Rituximab</a:t>
            </a:r>
            <a:r>
              <a:rPr lang="en-US" dirty="0" smtClean="0"/>
              <a:t> – monoclonal antibody against CD20 (antigen of B-lymphocytes  - to limit their activity)</a:t>
            </a:r>
          </a:p>
          <a:p>
            <a:pPr lvl="2"/>
            <a:r>
              <a:rPr lang="en-US" dirty="0" smtClean="0"/>
              <a:t>surgical intervention</a:t>
            </a:r>
          </a:p>
          <a:p>
            <a:pPr lvl="1"/>
            <a:r>
              <a:rPr lang="en-US" dirty="0" smtClean="0"/>
              <a:t>Ablation </a:t>
            </a:r>
            <a:r>
              <a:rPr lang="en-US" smtClean="0"/>
              <a:t>of thyroid </a:t>
            </a:r>
            <a:r>
              <a:rPr lang="en-US" dirty="0" smtClean="0"/>
              <a:t>with </a:t>
            </a:r>
            <a:r>
              <a:rPr lang="en-US" baseline="30000" dirty="0" smtClean="0"/>
              <a:t>125</a:t>
            </a:r>
            <a:r>
              <a:rPr lang="en-US" dirty="0" smtClean="0"/>
              <a:t>I isotope</a:t>
            </a:r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Technický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Technický">
    <a:dk1>
      <a:sysClr val="windowText" lastClr="000000"/>
    </a:dk1>
    <a:lt1>
      <a:sysClr val="window" lastClr="FFFFFF"/>
    </a:lt1>
    <a:dk2>
      <a:srgbClr val="3B3B3B"/>
    </a:dk2>
    <a:lt2>
      <a:srgbClr val="D4D2D0"/>
    </a:lt2>
    <a:accent1>
      <a:srgbClr val="6EA0B0"/>
    </a:accent1>
    <a:accent2>
      <a:srgbClr val="CCAF0A"/>
    </a:accent2>
    <a:accent3>
      <a:srgbClr val="8D89A4"/>
    </a:accent3>
    <a:accent4>
      <a:srgbClr val="748560"/>
    </a:accent4>
    <a:accent5>
      <a:srgbClr val="9E9273"/>
    </a:accent5>
    <a:accent6>
      <a:srgbClr val="7E848D"/>
    </a:accent6>
    <a:hlink>
      <a:srgbClr val="00C8C3"/>
    </a:hlink>
    <a:folHlink>
      <a:srgbClr val="A116E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1592</TotalTime>
  <Words>1547</Words>
  <Application>Microsoft Office PowerPoint</Application>
  <PresentationFormat>Předvádění na obrazovce (4:3)</PresentationFormat>
  <Paragraphs>210</Paragraphs>
  <Slides>24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5" baseType="lpstr">
      <vt:lpstr>Medián</vt:lpstr>
      <vt:lpstr>Snímek 1</vt:lpstr>
      <vt:lpstr>Autoimmune (AI) diseases</vt:lpstr>
      <vt:lpstr>AI diseases caused by antibodies</vt:lpstr>
      <vt:lpstr>AI diseases of unknown cause</vt:lpstr>
      <vt:lpstr>Etiology of AI diseases</vt:lpstr>
      <vt:lpstr>Etiology of AI diseases</vt:lpstr>
      <vt:lpstr>Autoimmune diseases</vt:lpstr>
      <vt:lpstr>Rheumatoid arthritis</vt:lpstr>
      <vt:lpstr>Rheumatoid arthritis (RA)</vt:lpstr>
      <vt:lpstr>Effect of cytokines on RA pathogenesis</vt:lpstr>
      <vt:lpstr>Diagnostics - laboratory findings</vt:lpstr>
      <vt:lpstr>RA diagnostics II.</vt:lpstr>
      <vt:lpstr>RA therapy</vt:lpstr>
      <vt:lpstr>Multiple sclerosis (MS)</vt:lpstr>
      <vt:lpstr>Epidemiology MS</vt:lpstr>
      <vt:lpstr>Pathophysiology MS</vt:lpstr>
      <vt:lpstr>MS signs</vt:lpstr>
      <vt:lpstr>MS symptoms</vt:lpstr>
      <vt:lpstr>Diagnostics MS</vt:lpstr>
      <vt:lpstr>MRI – dissemination of brain lesions in time and space</vt:lpstr>
      <vt:lpstr>Diagnosis – Laboratory results</vt:lpstr>
      <vt:lpstr>Therapy</vt:lpstr>
      <vt:lpstr>Graves-Basedow disease</vt:lpstr>
      <vt:lpstr>Graves-Basedow disease</vt:lpstr>
    </vt:vector>
  </TitlesOfParts>
  <Company>FN Motol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</dc:creator>
  <cp:lastModifiedBy>U</cp:lastModifiedBy>
  <cp:revision>193</cp:revision>
  <dcterms:created xsi:type="dcterms:W3CDTF">2014-03-26T08:39:55Z</dcterms:created>
  <dcterms:modified xsi:type="dcterms:W3CDTF">2014-04-02T10:54:12Z</dcterms:modified>
</cp:coreProperties>
</file>