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8" r:id="rId9"/>
    <p:sldId id="276" r:id="rId10"/>
    <p:sldId id="266" r:id="rId11"/>
    <p:sldId id="265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E0ED3C8-63D7-4526-9741-BCAEAE80082F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094E3F4-00FC-47FB-9064-1E64D13797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optici\Dropbox\Coagulation\schema_stare.jpg\Picture%200%200%20700%20468%20:%20701%20469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Koagulace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Bruno Sopko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Biochemie </a:t>
            </a:r>
            <a:r>
              <a:rPr lang="cs-CZ" dirty="0" err="1" smtClean="0"/>
              <a:t>hemokoagulace</a:t>
            </a:r>
            <a:endParaRPr lang="cs-CZ" dirty="0" smtClean="0"/>
          </a:p>
          <a:p>
            <a:r>
              <a:rPr lang="cs-CZ" dirty="0" smtClean="0"/>
              <a:t>Laboratorní metody sledující poruchy koagulace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276600" y="3276600"/>
            <a:ext cx="3886200" cy="2057400"/>
            <a:chOff x="2064" y="2064"/>
            <a:chExt cx="2448" cy="1296"/>
          </a:xfrm>
        </p:grpSpPr>
        <p:sp>
          <p:nvSpPr>
            <p:cNvPr id="81923" name="Rectangle 3"/>
            <p:cNvSpPr>
              <a:spLocks noChangeArrowheads="1"/>
            </p:cNvSpPr>
            <p:nvPr/>
          </p:nvSpPr>
          <p:spPr bwMode="auto">
            <a:xfrm>
              <a:off x="3264" y="2064"/>
              <a:ext cx="1248" cy="1296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 b="0"/>
            </a:p>
          </p:txBody>
        </p:sp>
        <p:sp>
          <p:nvSpPr>
            <p:cNvPr id="81924" name="Rectangle 4"/>
            <p:cNvSpPr>
              <a:spLocks noChangeArrowheads="1"/>
            </p:cNvSpPr>
            <p:nvPr/>
          </p:nvSpPr>
          <p:spPr bwMode="auto">
            <a:xfrm>
              <a:off x="2400" y="2544"/>
              <a:ext cx="720" cy="37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600" b="0"/>
                <a:t>adhese destiček</a:t>
              </a:r>
            </a:p>
          </p:txBody>
        </p:sp>
        <p:sp>
          <p:nvSpPr>
            <p:cNvPr id="81925" name="Line 5"/>
            <p:cNvSpPr>
              <a:spLocks noChangeShapeType="1"/>
            </p:cNvSpPr>
            <p:nvPr/>
          </p:nvSpPr>
          <p:spPr bwMode="auto">
            <a:xfrm>
              <a:off x="2064" y="2448"/>
              <a:ext cx="336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26" name="Line 6"/>
            <p:cNvSpPr>
              <a:spLocks noChangeShapeType="1"/>
            </p:cNvSpPr>
            <p:nvPr/>
          </p:nvSpPr>
          <p:spPr bwMode="auto">
            <a:xfrm flipV="1">
              <a:off x="2208" y="2832"/>
              <a:ext cx="192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27" name="Line 7"/>
            <p:cNvSpPr>
              <a:spLocks noChangeShapeType="1"/>
            </p:cNvSpPr>
            <p:nvPr/>
          </p:nvSpPr>
          <p:spPr bwMode="auto">
            <a:xfrm>
              <a:off x="3120" y="2736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28" name="Text Box 8"/>
            <p:cNvSpPr txBox="1">
              <a:spLocks noChangeArrowheads="1"/>
            </p:cNvSpPr>
            <p:nvPr/>
          </p:nvSpPr>
          <p:spPr bwMode="auto">
            <a:xfrm>
              <a:off x="3319" y="2064"/>
              <a:ext cx="79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cs-CZ" b="0"/>
                <a:t>Destičky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0" y="5715000"/>
            <a:ext cx="5257800" cy="1143000"/>
            <a:chOff x="0" y="3600"/>
            <a:chExt cx="3312" cy="720"/>
          </a:xfrm>
        </p:grpSpPr>
        <p:sp>
          <p:nvSpPr>
            <p:cNvPr id="81930" name="Rectangle 10"/>
            <p:cNvSpPr>
              <a:spLocks noChangeArrowheads="1"/>
            </p:cNvSpPr>
            <p:nvPr/>
          </p:nvSpPr>
          <p:spPr bwMode="auto">
            <a:xfrm>
              <a:off x="0" y="3600"/>
              <a:ext cx="3312" cy="72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 b="0"/>
            </a:p>
          </p:txBody>
        </p:sp>
        <p:sp>
          <p:nvSpPr>
            <p:cNvPr id="81931" name="Text Box 11"/>
            <p:cNvSpPr txBox="1">
              <a:spLocks noChangeArrowheads="1"/>
            </p:cNvSpPr>
            <p:nvPr/>
          </p:nvSpPr>
          <p:spPr bwMode="auto">
            <a:xfrm>
              <a:off x="96" y="3648"/>
              <a:ext cx="7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cs-CZ" b="0"/>
                <a:t>Endotel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0" y="2209800"/>
            <a:ext cx="2971800" cy="1219200"/>
            <a:chOff x="0" y="1392"/>
            <a:chExt cx="1872" cy="768"/>
          </a:xfrm>
        </p:grpSpPr>
        <p:sp>
          <p:nvSpPr>
            <p:cNvPr id="81933" name="Rectangle 13"/>
            <p:cNvSpPr>
              <a:spLocks noChangeArrowheads="1"/>
            </p:cNvSpPr>
            <p:nvPr/>
          </p:nvSpPr>
          <p:spPr bwMode="auto">
            <a:xfrm>
              <a:off x="1056" y="1584"/>
              <a:ext cx="816" cy="336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cs-CZ" sz="2000" b="0"/>
                <a:t>Krvácení</a:t>
              </a:r>
            </a:p>
          </p:txBody>
        </p:sp>
        <p:sp>
          <p:nvSpPr>
            <p:cNvPr id="81934" name="AutoShape 14"/>
            <p:cNvSpPr>
              <a:spLocks noChangeArrowheads="1"/>
            </p:cNvSpPr>
            <p:nvPr/>
          </p:nvSpPr>
          <p:spPr bwMode="auto">
            <a:xfrm>
              <a:off x="0" y="1392"/>
              <a:ext cx="1056" cy="76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cs-CZ" sz="1800" b="0"/>
                <a:t>Poranění </a:t>
              </a:r>
            </a:p>
            <a:p>
              <a:r>
                <a:rPr lang="cs-CZ" sz="1800" b="0"/>
                <a:t>cévy</a:t>
              </a: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7162800" y="4038600"/>
            <a:ext cx="1371600" cy="590550"/>
            <a:chOff x="4512" y="2544"/>
            <a:chExt cx="864" cy="372"/>
          </a:xfrm>
        </p:grpSpPr>
        <p:sp>
          <p:nvSpPr>
            <p:cNvPr id="81936" name="Rectangle 16"/>
            <p:cNvSpPr>
              <a:spLocks noChangeArrowheads="1"/>
            </p:cNvSpPr>
            <p:nvPr/>
          </p:nvSpPr>
          <p:spPr bwMode="auto">
            <a:xfrm>
              <a:off x="4656" y="2544"/>
              <a:ext cx="720" cy="37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600" b="0"/>
                <a:t>agregace destiček</a:t>
              </a:r>
            </a:p>
          </p:txBody>
        </p:sp>
        <p:sp>
          <p:nvSpPr>
            <p:cNvPr id="81937" name="Line 17"/>
            <p:cNvSpPr>
              <a:spLocks noChangeShapeType="1"/>
            </p:cNvSpPr>
            <p:nvPr/>
          </p:nvSpPr>
          <p:spPr bwMode="auto">
            <a:xfrm>
              <a:off x="4512" y="2592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38" name="Line 18"/>
            <p:cNvSpPr>
              <a:spLocks noChangeShapeType="1"/>
            </p:cNvSpPr>
            <p:nvPr/>
          </p:nvSpPr>
          <p:spPr bwMode="auto">
            <a:xfrm flipH="1">
              <a:off x="4512" y="2784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5715000" y="2438400"/>
            <a:ext cx="2147888" cy="1600200"/>
            <a:chOff x="3600" y="1536"/>
            <a:chExt cx="1353" cy="1008"/>
          </a:xfrm>
        </p:grpSpPr>
        <p:sp>
          <p:nvSpPr>
            <p:cNvPr id="81940" name="Rectangle 20"/>
            <p:cNvSpPr>
              <a:spLocks noChangeArrowheads="1"/>
            </p:cNvSpPr>
            <p:nvPr/>
          </p:nvSpPr>
          <p:spPr bwMode="auto">
            <a:xfrm>
              <a:off x="3600" y="1536"/>
              <a:ext cx="432" cy="21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600" b="0"/>
                <a:t>ADP</a:t>
              </a:r>
              <a:endParaRPr lang="cs-CZ" sz="1600" b="0" baseline="-25000"/>
            </a:p>
          </p:txBody>
        </p:sp>
        <p:sp>
          <p:nvSpPr>
            <p:cNvPr id="81941" name="Line 21"/>
            <p:cNvSpPr>
              <a:spLocks noChangeShapeType="1"/>
            </p:cNvSpPr>
            <p:nvPr/>
          </p:nvSpPr>
          <p:spPr bwMode="auto">
            <a:xfrm flipV="1">
              <a:off x="3744" y="1776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42" name="Freeform 22"/>
            <p:cNvSpPr>
              <a:spLocks/>
            </p:cNvSpPr>
            <p:nvPr/>
          </p:nvSpPr>
          <p:spPr bwMode="auto">
            <a:xfrm>
              <a:off x="4032" y="1680"/>
              <a:ext cx="921" cy="8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21" y="10"/>
                </a:cxn>
                <a:cxn ang="0">
                  <a:pos x="911" y="864"/>
                </a:cxn>
              </a:cxnLst>
              <a:rect l="0" t="0" r="r" b="b"/>
              <a:pathLst>
                <a:path w="921" h="864">
                  <a:moveTo>
                    <a:pt x="0" y="0"/>
                  </a:moveTo>
                  <a:lnTo>
                    <a:pt x="921" y="10"/>
                  </a:lnTo>
                  <a:lnTo>
                    <a:pt x="911" y="864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43" name="Oval 23"/>
            <p:cNvSpPr>
              <a:spLocks noChangeArrowheads="1"/>
            </p:cNvSpPr>
            <p:nvPr/>
          </p:nvSpPr>
          <p:spPr bwMode="auto">
            <a:xfrm>
              <a:off x="4800" y="2356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dirty="0"/>
                <a:t>+</a:t>
              </a:r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6172200" y="2016125"/>
            <a:ext cx="1981200" cy="2022475"/>
            <a:chOff x="3888" y="1270"/>
            <a:chExt cx="1248" cy="1274"/>
          </a:xfrm>
        </p:grpSpPr>
        <p:sp>
          <p:nvSpPr>
            <p:cNvPr id="81945" name="Rectangle 25"/>
            <p:cNvSpPr>
              <a:spLocks noChangeArrowheads="1"/>
            </p:cNvSpPr>
            <p:nvPr/>
          </p:nvSpPr>
          <p:spPr bwMode="auto">
            <a:xfrm>
              <a:off x="3888" y="1270"/>
              <a:ext cx="768" cy="21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600" b="0"/>
                <a:t>serotonin</a:t>
              </a:r>
            </a:p>
          </p:txBody>
        </p:sp>
        <p:sp>
          <p:nvSpPr>
            <p:cNvPr id="81946" name="Line 26"/>
            <p:cNvSpPr>
              <a:spLocks noChangeShapeType="1"/>
            </p:cNvSpPr>
            <p:nvPr/>
          </p:nvSpPr>
          <p:spPr bwMode="auto">
            <a:xfrm flipV="1">
              <a:off x="4224" y="1488"/>
              <a:ext cx="0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47" name="Freeform 27"/>
            <p:cNvSpPr>
              <a:spLocks/>
            </p:cNvSpPr>
            <p:nvPr/>
          </p:nvSpPr>
          <p:spPr bwMode="auto">
            <a:xfrm>
              <a:off x="4656" y="1392"/>
              <a:ext cx="480" cy="115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9" y="0"/>
                </a:cxn>
                <a:cxn ang="0">
                  <a:pos x="576" y="1152"/>
                </a:cxn>
              </a:cxnLst>
              <a:rect l="0" t="0" r="r" b="b"/>
              <a:pathLst>
                <a:path w="576" h="1152">
                  <a:moveTo>
                    <a:pt x="0" y="0"/>
                  </a:moveTo>
                  <a:lnTo>
                    <a:pt x="569" y="0"/>
                  </a:lnTo>
                  <a:lnTo>
                    <a:pt x="576" y="1152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48" name="Oval 28"/>
            <p:cNvSpPr>
              <a:spLocks noChangeArrowheads="1"/>
            </p:cNvSpPr>
            <p:nvPr/>
          </p:nvSpPr>
          <p:spPr bwMode="auto">
            <a:xfrm>
              <a:off x="4992" y="2360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dirty="0"/>
                <a:t>+</a:t>
              </a:r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2362200" y="1135063"/>
            <a:ext cx="4403725" cy="1379538"/>
            <a:chOff x="1488" y="715"/>
            <a:chExt cx="2774" cy="869"/>
          </a:xfrm>
        </p:grpSpPr>
        <p:sp>
          <p:nvSpPr>
            <p:cNvPr id="81950" name="Rectangle 30"/>
            <p:cNvSpPr>
              <a:spLocks noChangeArrowheads="1"/>
            </p:cNvSpPr>
            <p:nvPr/>
          </p:nvSpPr>
          <p:spPr bwMode="auto">
            <a:xfrm>
              <a:off x="1488" y="715"/>
              <a:ext cx="1104" cy="52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600" b="0" dirty="0"/>
                <a:t>vasokonstrikce v místě poranění</a:t>
              </a:r>
            </a:p>
          </p:txBody>
        </p:sp>
        <p:sp>
          <p:nvSpPr>
            <p:cNvPr id="81951" name="Freeform 31"/>
            <p:cNvSpPr>
              <a:spLocks/>
            </p:cNvSpPr>
            <p:nvPr/>
          </p:nvSpPr>
          <p:spPr bwMode="auto">
            <a:xfrm>
              <a:off x="2592" y="960"/>
              <a:ext cx="1670" cy="312"/>
            </a:xfrm>
            <a:custGeom>
              <a:avLst/>
              <a:gdLst/>
              <a:ahLst/>
              <a:cxnLst>
                <a:cxn ang="0">
                  <a:pos x="1953" y="415"/>
                </a:cxn>
                <a:cxn ang="0">
                  <a:pos x="1953" y="0"/>
                </a:cxn>
                <a:cxn ang="0">
                  <a:pos x="0" y="5"/>
                </a:cxn>
              </a:cxnLst>
              <a:rect l="0" t="0" r="r" b="b"/>
              <a:pathLst>
                <a:path w="1953" h="415">
                  <a:moveTo>
                    <a:pt x="1953" y="415"/>
                  </a:moveTo>
                  <a:lnTo>
                    <a:pt x="1953" y="0"/>
                  </a:lnTo>
                  <a:lnTo>
                    <a:pt x="0" y="5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52" name="Line 32"/>
            <p:cNvSpPr>
              <a:spLocks noChangeShapeType="1"/>
            </p:cNvSpPr>
            <p:nvPr/>
          </p:nvSpPr>
          <p:spPr bwMode="auto">
            <a:xfrm>
              <a:off x="1632" y="1200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53" name="Oval 33"/>
            <p:cNvSpPr>
              <a:spLocks noChangeArrowheads="1"/>
            </p:cNvSpPr>
            <p:nvPr/>
          </p:nvSpPr>
          <p:spPr bwMode="auto">
            <a:xfrm>
              <a:off x="1632" y="1344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baseline="4000" dirty="0"/>
                <a:t>-</a:t>
              </a:r>
            </a:p>
          </p:txBody>
        </p:sp>
      </p:grp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1763688" y="5257800"/>
            <a:ext cx="2274912" cy="457200"/>
            <a:chOff x="1296" y="3312"/>
            <a:chExt cx="1248" cy="288"/>
          </a:xfrm>
        </p:grpSpPr>
        <p:sp>
          <p:nvSpPr>
            <p:cNvPr id="81955" name="Line 35"/>
            <p:cNvSpPr>
              <a:spLocks noChangeShapeType="1"/>
            </p:cNvSpPr>
            <p:nvPr/>
          </p:nvSpPr>
          <p:spPr bwMode="auto">
            <a:xfrm flipV="1">
              <a:off x="1776" y="3504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56" name="Rectangle 36"/>
            <p:cNvSpPr>
              <a:spLocks noChangeArrowheads="1"/>
            </p:cNvSpPr>
            <p:nvPr/>
          </p:nvSpPr>
          <p:spPr bwMode="auto">
            <a:xfrm>
              <a:off x="1296" y="3312"/>
              <a:ext cx="1248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400" b="0" dirty="0" err="1"/>
                <a:t>von</a:t>
              </a:r>
              <a:r>
                <a:rPr lang="cs-CZ" sz="1400" b="0" dirty="0"/>
                <a:t> </a:t>
              </a:r>
              <a:r>
                <a:rPr lang="cs-CZ" sz="1400" b="0" dirty="0" err="1"/>
                <a:t>Wilebrandův</a:t>
              </a:r>
              <a:r>
                <a:rPr lang="cs-CZ" sz="1400" b="0" dirty="0"/>
                <a:t> faktor</a:t>
              </a:r>
            </a:p>
          </p:txBody>
        </p:sp>
      </p:grp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0" y="3124200"/>
            <a:ext cx="3505200" cy="2133600"/>
            <a:chOff x="0" y="1968"/>
            <a:chExt cx="2208" cy="1344"/>
          </a:xfrm>
        </p:grpSpPr>
        <p:grpSp>
          <p:nvGrpSpPr>
            <p:cNvPr id="11" name="Group 38"/>
            <p:cNvGrpSpPr>
              <a:grpSpLocks/>
            </p:cNvGrpSpPr>
            <p:nvPr/>
          </p:nvGrpSpPr>
          <p:grpSpPr bwMode="auto">
            <a:xfrm>
              <a:off x="0" y="1968"/>
              <a:ext cx="2208" cy="1246"/>
              <a:chOff x="0" y="1968"/>
              <a:chExt cx="2208" cy="1246"/>
            </a:xfrm>
          </p:grpSpPr>
          <p:sp>
            <p:nvSpPr>
              <p:cNvPr id="81959" name="Rectangle 39"/>
              <p:cNvSpPr>
                <a:spLocks noChangeArrowheads="1"/>
              </p:cNvSpPr>
              <p:nvPr/>
            </p:nvSpPr>
            <p:spPr bwMode="auto">
              <a:xfrm>
                <a:off x="1344" y="2160"/>
                <a:ext cx="720" cy="372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r>
                  <a:rPr lang="cs-CZ" sz="1600" b="0"/>
                  <a:t>odhalení kolagenu</a:t>
                </a:r>
              </a:p>
            </p:txBody>
          </p:sp>
          <p:sp>
            <p:nvSpPr>
              <p:cNvPr id="81960" name="Rectangle 40"/>
              <p:cNvSpPr>
                <a:spLocks noChangeArrowheads="1"/>
              </p:cNvSpPr>
              <p:nvPr/>
            </p:nvSpPr>
            <p:spPr bwMode="auto">
              <a:xfrm>
                <a:off x="1202" y="2688"/>
                <a:ext cx="1006" cy="526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square" anchor="ctr">
                <a:spAutoFit/>
              </a:bodyPr>
              <a:lstStyle/>
              <a:p>
                <a:r>
                  <a:rPr lang="cs-CZ" sz="1600" b="0" dirty="0"/>
                  <a:t>odhalení </a:t>
                </a:r>
                <a:r>
                  <a:rPr lang="cs-CZ" sz="1600" b="0" dirty="0" err="1"/>
                  <a:t>von</a:t>
                </a:r>
                <a:r>
                  <a:rPr lang="cs-CZ" sz="1600" b="0" dirty="0"/>
                  <a:t> </a:t>
                </a:r>
                <a:r>
                  <a:rPr lang="cs-CZ" sz="1600" b="0" dirty="0" err="1"/>
                  <a:t>Wilebrandova</a:t>
                </a:r>
                <a:r>
                  <a:rPr lang="cs-CZ" sz="1600" b="0" dirty="0"/>
                  <a:t> faktoru</a:t>
                </a:r>
              </a:p>
            </p:txBody>
          </p:sp>
          <p:sp>
            <p:nvSpPr>
              <p:cNvPr id="81961" name="Rectangle 41"/>
              <p:cNvSpPr>
                <a:spLocks noChangeArrowheads="1"/>
              </p:cNvSpPr>
              <p:nvPr/>
            </p:nvSpPr>
            <p:spPr bwMode="auto">
              <a:xfrm>
                <a:off x="0" y="2544"/>
                <a:ext cx="960" cy="372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square" anchor="ctr">
                <a:spAutoFit/>
              </a:bodyPr>
              <a:lstStyle/>
              <a:p>
                <a:r>
                  <a:rPr lang="cs-CZ" sz="1600" b="0"/>
                  <a:t>deskvamace endotelu</a:t>
                </a:r>
              </a:p>
            </p:txBody>
          </p:sp>
          <p:sp>
            <p:nvSpPr>
              <p:cNvPr id="81962" name="Line 42"/>
              <p:cNvSpPr>
                <a:spLocks noChangeShapeType="1"/>
              </p:cNvSpPr>
              <p:nvPr/>
            </p:nvSpPr>
            <p:spPr bwMode="auto">
              <a:xfrm>
                <a:off x="432" y="1968"/>
                <a:ext cx="0" cy="57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81963" name="Line 43"/>
              <p:cNvSpPr>
                <a:spLocks noChangeShapeType="1"/>
              </p:cNvSpPr>
              <p:nvPr/>
            </p:nvSpPr>
            <p:spPr bwMode="auto">
              <a:xfrm flipV="1">
                <a:off x="960" y="2352"/>
                <a:ext cx="384" cy="4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81964" name="Line 44"/>
              <p:cNvSpPr>
                <a:spLocks noChangeShapeType="1"/>
              </p:cNvSpPr>
              <p:nvPr/>
            </p:nvSpPr>
            <p:spPr bwMode="auto">
              <a:xfrm>
                <a:off x="960" y="2880"/>
                <a:ext cx="242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sp>
          <p:nvSpPr>
            <p:cNvPr id="81965" name="Line 45"/>
            <p:cNvSpPr>
              <a:spLocks noChangeShapeType="1"/>
            </p:cNvSpPr>
            <p:nvPr/>
          </p:nvSpPr>
          <p:spPr bwMode="auto">
            <a:xfrm flipV="1">
              <a:off x="1776" y="3216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2" name="Group 46"/>
          <p:cNvGrpSpPr>
            <a:grpSpLocks/>
          </p:cNvGrpSpPr>
          <p:nvPr/>
        </p:nvGrpSpPr>
        <p:grpSpPr bwMode="auto">
          <a:xfrm>
            <a:off x="0" y="2901950"/>
            <a:ext cx="8686800" cy="3879850"/>
            <a:chOff x="0" y="1828"/>
            <a:chExt cx="5472" cy="2444"/>
          </a:xfrm>
        </p:grpSpPr>
        <p:sp>
          <p:nvSpPr>
            <p:cNvPr id="81967" name="Rectangle 47"/>
            <p:cNvSpPr>
              <a:spLocks noChangeArrowheads="1"/>
            </p:cNvSpPr>
            <p:nvPr/>
          </p:nvSpPr>
          <p:spPr bwMode="auto">
            <a:xfrm>
              <a:off x="3648" y="4054"/>
              <a:ext cx="1182" cy="21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600" b="0" dirty="0" err="1"/>
                <a:t>prostacyklin</a:t>
              </a:r>
              <a:r>
                <a:rPr lang="cs-CZ" sz="1600" b="0" dirty="0"/>
                <a:t> PGI</a:t>
              </a:r>
              <a:r>
                <a:rPr lang="cs-CZ" sz="1600" b="0" baseline="-25000" dirty="0"/>
                <a:t>2</a:t>
              </a:r>
            </a:p>
          </p:txBody>
        </p:sp>
        <p:sp>
          <p:nvSpPr>
            <p:cNvPr id="81968" name="Freeform 48"/>
            <p:cNvSpPr>
              <a:spLocks/>
            </p:cNvSpPr>
            <p:nvPr/>
          </p:nvSpPr>
          <p:spPr bwMode="auto">
            <a:xfrm>
              <a:off x="4704" y="2928"/>
              <a:ext cx="564" cy="1200"/>
            </a:xfrm>
            <a:custGeom>
              <a:avLst/>
              <a:gdLst/>
              <a:ahLst/>
              <a:cxnLst>
                <a:cxn ang="0">
                  <a:pos x="0" y="929"/>
                </a:cxn>
                <a:cxn ang="0">
                  <a:pos x="658" y="929"/>
                </a:cxn>
                <a:cxn ang="0">
                  <a:pos x="660" y="0"/>
                </a:cxn>
              </a:cxnLst>
              <a:rect l="0" t="0" r="r" b="b"/>
              <a:pathLst>
                <a:path w="660" h="929">
                  <a:moveTo>
                    <a:pt x="0" y="929"/>
                  </a:moveTo>
                  <a:lnTo>
                    <a:pt x="658" y="929"/>
                  </a:lnTo>
                  <a:lnTo>
                    <a:pt x="66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69" name="Oval 49"/>
            <p:cNvSpPr>
              <a:spLocks noChangeArrowheads="1"/>
            </p:cNvSpPr>
            <p:nvPr/>
          </p:nvSpPr>
          <p:spPr bwMode="auto">
            <a:xfrm>
              <a:off x="5136" y="3024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baseline="4000" dirty="0"/>
                <a:t>-</a:t>
              </a:r>
            </a:p>
          </p:txBody>
        </p:sp>
        <p:sp>
          <p:nvSpPr>
            <p:cNvPr id="81970" name="Freeform 50"/>
            <p:cNvSpPr>
              <a:spLocks/>
            </p:cNvSpPr>
            <p:nvPr/>
          </p:nvSpPr>
          <p:spPr bwMode="auto">
            <a:xfrm>
              <a:off x="3744" y="1968"/>
              <a:ext cx="1728" cy="2160"/>
            </a:xfrm>
            <a:custGeom>
              <a:avLst/>
              <a:gdLst/>
              <a:ahLst/>
              <a:cxnLst>
                <a:cxn ang="0">
                  <a:pos x="1522" y="2130"/>
                </a:cxn>
                <a:cxn ang="0">
                  <a:pos x="1761" y="2125"/>
                </a:cxn>
                <a:cxn ang="0">
                  <a:pos x="1756" y="1"/>
                </a:cxn>
                <a:cxn ang="0">
                  <a:pos x="0" y="0"/>
                </a:cxn>
              </a:cxnLst>
              <a:rect l="0" t="0" r="r" b="b"/>
              <a:pathLst>
                <a:path w="1761" h="2130">
                  <a:moveTo>
                    <a:pt x="1522" y="2130"/>
                  </a:moveTo>
                  <a:lnTo>
                    <a:pt x="1761" y="2125"/>
                  </a:lnTo>
                  <a:lnTo>
                    <a:pt x="1756" y="1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1" name="Rectangle 51"/>
            <p:cNvSpPr>
              <a:spLocks noChangeArrowheads="1"/>
            </p:cNvSpPr>
            <p:nvPr/>
          </p:nvSpPr>
          <p:spPr bwMode="auto">
            <a:xfrm>
              <a:off x="0" y="3915"/>
              <a:ext cx="1056" cy="3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400" b="0" dirty="0" err="1"/>
                <a:t>membr</a:t>
              </a:r>
              <a:r>
                <a:rPr lang="cs-CZ" sz="1400" b="0" dirty="0"/>
                <a:t>. fosfolipidy</a:t>
              </a:r>
              <a:endParaRPr lang="cs-CZ" sz="1400" b="0" baseline="-25000" dirty="0"/>
            </a:p>
          </p:txBody>
        </p:sp>
        <p:sp>
          <p:nvSpPr>
            <p:cNvPr id="81972" name="Rectangle 52"/>
            <p:cNvSpPr>
              <a:spLocks noChangeArrowheads="1"/>
            </p:cNvSpPr>
            <p:nvPr/>
          </p:nvSpPr>
          <p:spPr bwMode="auto">
            <a:xfrm>
              <a:off x="1152" y="3915"/>
              <a:ext cx="960" cy="3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400" b="0" dirty="0" err="1"/>
                <a:t>kys</a:t>
              </a:r>
              <a:r>
                <a:rPr lang="cs-CZ" sz="1400" b="0" dirty="0"/>
                <a:t>. arachidonová</a:t>
              </a:r>
              <a:endParaRPr lang="cs-CZ" sz="1400" b="0" baseline="-25000" dirty="0"/>
            </a:p>
          </p:txBody>
        </p:sp>
        <p:sp>
          <p:nvSpPr>
            <p:cNvPr id="81973" name="Rectangle 53"/>
            <p:cNvSpPr>
              <a:spLocks noChangeArrowheads="1"/>
            </p:cNvSpPr>
            <p:nvPr/>
          </p:nvSpPr>
          <p:spPr bwMode="auto">
            <a:xfrm>
              <a:off x="2256" y="3936"/>
              <a:ext cx="960" cy="33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400" b="0"/>
                <a:t>endoperoxidy</a:t>
              </a:r>
            </a:p>
            <a:p>
              <a:r>
                <a:rPr lang="cs-CZ" sz="1400" b="0"/>
                <a:t>PGG</a:t>
              </a:r>
              <a:r>
                <a:rPr lang="cs-CZ" sz="1400" b="0" baseline="-25000"/>
                <a:t>2</a:t>
              </a:r>
              <a:r>
                <a:rPr lang="cs-CZ" sz="1400" b="0"/>
                <a:t> PGH</a:t>
              </a:r>
              <a:r>
                <a:rPr lang="cs-CZ" sz="1400" b="0" baseline="-25000"/>
                <a:t>2</a:t>
              </a:r>
            </a:p>
          </p:txBody>
        </p:sp>
        <p:sp>
          <p:nvSpPr>
            <p:cNvPr id="81974" name="Line 54"/>
            <p:cNvSpPr>
              <a:spLocks noChangeShapeType="1"/>
            </p:cNvSpPr>
            <p:nvPr/>
          </p:nvSpPr>
          <p:spPr bwMode="auto">
            <a:xfrm>
              <a:off x="1056" y="412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5" name="Line 55"/>
            <p:cNvSpPr>
              <a:spLocks noChangeShapeType="1"/>
            </p:cNvSpPr>
            <p:nvPr/>
          </p:nvSpPr>
          <p:spPr bwMode="auto">
            <a:xfrm>
              <a:off x="2112" y="412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6" name="Line 56"/>
            <p:cNvSpPr>
              <a:spLocks noChangeShapeType="1"/>
            </p:cNvSpPr>
            <p:nvPr/>
          </p:nvSpPr>
          <p:spPr bwMode="auto">
            <a:xfrm>
              <a:off x="3216" y="4176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77" name="Oval 57"/>
            <p:cNvSpPr>
              <a:spLocks noChangeArrowheads="1"/>
            </p:cNvSpPr>
            <p:nvPr/>
          </p:nvSpPr>
          <p:spPr bwMode="auto">
            <a:xfrm>
              <a:off x="3840" y="1828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cs-CZ" baseline="4000"/>
                <a:t>-</a:t>
              </a:r>
            </a:p>
          </p:txBody>
        </p:sp>
        <p:sp>
          <p:nvSpPr>
            <p:cNvPr id="81978" name="Freeform 58"/>
            <p:cNvSpPr>
              <a:spLocks/>
            </p:cNvSpPr>
            <p:nvPr/>
          </p:nvSpPr>
          <p:spPr bwMode="auto">
            <a:xfrm>
              <a:off x="2828" y="3168"/>
              <a:ext cx="628" cy="768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0" y="0"/>
                </a:cxn>
                <a:cxn ang="0">
                  <a:pos x="4" y="768"/>
                </a:cxn>
              </a:cxnLst>
              <a:rect l="0" t="0" r="r" b="b"/>
              <a:pathLst>
                <a:path w="628" h="768">
                  <a:moveTo>
                    <a:pt x="628" y="0"/>
                  </a:moveTo>
                  <a:lnTo>
                    <a:pt x="0" y="0"/>
                  </a:lnTo>
                  <a:lnTo>
                    <a:pt x="4" y="768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3" name="Group 59"/>
          <p:cNvGrpSpPr>
            <a:grpSpLocks/>
          </p:cNvGrpSpPr>
          <p:nvPr/>
        </p:nvGrpSpPr>
        <p:grpSpPr bwMode="auto">
          <a:xfrm>
            <a:off x="1908175" y="838200"/>
            <a:ext cx="2511425" cy="1676400"/>
            <a:chOff x="1202" y="528"/>
            <a:chExt cx="1582" cy="1056"/>
          </a:xfrm>
        </p:grpSpPr>
        <p:sp>
          <p:nvSpPr>
            <p:cNvPr id="81980" name="Rectangle 60"/>
            <p:cNvSpPr>
              <a:spLocks noChangeArrowheads="1"/>
            </p:cNvSpPr>
            <p:nvPr/>
          </p:nvSpPr>
          <p:spPr bwMode="auto">
            <a:xfrm>
              <a:off x="1202" y="528"/>
              <a:ext cx="910" cy="21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600" b="0"/>
                <a:t>fibrinová síť</a:t>
              </a:r>
            </a:p>
          </p:txBody>
        </p:sp>
        <p:sp>
          <p:nvSpPr>
            <p:cNvPr id="81981" name="Line 61"/>
            <p:cNvSpPr>
              <a:spLocks noChangeShapeType="1"/>
            </p:cNvSpPr>
            <p:nvPr/>
          </p:nvSpPr>
          <p:spPr bwMode="auto">
            <a:xfrm>
              <a:off x="1392" y="768"/>
              <a:ext cx="0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82" name="Line 62"/>
            <p:cNvSpPr>
              <a:spLocks noChangeShapeType="1"/>
            </p:cNvSpPr>
            <p:nvPr/>
          </p:nvSpPr>
          <p:spPr bwMode="auto">
            <a:xfrm flipH="1">
              <a:off x="2112" y="624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83" name="Oval 63"/>
            <p:cNvSpPr>
              <a:spLocks noChangeArrowheads="1"/>
            </p:cNvSpPr>
            <p:nvPr/>
          </p:nvSpPr>
          <p:spPr bwMode="auto">
            <a:xfrm>
              <a:off x="1392" y="1348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baseline="4000" dirty="0"/>
                <a:t>-</a:t>
              </a:r>
            </a:p>
          </p:txBody>
        </p:sp>
      </p:grpSp>
      <p:grpSp>
        <p:nvGrpSpPr>
          <p:cNvPr id="14" name="Group 64"/>
          <p:cNvGrpSpPr>
            <a:grpSpLocks/>
          </p:cNvGrpSpPr>
          <p:nvPr/>
        </p:nvGrpSpPr>
        <p:grpSpPr bwMode="auto">
          <a:xfrm>
            <a:off x="4139952" y="671513"/>
            <a:ext cx="1560763" cy="584200"/>
            <a:chOff x="2744" y="423"/>
            <a:chExt cx="847" cy="368"/>
          </a:xfrm>
        </p:grpSpPr>
        <p:sp>
          <p:nvSpPr>
            <p:cNvPr id="81985" name="Rectangle 65"/>
            <p:cNvSpPr>
              <a:spLocks noChangeArrowheads="1"/>
            </p:cNvSpPr>
            <p:nvPr/>
          </p:nvSpPr>
          <p:spPr bwMode="auto">
            <a:xfrm>
              <a:off x="2744" y="423"/>
              <a:ext cx="607" cy="36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600" b="0" dirty="0"/>
                <a:t>trombin</a:t>
              </a:r>
            </a:p>
          </p:txBody>
        </p:sp>
        <p:sp>
          <p:nvSpPr>
            <p:cNvPr id="81986" name="Line 66"/>
            <p:cNvSpPr>
              <a:spLocks noChangeShapeType="1"/>
            </p:cNvSpPr>
            <p:nvPr/>
          </p:nvSpPr>
          <p:spPr bwMode="auto">
            <a:xfrm flipH="1">
              <a:off x="3351" y="631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5" name="Group 67"/>
          <p:cNvGrpSpPr>
            <a:grpSpLocks/>
          </p:cNvGrpSpPr>
          <p:nvPr/>
        </p:nvGrpSpPr>
        <p:grpSpPr bwMode="auto">
          <a:xfrm>
            <a:off x="5700713" y="696913"/>
            <a:ext cx="1524000" cy="590550"/>
            <a:chOff x="3591" y="439"/>
            <a:chExt cx="960" cy="372"/>
          </a:xfrm>
        </p:grpSpPr>
        <p:sp>
          <p:nvSpPr>
            <p:cNvPr id="81988" name="Rectangle 68"/>
            <p:cNvSpPr>
              <a:spLocks noChangeArrowheads="1"/>
            </p:cNvSpPr>
            <p:nvPr/>
          </p:nvSpPr>
          <p:spPr bwMode="auto">
            <a:xfrm>
              <a:off x="3591" y="439"/>
              <a:ext cx="816" cy="37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600" b="0" dirty="0"/>
                <a:t>koagulační kaskáda </a:t>
              </a:r>
            </a:p>
          </p:txBody>
        </p:sp>
        <p:sp>
          <p:nvSpPr>
            <p:cNvPr id="81989" name="Line 69"/>
            <p:cNvSpPr>
              <a:spLocks noChangeShapeType="1"/>
            </p:cNvSpPr>
            <p:nvPr/>
          </p:nvSpPr>
          <p:spPr bwMode="auto">
            <a:xfrm flipH="1">
              <a:off x="4407" y="631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6" name="Group 70"/>
          <p:cNvGrpSpPr>
            <a:grpSpLocks/>
          </p:cNvGrpSpPr>
          <p:nvPr/>
        </p:nvGrpSpPr>
        <p:grpSpPr bwMode="auto">
          <a:xfrm>
            <a:off x="7164388" y="511175"/>
            <a:ext cx="1800225" cy="3854449"/>
            <a:chOff x="4513" y="322"/>
            <a:chExt cx="1134" cy="2428"/>
          </a:xfrm>
        </p:grpSpPr>
        <p:sp>
          <p:nvSpPr>
            <p:cNvPr id="81991" name="Rectangle 71"/>
            <p:cNvSpPr>
              <a:spLocks noChangeArrowheads="1"/>
            </p:cNvSpPr>
            <p:nvPr/>
          </p:nvSpPr>
          <p:spPr bwMode="auto">
            <a:xfrm>
              <a:off x="4513" y="322"/>
              <a:ext cx="1043" cy="46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400" b="0" dirty="0"/>
                <a:t>vystavení </a:t>
              </a:r>
              <a:r>
                <a:rPr lang="cs-CZ" sz="1400" b="0" dirty="0" err="1"/>
                <a:t>prokoagulačních</a:t>
              </a:r>
              <a:r>
                <a:rPr lang="cs-CZ" sz="1400" b="0" dirty="0"/>
                <a:t> fosfolipidů (df3) </a:t>
              </a:r>
            </a:p>
          </p:txBody>
        </p:sp>
        <p:sp>
          <p:nvSpPr>
            <p:cNvPr id="81992" name="Freeform 72"/>
            <p:cNvSpPr>
              <a:spLocks/>
            </p:cNvSpPr>
            <p:nvPr/>
          </p:nvSpPr>
          <p:spPr bwMode="auto">
            <a:xfrm>
              <a:off x="5378" y="607"/>
              <a:ext cx="269" cy="2143"/>
            </a:xfrm>
            <a:custGeom>
              <a:avLst/>
              <a:gdLst/>
              <a:ahLst/>
              <a:cxnLst>
                <a:cxn ang="0">
                  <a:pos x="0" y="2143"/>
                </a:cxn>
                <a:cxn ang="0">
                  <a:pos x="269" y="2143"/>
                </a:cxn>
                <a:cxn ang="0">
                  <a:pos x="269" y="0"/>
                </a:cxn>
                <a:cxn ang="0">
                  <a:pos x="90" y="4"/>
                </a:cxn>
              </a:cxnLst>
              <a:rect l="0" t="0" r="r" b="b"/>
              <a:pathLst>
                <a:path w="269" h="2143">
                  <a:moveTo>
                    <a:pt x="0" y="2143"/>
                  </a:moveTo>
                  <a:lnTo>
                    <a:pt x="269" y="2143"/>
                  </a:lnTo>
                  <a:lnTo>
                    <a:pt x="269" y="0"/>
                  </a:lnTo>
                  <a:lnTo>
                    <a:pt x="90" y="4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7" name="Group 73"/>
          <p:cNvGrpSpPr>
            <a:grpSpLocks/>
          </p:cNvGrpSpPr>
          <p:nvPr/>
        </p:nvGrpSpPr>
        <p:grpSpPr bwMode="auto">
          <a:xfrm>
            <a:off x="4787901" y="1268413"/>
            <a:ext cx="3659188" cy="2781300"/>
            <a:chOff x="3016" y="799"/>
            <a:chExt cx="2305" cy="1752"/>
          </a:xfrm>
        </p:grpSpPr>
        <p:sp>
          <p:nvSpPr>
            <p:cNvPr id="81994" name="Freeform 74"/>
            <p:cNvSpPr>
              <a:spLocks/>
            </p:cNvSpPr>
            <p:nvPr/>
          </p:nvSpPr>
          <p:spPr bwMode="auto">
            <a:xfrm>
              <a:off x="3016" y="799"/>
              <a:ext cx="2305" cy="175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63"/>
                </a:cxn>
                <a:cxn ang="0">
                  <a:pos x="2258" y="153"/>
                </a:cxn>
                <a:cxn ang="0">
                  <a:pos x="2256" y="1824"/>
                </a:cxn>
              </a:cxnLst>
              <a:rect l="0" t="0" r="r" b="b"/>
              <a:pathLst>
                <a:path w="2258" h="1824">
                  <a:moveTo>
                    <a:pt x="0" y="0"/>
                  </a:moveTo>
                  <a:lnTo>
                    <a:pt x="2" y="163"/>
                  </a:lnTo>
                  <a:lnTo>
                    <a:pt x="2258" y="153"/>
                  </a:lnTo>
                  <a:lnTo>
                    <a:pt x="2256" y="1824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95" name="Oval 75"/>
            <p:cNvSpPr>
              <a:spLocks noChangeArrowheads="1"/>
            </p:cNvSpPr>
            <p:nvPr/>
          </p:nvSpPr>
          <p:spPr bwMode="auto">
            <a:xfrm>
              <a:off x="5175" y="2359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dirty="0"/>
                <a:t>+</a:t>
              </a:r>
            </a:p>
          </p:txBody>
        </p:sp>
      </p:grpSp>
      <p:grpSp>
        <p:nvGrpSpPr>
          <p:cNvPr id="18" name="Group 76"/>
          <p:cNvGrpSpPr>
            <a:grpSpLocks/>
          </p:cNvGrpSpPr>
          <p:nvPr/>
        </p:nvGrpSpPr>
        <p:grpSpPr bwMode="auto">
          <a:xfrm>
            <a:off x="5257800" y="3800476"/>
            <a:ext cx="2362200" cy="2062163"/>
            <a:chOff x="3312" y="2394"/>
            <a:chExt cx="1488" cy="1299"/>
          </a:xfrm>
        </p:grpSpPr>
        <p:sp>
          <p:nvSpPr>
            <p:cNvPr id="81997" name="Rectangle 77"/>
            <p:cNvSpPr>
              <a:spLocks noChangeArrowheads="1"/>
            </p:cNvSpPr>
            <p:nvPr/>
          </p:nvSpPr>
          <p:spPr bwMode="auto">
            <a:xfrm>
              <a:off x="3379" y="3480"/>
              <a:ext cx="1037" cy="21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600" b="0" dirty="0" err="1"/>
                <a:t>tromboxan</a:t>
              </a:r>
              <a:r>
                <a:rPr lang="cs-CZ" sz="1600" b="0" dirty="0"/>
                <a:t> A</a:t>
              </a:r>
              <a:r>
                <a:rPr lang="cs-CZ" sz="1600" b="0" baseline="-25000" dirty="0"/>
                <a:t>2</a:t>
              </a:r>
            </a:p>
          </p:txBody>
        </p:sp>
        <p:sp>
          <p:nvSpPr>
            <p:cNvPr id="81998" name="Freeform 78"/>
            <p:cNvSpPr>
              <a:spLocks/>
            </p:cNvSpPr>
            <p:nvPr/>
          </p:nvSpPr>
          <p:spPr bwMode="auto">
            <a:xfrm flipV="1">
              <a:off x="4416" y="2928"/>
              <a:ext cx="384" cy="6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51" y="10"/>
                </a:cxn>
                <a:cxn ang="0">
                  <a:pos x="1152" y="480"/>
                </a:cxn>
              </a:cxnLst>
              <a:rect l="0" t="0" r="r" b="b"/>
              <a:pathLst>
                <a:path w="1152" h="480">
                  <a:moveTo>
                    <a:pt x="0" y="0"/>
                  </a:moveTo>
                  <a:lnTo>
                    <a:pt x="1151" y="10"/>
                  </a:lnTo>
                  <a:lnTo>
                    <a:pt x="1152" y="48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1999" name="Oval 79"/>
            <p:cNvSpPr>
              <a:spLocks noChangeArrowheads="1"/>
            </p:cNvSpPr>
            <p:nvPr/>
          </p:nvSpPr>
          <p:spPr bwMode="auto">
            <a:xfrm>
              <a:off x="4656" y="2976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dirty="0"/>
                <a:t>+</a:t>
              </a:r>
            </a:p>
          </p:txBody>
        </p:sp>
        <p:sp>
          <p:nvSpPr>
            <p:cNvPr id="82000" name="Rectangle 80"/>
            <p:cNvSpPr>
              <a:spLocks noChangeArrowheads="1"/>
            </p:cNvSpPr>
            <p:nvPr/>
          </p:nvSpPr>
          <p:spPr bwMode="auto">
            <a:xfrm>
              <a:off x="3456" y="2616"/>
              <a:ext cx="960" cy="3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400" b="0" dirty="0" err="1"/>
                <a:t>kys</a:t>
              </a:r>
              <a:r>
                <a:rPr lang="cs-CZ" sz="1400" b="0" dirty="0"/>
                <a:t>. arachidonová</a:t>
              </a:r>
              <a:endParaRPr lang="cs-CZ" sz="1400" b="0" baseline="-25000" dirty="0"/>
            </a:p>
          </p:txBody>
        </p:sp>
        <p:sp>
          <p:nvSpPr>
            <p:cNvPr id="82001" name="Rectangle 81"/>
            <p:cNvSpPr>
              <a:spLocks noChangeArrowheads="1"/>
            </p:cNvSpPr>
            <p:nvPr/>
          </p:nvSpPr>
          <p:spPr bwMode="auto">
            <a:xfrm>
              <a:off x="3456" y="2976"/>
              <a:ext cx="960" cy="33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400" b="0"/>
                <a:t>endoperoxidy</a:t>
              </a:r>
            </a:p>
            <a:p>
              <a:r>
                <a:rPr lang="cs-CZ" sz="1400" b="0"/>
                <a:t>PGG</a:t>
              </a:r>
              <a:r>
                <a:rPr lang="cs-CZ" sz="1400" b="0" baseline="-25000"/>
                <a:t>2</a:t>
              </a:r>
              <a:r>
                <a:rPr lang="cs-CZ" sz="1400" b="0"/>
                <a:t> PGH</a:t>
              </a:r>
              <a:r>
                <a:rPr lang="cs-CZ" sz="1400" b="0" baseline="-25000"/>
                <a:t>2</a:t>
              </a:r>
            </a:p>
          </p:txBody>
        </p:sp>
        <p:sp>
          <p:nvSpPr>
            <p:cNvPr id="82002" name="Rectangle 82"/>
            <p:cNvSpPr>
              <a:spLocks noChangeArrowheads="1"/>
            </p:cNvSpPr>
            <p:nvPr/>
          </p:nvSpPr>
          <p:spPr bwMode="auto">
            <a:xfrm>
              <a:off x="3312" y="2394"/>
              <a:ext cx="1152" cy="19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400" b="0"/>
                <a:t>membr. fosfolipidy</a:t>
              </a:r>
              <a:endParaRPr lang="cs-CZ" sz="1400" b="0" baseline="-25000"/>
            </a:p>
          </p:txBody>
        </p:sp>
        <p:sp>
          <p:nvSpPr>
            <p:cNvPr id="82003" name="Line 83"/>
            <p:cNvSpPr>
              <a:spLocks noChangeShapeType="1"/>
            </p:cNvSpPr>
            <p:nvPr/>
          </p:nvSpPr>
          <p:spPr bwMode="auto">
            <a:xfrm>
              <a:off x="3888" y="2592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2004" name="Line 84"/>
            <p:cNvSpPr>
              <a:spLocks noChangeShapeType="1"/>
            </p:cNvSpPr>
            <p:nvPr/>
          </p:nvSpPr>
          <p:spPr bwMode="auto">
            <a:xfrm>
              <a:off x="3888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2005" name="Line 85"/>
            <p:cNvSpPr>
              <a:spLocks noChangeShapeType="1"/>
            </p:cNvSpPr>
            <p:nvPr/>
          </p:nvSpPr>
          <p:spPr bwMode="auto">
            <a:xfrm>
              <a:off x="3888" y="331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9" name="Group 86"/>
          <p:cNvGrpSpPr>
            <a:grpSpLocks/>
          </p:cNvGrpSpPr>
          <p:nvPr/>
        </p:nvGrpSpPr>
        <p:grpSpPr bwMode="auto">
          <a:xfrm>
            <a:off x="5292725" y="4648200"/>
            <a:ext cx="2917825" cy="1736725"/>
            <a:chOff x="3334" y="2928"/>
            <a:chExt cx="1838" cy="1094"/>
          </a:xfrm>
        </p:grpSpPr>
        <p:sp>
          <p:nvSpPr>
            <p:cNvPr id="82007" name="Rectangle 87"/>
            <p:cNvSpPr>
              <a:spLocks noChangeArrowheads="1"/>
            </p:cNvSpPr>
            <p:nvPr/>
          </p:nvSpPr>
          <p:spPr bwMode="auto">
            <a:xfrm>
              <a:off x="4740" y="3611"/>
              <a:ext cx="432" cy="21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600" b="0" dirty="0"/>
                <a:t>PAF</a:t>
              </a:r>
              <a:endParaRPr lang="cs-CZ" sz="1600" b="0" baseline="-25000" dirty="0"/>
            </a:p>
          </p:txBody>
        </p:sp>
        <p:grpSp>
          <p:nvGrpSpPr>
            <p:cNvPr id="20" name="Group 88"/>
            <p:cNvGrpSpPr>
              <a:grpSpLocks/>
            </p:cNvGrpSpPr>
            <p:nvPr/>
          </p:nvGrpSpPr>
          <p:grpSpPr bwMode="auto">
            <a:xfrm>
              <a:off x="3334" y="2928"/>
              <a:ext cx="1822" cy="1094"/>
              <a:chOff x="3334" y="2928"/>
              <a:chExt cx="1822" cy="1094"/>
            </a:xfrm>
          </p:grpSpPr>
          <p:sp>
            <p:nvSpPr>
              <p:cNvPr id="82009" name="Text Box 89"/>
              <p:cNvSpPr txBox="1">
                <a:spLocks noChangeArrowheads="1"/>
              </p:cNvSpPr>
              <p:nvPr/>
            </p:nvSpPr>
            <p:spPr bwMode="auto">
              <a:xfrm>
                <a:off x="3334" y="3838"/>
                <a:ext cx="1798" cy="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300" b="0" dirty="0"/>
                  <a:t>Granulocyty, </a:t>
                </a:r>
                <a:r>
                  <a:rPr lang="cs-CZ" sz="1300" b="0" dirty="0" err="1"/>
                  <a:t>bazofily</a:t>
                </a:r>
                <a:r>
                  <a:rPr lang="cs-CZ" sz="1300" b="0" dirty="0"/>
                  <a:t>, makrofágy</a:t>
                </a:r>
              </a:p>
            </p:txBody>
          </p:sp>
          <p:sp>
            <p:nvSpPr>
              <p:cNvPr id="82010" name="Line 90"/>
              <p:cNvSpPr>
                <a:spLocks noChangeShapeType="1"/>
              </p:cNvSpPr>
              <p:nvPr/>
            </p:nvSpPr>
            <p:spPr bwMode="auto">
              <a:xfrm>
                <a:off x="3334" y="3748"/>
                <a:ext cx="14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82011" name="Freeform 91"/>
              <p:cNvSpPr>
                <a:spLocks/>
              </p:cNvSpPr>
              <p:nvPr/>
            </p:nvSpPr>
            <p:spPr bwMode="auto">
              <a:xfrm>
                <a:off x="5012" y="3838"/>
                <a:ext cx="144" cy="97"/>
              </a:xfrm>
              <a:custGeom>
                <a:avLst/>
                <a:gdLst/>
                <a:ahLst/>
                <a:cxnLst>
                  <a:cxn ang="0">
                    <a:pos x="0" y="96"/>
                  </a:cxn>
                  <a:cxn ang="0">
                    <a:pos x="142" y="97"/>
                  </a:cxn>
                  <a:cxn ang="0">
                    <a:pos x="144" y="0"/>
                  </a:cxn>
                </a:cxnLst>
                <a:rect l="0" t="0" r="r" b="b"/>
                <a:pathLst>
                  <a:path w="144" h="97">
                    <a:moveTo>
                      <a:pt x="0" y="96"/>
                    </a:moveTo>
                    <a:lnTo>
                      <a:pt x="142" y="97"/>
                    </a:lnTo>
                    <a:lnTo>
                      <a:pt x="144" y="0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82012" name="Freeform 92"/>
              <p:cNvSpPr>
                <a:spLocks/>
              </p:cNvSpPr>
              <p:nvPr/>
            </p:nvSpPr>
            <p:spPr bwMode="auto">
              <a:xfrm>
                <a:off x="4513" y="3158"/>
                <a:ext cx="422" cy="444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417" y="0"/>
                  </a:cxn>
                  <a:cxn ang="0">
                    <a:pos x="422" y="444"/>
                  </a:cxn>
                </a:cxnLst>
                <a:rect l="0" t="0" r="r" b="b"/>
                <a:pathLst>
                  <a:path w="422" h="444">
                    <a:moveTo>
                      <a:pt x="0" y="1"/>
                    </a:moveTo>
                    <a:lnTo>
                      <a:pt x="417" y="0"/>
                    </a:lnTo>
                    <a:lnTo>
                      <a:pt x="422" y="444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82013" name="Line 93"/>
              <p:cNvSpPr>
                <a:spLocks noChangeShapeType="1"/>
              </p:cNvSpPr>
              <p:nvPr/>
            </p:nvSpPr>
            <p:spPr bwMode="auto">
              <a:xfrm flipH="1" flipV="1">
                <a:off x="5040" y="2928"/>
                <a:ext cx="17" cy="68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82014" name="Oval 94"/>
              <p:cNvSpPr>
                <a:spLocks noChangeArrowheads="1"/>
              </p:cNvSpPr>
              <p:nvPr/>
            </p:nvSpPr>
            <p:spPr bwMode="auto">
              <a:xfrm>
                <a:off x="4896" y="2976"/>
                <a:ext cx="144" cy="140"/>
              </a:xfrm>
              <a:prstGeom prst="ellipse">
                <a:avLst/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1800" dirty="0"/>
                  <a:t>+</a:t>
                </a:r>
              </a:p>
            </p:txBody>
          </p:sp>
        </p:grpSp>
      </p:grpSp>
      <p:grpSp>
        <p:nvGrpSpPr>
          <p:cNvPr id="21" name="Group 95"/>
          <p:cNvGrpSpPr>
            <a:grpSpLocks/>
          </p:cNvGrpSpPr>
          <p:nvPr/>
        </p:nvGrpSpPr>
        <p:grpSpPr bwMode="auto">
          <a:xfrm>
            <a:off x="1219200" y="152400"/>
            <a:ext cx="7759700" cy="2362200"/>
            <a:chOff x="768" y="96"/>
            <a:chExt cx="4888" cy="1488"/>
          </a:xfrm>
        </p:grpSpPr>
        <p:sp>
          <p:nvSpPr>
            <p:cNvPr id="82016" name="Rectangle 96"/>
            <p:cNvSpPr>
              <a:spLocks noChangeArrowheads="1"/>
            </p:cNvSpPr>
            <p:nvPr/>
          </p:nvSpPr>
          <p:spPr bwMode="auto">
            <a:xfrm>
              <a:off x="768" y="96"/>
              <a:ext cx="1104" cy="37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cs-CZ" sz="1600" b="0" dirty="0"/>
                <a:t>destičkový trombus</a:t>
              </a:r>
            </a:p>
          </p:txBody>
        </p:sp>
        <p:sp>
          <p:nvSpPr>
            <p:cNvPr id="82017" name="Line 97"/>
            <p:cNvSpPr>
              <a:spLocks noChangeShapeType="1"/>
            </p:cNvSpPr>
            <p:nvPr/>
          </p:nvSpPr>
          <p:spPr bwMode="auto">
            <a:xfrm>
              <a:off x="1152" y="480"/>
              <a:ext cx="0" cy="1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2018" name="Oval 98"/>
            <p:cNvSpPr>
              <a:spLocks noChangeArrowheads="1"/>
            </p:cNvSpPr>
            <p:nvPr/>
          </p:nvSpPr>
          <p:spPr bwMode="auto">
            <a:xfrm>
              <a:off x="1152" y="1348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baseline="4000" dirty="0"/>
                <a:t>-</a:t>
              </a:r>
            </a:p>
          </p:txBody>
        </p:sp>
        <p:sp>
          <p:nvSpPr>
            <p:cNvPr id="82019" name="Freeform 99"/>
            <p:cNvSpPr>
              <a:spLocks/>
            </p:cNvSpPr>
            <p:nvPr/>
          </p:nvSpPr>
          <p:spPr bwMode="auto">
            <a:xfrm>
              <a:off x="1872" y="269"/>
              <a:ext cx="3784" cy="326"/>
            </a:xfrm>
            <a:custGeom>
              <a:avLst/>
              <a:gdLst/>
              <a:ahLst/>
              <a:cxnLst>
                <a:cxn ang="0">
                  <a:pos x="3779" y="326"/>
                </a:cxn>
                <a:cxn ang="0">
                  <a:pos x="3784" y="0"/>
                </a:cxn>
                <a:cxn ang="0">
                  <a:pos x="0" y="19"/>
                </a:cxn>
              </a:cxnLst>
              <a:rect l="0" t="0" r="r" b="b"/>
              <a:pathLst>
                <a:path w="3784" h="326">
                  <a:moveTo>
                    <a:pt x="3779" y="326"/>
                  </a:moveTo>
                  <a:lnTo>
                    <a:pt x="3784" y="0"/>
                  </a:lnTo>
                  <a:lnTo>
                    <a:pt x="0" y="19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22" name="Group 100"/>
          <p:cNvGrpSpPr>
            <a:grpSpLocks/>
          </p:cNvGrpSpPr>
          <p:nvPr/>
        </p:nvGrpSpPr>
        <p:grpSpPr bwMode="auto">
          <a:xfrm>
            <a:off x="304800" y="1520825"/>
            <a:ext cx="7258050" cy="2517775"/>
            <a:chOff x="192" y="958"/>
            <a:chExt cx="4572" cy="1586"/>
          </a:xfrm>
        </p:grpSpPr>
        <p:sp>
          <p:nvSpPr>
            <p:cNvPr id="82021" name="Rectangle 101"/>
            <p:cNvSpPr>
              <a:spLocks noChangeArrowheads="1"/>
            </p:cNvSpPr>
            <p:nvPr/>
          </p:nvSpPr>
          <p:spPr bwMode="auto">
            <a:xfrm>
              <a:off x="192" y="1200"/>
              <a:ext cx="576" cy="14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cs-CZ" sz="1600" b="0"/>
                <a:t>adrenalin</a:t>
              </a:r>
            </a:p>
          </p:txBody>
        </p:sp>
        <p:sp>
          <p:nvSpPr>
            <p:cNvPr id="82022" name="Freeform 102"/>
            <p:cNvSpPr>
              <a:spLocks/>
            </p:cNvSpPr>
            <p:nvPr/>
          </p:nvSpPr>
          <p:spPr bwMode="auto">
            <a:xfrm>
              <a:off x="768" y="1248"/>
              <a:ext cx="3996" cy="1296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3996" y="0"/>
                </a:cxn>
                <a:cxn ang="0">
                  <a:pos x="3984" y="1350"/>
                </a:cxn>
              </a:cxnLst>
              <a:rect l="0" t="0" r="r" b="b"/>
              <a:pathLst>
                <a:path w="3996" h="1350">
                  <a:moveTo>
                    <a:pt x="0" y="6"/>
                  </a:moveTo>
                  <a:lnTo>
                    <a:pt x="3996" y="0"/>
                  </a:lnTo>
                  <a:lnTo>
                    <a:pt x="3984" y="1350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2023" name="Freeform 103"/>
            <p:cNvSpPr>
              <a:spLocks/>
            </p:cNvSpPr>
            <p:nvPr/>
          </p:nvSpPr>
          <p:spPr bwMode="auto">
            <a:xfrm>
              <a:off x="430" y="958"/>
              <a:ext cx="1058" cy="246"/>
            </a:xfrm>
            <a:custGeom>
              <a:avLst/>
              <a:gdLst/>
              <a:ahLst/>
              <a:cxnLst>
                <a:cxn ang="0">
                  <a:pos x="0" y="246"/>
                </a:cxn>
                <a:cxn ang="0">
                  <a:pos x="0" y="0"/>
                </a:cxn>
                <a:cxn ang="0">
                  <a:pos x="1058" y="2"/>
                </a:cxn>
              </a:cxnLst>
              <a:rect l="0" t="0" r="r" b="b"/>
              <a:pathLst>
                <a:path w="1058" h="246">
                  <a:moveTo>
                    <a:pt x="0" y="246"/>
                  </a:moveTo>
                  <a:lnTo>
                    <a:pt x="0" y="0"/>
                  </a:lnTo>
                  <a:lnTo>
                    <a:pt x="1058" y="2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2024" name="Line 104"/>
            <p:cNvSpPr>
              <a:spLocks noChangeShapeType="1"/>
            </p:cNvSpPr>
            <p:nvPr/>
          </p:nvSpPr>
          <p:spPr bwMode="auto">
            <a:xfrm flipV="1">
              <a:off x="432" y="134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2025" name="Oval 105"/>
            <p:cNvSpPr>
              <a:spLocks noChangeArrowheads="1"/>
            </p:cNvSpPr>
            <p:nvPr/>
          </p:nvSpPr>
          <p:spPr bwMode="auto">
            <a:xfrm>
              <a:off x="4608" y="2356"/>
              <a:ext cx="144" cy="14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dirty="0" smtClean="0"/>
                <a:t>+</a:t>
              </a:r>
              <a:endParaRPr lang="cs-CZ" sz="1800" dirty="0"/>
            </a:p>
          </p:txBody>
        </p:sp>
      </p:grpSp>
      <p:grpSp>
        <p:nvGrpSpPr>
          <p:cNvPr id="23" name="Group 106"/>
          <p:cNvGrpSpPr>
            <a:grpSpLocks/>
          </p:cNvGrpSpPr>
          <p:nvPr/>
        </p:nvGrpSpPr>
        <p:grpSpPr bwMode="auto">
          <a:xfrm>
            <a:off x="3200400" y="2209802"/>
            <a:ext cx="2438400" cy="1133476"/>
            <a:chOff x="2016" y="1392"/>
            <a:chExt cx="1536" cy="714"/>
          </a:xfrm>
        </p:grpSpPr>
        <p:sp>
          <p:nvSpPr>
            <p:cNvPr id="82027" name="Rectangle 107"/>
            <p:cNvSpPr>
              <a:spLocks noChangeArrowheads="1"/>
            </p:cNvSpPr>
            <p:nvPr/>
          </p:nvSpPr>
          <p:spPr bwMode="auto">
            <a:xfrm>
              <a:off x="2016" y="1738"/>
              <a:ext cx="1296" cy="36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sz="1600" b="0" dirty="0" err="1"/>
                <a:t>myocyty</a:t>
              </a:r>
              <a:r>
                <a:rPr lang="cs-CZ" sz="1600" b="0" dirty="0"/>
                <a:t> a fibroblasty</a:t>
              </a:r>
              <a:endParaRPr lang="cs-CZ" sz="1600" b="0" baseline="-25000" dirty="0"/>
            </a:p>
          </p:txBody>
        </p:sp>
        <p:grpSp>
          <p:nvGrpSpPr>
            <p:cNvPr id="24" name="Group 108"/>
            <p:cNvGrpSpPr>
              <a:grpSpLocks/>
            </p:cNvGrpSpPr>
            <p:nvPr/>
          </p:nvGrpSpPr>
          <p:grpSpPr bwMode="auto">
            <a:xfrm>
              <a:off x="2496" y="1392"/>
              <a:ext cx="1056" cy="672"/>
              <a:chOff x="2496" y="1392"/>
              <a:chExt cx="1056" cy="672"/>
            </a:xfrm>
          </p:grpSpPr>
          <p:sp>
            <p:nvSpPr>
              <p:cNvPr id="82029" name="Rectangle 109"/>
              <p:cNvSpPr>
                <a:spLocks noChangeArrowheads="1"/>
              </p:cNvSpPr>
              <p:nvPr/>
            </p:nvSpPr>
            <p:spPr bwMode="auto">
              <a:xfrm>
                <a:off x="2496" y="1392"/>
                <a:ext cx="480" cy="218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r>
                  <a:rPr lang="cs-CZ" sz="1600" b="0"/>
                  <a:t>PDGF</a:t>
                </a:r>
                <a:endParaRPr lang="cs-CZ" sz="1600" b="0" baseline="-25000"/>
              </a:p>
            </p:txBody>
          </p:sp>
          <p:sp>
            <p:nvSpPr>
              <p:cNvPr id="82030" name="Freeform 110"/>
              <p:cNvSpPr>
                <a:spLocks/>
              </p:cNvSpPr>
              <p:nvPr/>
            </p:nvSpPr>
            <p:spPr bwMode="auto">
              <a:xfrm>
                <a:off x="2976" y="1488"/>
                <a:ext cx="576" cy="576"/>
              </a:xfrm>
              <a:custGeom>
                <a:avLst/>
                <a:gdLst/>
                <a:ahLst/>
                <a:cxnLst>
                  <a:cxn ang="0">
                    <a:pos x="576" y="576"/>
                  </a:cxn>
                  <a:cxn ang="0">
                    <a:pos x="565" y="4"/>
                  </a:cxn>
                  <a:cxn ang="0">
                    <a:pos x="0" y="0"/>
                  </a:cxn>
                </a:cxnLst>
                <a:rect l="0" t="0" r="r" b="b"/>
                <a:pathLst>
                  <a:path w="576" h="576">
                    <a:moveTo>
                      <a:pt x="576" y="576"/>
                    </a:moveTo>
                    <a:lnTo>
                      <a:pt x="565" y="4"/>
                    </a:lnTo>
                    <a:lnTo>
                      <a:pt x="0" y="0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82031" name="Freeform 111"/>
              <p:cNvSpPr>
                <a:spLocks/>
              </p:cNvSpPr>
              <p:nvPr/>
            </p:nvSpPr>
            <p:spPr bwMode="auto">
              <a:xfrm>
                <a:off x="2737" y="1605"/>
                <a:ext cx="1" cy="171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71"/>
                  </a:cxn>
                </a:cxnLst>
                <a:rect l="0" t="0" r="r" b="b"/>
                <a:pathLst>
                  <a:path w="1" h="171">
                    <a:moveTo>
                      <a:pt x="1" y="0"/>
                    </a:moveTo>
                    <a:lnTo>
                      <a:pt x="0" y="171"/>
                    </a:ln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76672"/>
          </a:xfrm>
        </p:spPr>
        <p:txBody>
          <a:bodyPr>
            <a:noAutofit/>
          </a:bodyPr>
          <a:lstStyle/>
          <a:p>
            <a:r>
              <a:rPr lang="cs-CZ" sz="2800" dirty="0" smtClean="0"/>
              <a:t>Faktory koagulace</a:t>
            </a:r>
            <a:endParaRPr lang="cs-CZ" sz="2800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395536" y="548680"/>
          <a:ext cx="8404080" cy="607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2058"/>
                <a:gridCol w="5014606"/>
                <a:gridCol w="242741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Faktor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Funkce</a:t>
                      </a:r>
                      <a:r>
                        <a:rPr lang="cs-CZ" sz="1600" dirty="0" smtClean="0"/>
                        <a:t>/ Aktivní forma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Fibrinogen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Fibrin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Prothrombin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Serinová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proteáza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káňový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Receptor a 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</a:t>
                      </a:r>
                      <a:r>
                        <a:rPr kumimoji="0" lang="cs-CZ" sz="1800" kern="1200" baseline="30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2+</a:t>
                      </a:r>
                      <a:endParaRPr lang="cs-CZ" baseline="30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Kofaktor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Proa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kc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elerin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Prokonvertin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Serinová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proteáza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Antihemo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ní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 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Kofaktor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Christmas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ův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factor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Serinová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proteáza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Stuart-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Prower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ové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Serinová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proteáza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PTA (Plasma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thromboplastin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antecedent)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Serinová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proteáza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Hageman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ův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onta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ní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Serinová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proteáza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XIII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Fibrin stabiliz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ující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</a:t>
                      </a:r>
                      <a:r>
                        <a:rPr kumimoji="0" lang="pt-BR" sz="1800" kern="1200" baseline="30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cs-CZ" sz="1800" kern="1200" baseline="30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-dependent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ní</a:t>
                      </a:r>
                      <a:r>
                        <a:rPr kumimoji="0" lang="pt-B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transglutamin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áza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Prekallikrein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Serinová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proteáza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Vysokomolekulární </a:t>
                      </a:r>
                      <a:r>
                        <a:rPr kumimoji="0" lang="cs-CZ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kininogen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ofa</a:t>
                      </a:r>
                      <a:r>
                        <a:rPr kumimoji="0" lang="cs-CZ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Regulační proteiny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67544" y="1397000"/>
          <a:ext cx="8280920" cy="26080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27599"/>
                <a:gridCol w="5653321"/>
              </a:tblGrid>
              <a:tr h="585811">
                <a:tc>
                  <a:txBody>
                    <a:bodyPr/>
                    <a:lstStyle/>
                    <a:p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Trombomodulin</a:t>
                      </a:r>
                      <a:endParaRPr kumimoji="0" lang="en-US" sz="18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Endoteli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á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ní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buněčný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receptor, 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váže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thrombin</a:t>
                      </a:r>
                      <a:endParaRPr lang="cs-CZ" dirty="0"/>
                    </a:p>
                  </a:txBody>
                  <a:tcPr/>
                </a:tc>
              </a:tr>
              <a:tr h="10111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Protein C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tiv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ován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thrombomodulin</a:t>
                      </a:r>
                      <a:r>
                        <a:rPr kumimoji="0" lang="cs-CZ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 navázaným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thrombin</a:t>
                      </a:r>
                      <a:r>
                        <a:rPr kumimoji="0" lang="cs-CZ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serin</a:t>
                      </a:r>
                      <a:r>
                        <a:rPr kumimoji="0" lang="cs-CZ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ovou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</a:t>
                      </a:r>
                      <a:r>
                        <a:rPr kumimoji="0" lang="cs-CZ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ázou</a:t>
                      </a:r>
                      <a:endParaRPr lang="cs-CZ" dirty="0"/>
                    </a:p>
                  </a:txBody>
                  <a:tcPr/>
                </a:tc>
              </a:tr>
              <a:tr h="10111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Protein S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ofa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tor; 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váže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tiv</a:t>
                      </a:r>
                      <a:r>
                        <a:rPr kumimoji="0" lang="cs-CZ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ovaný</a:t>
                      </a:r>
                      <a:r>
                        <a:rPr kumimoji="0" lang="en-US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protein C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„Klasické schéma“</a:t>
            </a:r>
            <a:endParaRPr lang="cs-CZ" dirty="0"/>
          </a:p>
        </p:txBody>
      </p:sp>
      <p:graphicFrame>
        <p:nvGraphicFramePr>
          <p:cNvPr id="1035" name="Object 11"/>
          <p:cNvGraphicFramePr>
            <a:graphicFrameLocks noChangeAspect="1"/>
          </p:cNvGraphicFramePr>
          <p:nvPr/>
        </p:nvGraphicFramePr>
        <p:xfrm>
          <a:off x="683568" y="1195388"/>
          <a:ext cx="7848872" cy="5252491"/>
        </p:xfrm>
        <a:graphic>
          <a:graphicData uri="http://schemas.openxmlformats.org/presentationml/2006/ole">
            <p:oleObj spid="_x0000_s1035" name="PHOTO-PAINT" r:id="rId3" imgW="6676190" imgH="4466667" progId="CorelPHOTOPAINT.Image.13">
              <p:link updateAutomatic="1"/>
            </p:oleObj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4932040" y="1484784"/>
            <a:ext cx="1215397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Vnější cesta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Schéma </a:t>
            </a:r>
            <a:r>
              <a:rPr lang="cs-CZ" i="1" dirty="0" smtClean="0"/>
              <a:t>in </a:t>
            </a:r>
            <a:r>
              <a:rPr lang="cs-CZ" i="1" dirty="0" err="1" smtClean="0"/>
              <a:t>vivo</a:t>
            </a:r>
            <a:endParaRPr lang="cs-CZ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951" y="1012104"/>
            <a:ext cx="8626521" cy="553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716016" cy="6433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29200" y="260648"/>
            <a:ext cx="41148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Tvorba fibrinové sraženiny 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060848"/>
            <a:ext cx="2906112" cy="3309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Účinek </a:t>
            </a:r>
            <a:r>
              <a:rPr lang="cs-CZ" dirty="0" err="1" smtClean="0"/>
              <a:t>Warfarinu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8858311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043608" y="5229200"/>
            <a:ext cx="1122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Warfarin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48264" y="5301208"/>
            <a:ext cx="1122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Warfarin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flipV="1">
            <a:off x="2195736" y="4941168"/>
            <a:ext cx="792088" cy="504056"/>
          </a:xfrm>
          <a:prstGeom prst="straightConnector1">
            <a:avLst/>
          </a:prstGeom>
          <a:ln w="254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>
            <a:stCxn id="6" idx="1"/>
          </p:cNvCxnSpPr>
          <p:nvPr/>
        </p:nvCxnSpPr>
        <p:spPr>
          <a:xfrm flipH="1" flipV="1">
            <a:off x="5940152" y="4797152"/>
            <a:ext cx="1008112" cy="688722"/>
          </a:xfrm>
          <a:prstGeom prst="straightConnector1">
            <a:avLst/>
          </a:prstGeom>
          <a:ln w="254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Role </a:t>
            </a:r>
            <a:r>
              <a:rPr lang="cs-CZ" dirty="0" err="1" smtClean="0"/>
              <a:t>thrombinu</a:t>
            </a:r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8019017" cy="4808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cs-CZ" sz="3200" dirty="0" smtClean="0"/>
              <a:t>Působení fyziologických antikoagulantů</a:t>
            </a:r>
            <a:endParaRPr lang="cs-CZ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7704856" cy="513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cs-CZ" dirty="0" err="1" smtClean="0"/>
              <a:t>Fibrinolýza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24630"/>
            <a:ext cx="8424936" cy="5730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018451"/>
          </a:xfrm>
        </p:spPr>
        <p:txBody>
          <a:bodyPr/>
          <a:lstStyle/>
          <a:p>
            <a:r>
              <a:rPr lang="cs-CZ" dirty="0" smtClean="0"/>
              <a:t>Počet trombocytů</a:t>
            </a:r>
          </a:p>
          <a:p>
            <a:r>
              <a:rPr lang="cs-CZ" dirty="0" smtClean="0"/>
              <a:t>Čas krvácivosti (</a:t>
            </a:r>
            <a:r>
              <a:rPr lang="cs-CZ" dirty="0" err="1" smtClean="0"/>
              <a:t>Duke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Protrombinový</a:t>
            </a:r>
            <a:r>
              <a:rPr lang="cs-CZ" dirty="0" smtClean="0"/>
              <a:t> čas (</a:t>
            </a:r>
            <a:r>
              <a:rPr lang="cs-CZ" dirty="0" err="1" smtClean="0"/>
              <a:t>Quickův</a:t>
            </a:r>
            <a:r>
              <a:rPr lang="cs-CZ" dirty="0" smtClean="0"/>
              <a:t> test)</a:t>
            </a:r>
          </a:p>
          <a:p>
            <a:r>
              <a:rPr lang="cs-CZ" dirty="0" err="1" smtClean="0"/>
              <a:t>aPTT</a:t>
            </a:r>
            <a:endParaRPr lang="cs-CZ" dirty="0" smtClean="0"/>
          </a:p>
          <a:p>
            <a:r>
              <a:rPr lang="cs-CZ" dirty="0" smtClean="0"/>
              <a:t>Trombinový čas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Laboratorní metody sledující poruchy koagulace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200 – 400    x 103/µL  (109/L) =  200 000 – 400 000 /µL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>
                <a:cs typeface="Times New Roman" pitchFamily="18" charset="0"/>
              </a:rPr>
              <a:t>Riziko spontánního krvácení je nízké, pokud je počet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trombocytů </a:t>
            </a:r>
            <a:r>
              <a:rPr lang="en-US" dirty="0" smtClean="0">
                <a:cs typeface="Times New Roman" pitchFamily="18" charset="0"/>
              </a:rPr>
              <a:t>&gt; 30 000 /µL</a:t>
            </a:r>
            <a:r>
              <a:rPr lang="cs-CZ" dirty="0" smtClean="0">
                <a:cs typeface="Times New Roman" pitchFamily="18" charset="0"/>
              </a:rPr>
              <a:t>  (a cévní stěna a plazmatický koagulační systém je intaktní)</a:t>
            </a:r>
            <a:endParaRPr lang="en-US" dirty="0" smtClean="0"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Počet trombocytů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Vpich do ušního lalůčku nebo standardizovaný mělký nářez na předloktí s manžetou nafouklou na 40 Torr.</a:t>
            </a:r>
          </a:p>
          <a:p>
            <a:r>
              <a:rPr lang="cs-CZ" dirty="0" smtClean="0"/>
              <a:t>Měříme dobu do ukončení krvácení </a:t>
            </a:r>
          </a:p>
          <a:p>
            <a:r>
              <a:rPr lang="cs-CZ" dirty="0" smtClean="0"/>
              <a:t>2-5 min (2-9 min na předloktí)</a:t>
            </a:r>
          </a:p>
          <a:p>
            <a:r>
              <a:rPr lang="cs-CZ" dirty="0" smtClean="0"/>
              <a:t>Zvýšená doba při trombocytopeniích, </a:t>
            </a:r>
            <a:r>
              <a:rPr lang="cs-CZ" dirty="0" err="1" smtClean="0"/>
              <a:t>trombocytopatiích</a:t>
            </a:r>
            <a:r>
              <a:rPr lang="cs-CZ" dirty="0" smtClean="0"/>
              <a:t> a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Willebrandově</a:t>
            </a:r>
            <a:r>
              <a:rPr lang="cs-CZ" dirty="0" smtClean="0"/>
              <a:t> chorobě (ne u Hemofilie)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 krvácivosti (</a:t>
            </a:r>
            <a:r>
              <a:rPr lang="cs-CZ" dirty="0" err="1" smtClean="0"/>
              <a:t>Duke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Plasma + Ca</a:t>
            </a:r>
            <a:r>
              <a:rPr lang="cs-CZ" baseline="30000" dirty="0" smtClean="0"/>
              <a:t>2+</a:t>
            </a:r>
            <a:r>
              <a:rPr lang="cs-CZ" dirty="0" smtClean="0"/>
              <a:t> + Tkáňový tromboplastin →</a:t>
            </a:r>
          </a:p>
          <a:p>
            <a:pPr>
              <a:buNone/>
            </a:pPr>
            <a:r>
              <a:rPr lang="cs-CZ" dirty="0" smtClean="0"/>
              <a:t>	→ </a:t>
            </a:r>
            <a:r>
              <a:rPr lang="cs-CZ" dirty="0" err="1" smtClean="0"/>
              <a:t>Xa</a:t>
            </a:r>
            <a:r>
              <a:rPr lang="cs-CZ" dirty="0" smtClean="0"/>
              <a:t> + V → </a:t>
            </a:r>
            <a:r>
              <a:rPr lang="cs-CZ" dirty="0" err="1" smtClean="0"/>
              <a:t>IIa</a:t>
            </a:r>
            <a:r>
              <a:rPr lang="cs-CZ" dirty="0" smtClean="0"/>
              <a:t> → sraženina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Pokud je zvýšený pouze PT – deficience nebo inhibice faktoru VII</a:t>
            </a:r>
          </a:p>
          <a:p>
            <a:pPr>
              <a:buNone/>
            </a:pPr>
            <a:r>
              <a:rPr lang="cs-CZ" dirty="0" smtClean="0"/>
              <a:t>Monitoring léčby </a:t>
            </a:r>
            <a:r>
              <a:rPr lang="cs-CZ" dirty="0" err="1" smtClean="0"/>
              <a:t>Warfarinem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Protrombinový</a:t>
            </a:r>
            <a:r>
              <a:rPr lang="cs-CZ" dirty="0" smtClean="0"/>
              <a:t> čas (</a:t>
            </a:r>
            <a:r>
              <a:rPr lang="cs-CZ" dirty="0" err="1" smtClean="0"/>
              <a:t>Quickův</a:t>
            </a:r>
            <a:r>
              <a:rPr lang="cs-CZ" dirty="0" smtClean="0"/>
              <a:t> test)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Plasma + Ca</a:t>
            </a:r>
            <a:r>
              <a:rPr lang="cs-CZ" baseline="30000" dirty="0" smtClean="0"/>
              <a:t>2+</a:t>
            </a:r>
            <a:r>
              <a:rPr lang="cs-CZ" dirty="0" smtClean="0"/>
              <a:t> + Kaolin + fosfolipidy →</a:t>
            </a:r>
          </a:p>
          <a:p>
            <a:pPr>
              <a:buNone/>
            </a:pPr>
            <a:r>
              <a:rPr lang="cs-CZ" dirty="0" smtClean="0"/>
              <a:t>	Kontakt → </a:t>
            </a:r>
            <a:r>
              <a:rPr lang="cs-CZ" dirty="0" err="1" smtClean="0"/>
              <a:t>XIa</a:t>
            </a:r>
            <a:r>
              <a:rPr lang="cs-CZ" dirty="0" smtClean="0"/>
              <a:t> → </a:t>
            </a:r>
            <a:r>
              <a:rPr lang="cs-CZ" dirty="0" err="1" smtClean="0"/>
              <a:t>IXa</a:t>
            </a:r>
            <a:r>
              <a:rPr lang="cs-CZ" dirty="0" smtClean="0"/>
              <a:t> + VIII →</a:t>
            </a:r>
            <a:r>
              <a:rPr lang="cs-CZ" dirty="0" err="1" smtClean="0"/>
              <a:t>Xa</a:t>
            </a:r>
            <a:r>
              <a:rPr lang="cs-CZ" dirty="0" smtClean="0"/>
              <a:t> + </a:t>
            </a:r>
            <a:r>
              <a:rPr lang="cs-CZ" dirty="0" err="1" smtClean="0"/>
              <a:t>Va</a:t>
            </a:r>
            <a:r>
              <a:rPr lang="cs-CZ" dirty="0" smtClean="0"/>
              <a:t> →</a:t>
            </a:r>
            <a:r>
              <a:rPr lang="cs-CZ" dirty="0" err="1" smtClean="0"/>
              <a:t>IIa</a:t>
            </a:r>
            <a:r>
              <a:rPr lang="cs-CZ" dirty="0" smtClean="0"/>
              <a:t> → sraženina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Zvýšen pouze </a:t>
            </a:r>
            <a:r>
              <a:rPr lang="cs-CZ" dirty="0" err="1" smtClean="0"/>
              <a:t>aPTT</a:t>
            </a:r>
            <a:endParaRPr lang="cs-CZ" dirty="0" smtClean="0"/>
          </a:p>
          <a:p>
            <a:r>
              <a:rPr lang="cs-CZ" dirty="0" smtClean="0"/>
              <a:t>Deficience faktoru </a:t>
            </a:r>
            <a:r>
              <a:rPr lang="en-US" sz="2800" dirty="0" smtClean="0"/>
              <a:t>XI, IX, </a:t>
            </a:r>
            <a:r>
              <a:rPr lang="cs-CZ" sz="2800" dirty="0" smtClean="0"/>
              <a:t>nebo</a:t>
            </a:r>
            <a:r>
              <a:rPr lang="en-US" sz="2800" dirty="0" smtClean="0"/>
              <a:t> VIII</a:t>
            </a:r>
          </a:p>
          <a:p>
            <a:r>
              <a:rPr lang="cs-CZ" sz="2800" dirty="0" smtClean="0"/>
              <a:t>Specifická inhibice faktoru </a:t>
            </a:r>
            <a:r>
              <a:rPr lang="en-US" sz="2800" dirty="0" smtClean="0"/>
              <a:t>XI, IX, </a:t>
            </a:r>
            <a:r>
              <a:rPr lang="cs-CZ" sz="2800" dirty="0" smtClean="0"/>
              <a:t>nebo</a:t>
            </a:r>
            <a:r>
              <a:rPr lang="en-US" sz="2800" dirty="0" smtClean="0"/>
              <a:t> VIII</a:t>
            </a:r>
          </a:p>
          <a:p>
            <a:r>
              <a:rPr lang="cs-CZ" sz="2800" dirty="0" smtClean="0"/>
              <a:t>Kontaminace (vysoká dávka) heparinu</a:t>
            </a:r>
          </a:p>
          <a:p>
            <a:r>
              <a:rPr lang="cs-CZ" sz="2800" dirty="0" smtClean="0"/>
              <a:t>Protilátky proti fosfolipidům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err="1" smtClean="0"/>
              <a:t>aPTT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234475"/>
          </a:xfrm>
        </p:spPr>
        <p:txBody>
          <a:bodyPr/>
          <a:lstStyle/>
          <a:p>
            <a:r>
              <a:rPr lang="cs-CZ" dirty="0" smtClean="0"/>
              <a:t>Deficience f</a:t>
            </a:r>
            <a:r>
              <a:rPr lang="en-US" dirty="0" smtClean="0"/>
              <a:t>a</a:t>
            </a:r>
            <a:r>
              <a:rPr lang="cs-CZ" dirty="0" smtClean="0"/>
              <a:t>k</a:t>
            </a:r>
            <a:r>
              <a:rPr lang="en-US" dirty="0" smtClean="0"/>
              <a:t>tor</a:t>
            </a:r>
            <a:r>
              <a:rPr lang="cs-CZ" dirty="0" smtClean="0"/>
              <a:t>u/ů</a:t>
            </a:r>
            <a:r>
              <a:rPr lang="en-US" dirty="0" smtClean="0"/>
              <a:t> X, V, </a:t>
            </a:r>
            <a:r>
              <a:rPr lang="cs-CZ" dirty="0" smtClean="0"/>
              <a:t>nebo</a:t>
            </a:r>
            <a:r>
              <a:rPr lang="en-US" dirty="0" smtClean="0"/>
              <a:t> II</a:t>
            </a:r>
            <a:endParaRPr lang="cs-CZ" dirty="0" smtClean="0"/>
          </a:p>
          <a:p>
            <a:r>
              <a:rPr lang="cs-CZ" dirty="0" smtClean="0"/>
              <a:t>Inhibice f</a:t>
            </a:r>
            <a:r>
              <a:rPr lang="en-US" dirty="0" smtClean="0"/>
              <a:t>a</a:t>
            </a:r>
            <a:r>
              <a:rPr lang="cs-CZ" dirty="0" smtClean="0"/>
              <a:t>k</a:t>
            </a:r>
            <a:r>
              <a:rPr lang="en-US" dirty="0" smtClean="0"/>
              <a:t>tor</a:t>
            </a:r>
            <a:r>
              <a:rPr lang="cs-CZ" dirty="0" smtClean="0"/>
              <a:t>u/ů</a:t>
            </a:r>
            <a:r>
              <a:rPr lang="en-US" dirty="0" smtClean="0"/>
              <a:t> X, V, </a:t>
            </a:r>
            <a:r>
              <a:rPr lang="cs-CZ" dirty="0" smtClean="0"/>
              <a:t>nebo</a:t>
            </a:r>
            <a:r>
              <a:rPr lang="en-US" dirty="0" smtClean="0"/>
              <a:t> II</a:t>
            </a:r>
            <a:endParaRPr lang="cs-CZ" dirty="0" smtClean="0"/>
          </a:p>
          <a:p>
            <a:r>
              <a:rPr lang="cs-CZ" dirty="0" smtClean="0"/>
              <a:t>Špatný poměr </a:t>
            </a:r>
            <a:r>
              <a:rPr lang="en-US" dirty="0" smtClean="0"/>
              <a:t>anti</a:t>
            </a:r>
            <a:r>
              <a:rPr lang="cs-CZ" dirty="0" smtClean="0"/>
              <a:t>k</a:t>
            </a:r>
            <a:r>
              <a:rPr lang="en-US" dirty="0" err="1" smtClean="0"/>
              <a:t>oagula</a:t>
            </a:r>
            <a:r>
              <a:rPr lang="cs-CZ" dirty="0" err="1" smtClean="0"/>
              <a:t>ntů</a:t>
            </a:r>
            <a:r>
              <a:rPr lang="en-US" dirty="0" smtClean="0"/>
              <a:t> (</a:t>
            </a:r>
            <a:r>
              <a:rPr lang="en-US" dirty="0" err="1" smtClean="0"/>
              <a:t>Hct</a:t>
            </a:r>
            <a:r>
              <a:rPr lang="en-US" dirty="0" smtClean="0"/>
              <a:t> &gt;60 or &lt;15)</a:t>
            </a:r>
          </a:p>
          <a:p>
            <a:r>
              <a:rPr lang="cs-CZ" dirty="0" smtClean="0"/>
              <a:t>Vysoké dávky </a:t>
            </a:r>
            <a:r>
              <a:rPr lang="en-US" dirty="0" smtClean="0"/>
              <a:t>heparin</a:t>
            </a:r>
            <a:r>
              <a:rPr lang="cs-CZ" dirty="0" smtClean="0"/>
              <a:t>u</a:t>
            </a:r>
            <a:r>
              <a:rPr lang="en-US" dirty="0" smtClean="0"/>
              <a:t> (↑ </a:t>
            </a:r>
            <a:r>
              <a:rPr lang="en-US" dirty="0" err="1" smtClean="0"/>
              <a:t>aPTT</a:t>
            </a:r>
            <a:r>
              <a:rPr lang="en-US" dirty="0" smtClean="0"/>
              <a:t> &gt; ↑ PT)</a:t>
            </a:r>
          </a:p>
          <a:p>
            <a:r>
              <a:rPr lang="cs-CZ" dirty="0" smtClean="0"/>
              <a:t>Vysoké dávky</a:t>
            </a:r>
            <a:r>
              <a:rPr lang="en-US" dirty="0" smtClean="0"/>
              <a:t> </a:t>
            </a:r>
            <a:r>
              <a:rPr lang="en-US" dirty="0" err="1" smtClean="0"/>
              <a:t>Warfarin</a:t>
            </a:r>
            <a:r>
              <a:rPr lang="cs-CZ" dirty="0" smtClean="0"/>
              <a:t>u </a:t>
            </a:r>
            <a:r>
              <a:rPr lang="en-US" dirty="0" smtClean="0"/>
              <a:t>((↑ PT &gt; ↑ </a:t>
            </a:r>
            <a:r>
              <a:rPr lang="en-US" dirty="0" err="1" smtClean="0"/>
              <a:t>aPTT</a:t>
            </a:r>
            <a:r>
              <a:rPr lang="en-US" dirty="0" smtClean="0"/>
              <a:t>)</a:t>
            </a:r>
          </a:p>
          <a:p>
            <a:r>
              <a:rPr lang="cs-CZ" dirty="0" smtClean="0"/>
              <a:t>Nedostatek fibrinogenu (&lt;80 mg/dl)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Zvýšený jak PT tak </a:t>
            </a:r>
            <a:r>
              <a:rPr lang="cs-CZ" dirty="0" err="1" smtClean="0"/>
              <a:t>aPTT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52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Přidává se přímo trombin → sraženina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Zvýšen v případě</a:t>
            </a:r>
          </a:p>
          <a:p>
            <a:pPr lvl="1"/>
            <a:r>
              <a:rPr lang="cs-CZ" sz="2400" dirty="0" smtClean="0"/>
              <a:t>Podávání Heparinu</a:t>
            </a:r>
          </a:p>
          <a:p>
            <a:pPr lvl="1"/>
            <a:r>
              <a:rPr lang="cs-CZ" sz="2400" dirty="0" smtClean="0"/>
              <a:t>DIC</a:t>
            </a:r>
          </a:p>
          <a:p>
            <a:pPr lvl="1"/>
            <a:r>
              <a:rPr lang="cs-CZ" sz="2400" dirty="0" err="1" smtClean="0"/>
              <a:t>Dysfibrinogenémie</a:t>
            </a:r>
            <a:endParaRPr lang="cs-CZ" sz="2400" dirty="0" smtClean="0"/>
          </a:p>
          <a:p>
            <a:pPr lvl="1"/>
            <a:r>
              <a:rPr lang="cs-CZ" sz="2400" dirty="0" smtClean="0"/>
              <a:t>Nízká koncentrace fibrinogenu</a:t>
            </a:r>
          </a:p>
          <a:p>
            <a:pPr lvl="1"/>
            <a:r>
              <a:rPr lang="cs-CZ" sz="2400" dirty="0" smtClean="0"/>
              <a:t>Vysoká koncentrace fibrinogenu</a:t>
            </a:r>
          </a:p>
          <a:p>
            <a:pPr lvl="1"/>
            <a:r>
              <a:rPr lang="cs-CZ" sz="2400" dirty="0" smtClean="0"/>
              <a:t>Urémie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Trombinový čas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314595"/>
          </a:xfrm>
        </p:spPr>
        <p:txBody>
          <a:bodyPr/>
          <a:lstStyle/>
          <a:p>
            <a:pPr>
              <a:spcBef>
                <a:spcPct val="50000"/>
              </a:spcBef>
              <a:buNone/>
            </a:pPr>
            <a:r>
              <a:rPr lang="cs-CZ" dirty="0" err="1" smtClean="0"/>
              <a:t>Marks</a:t>
            </a:r>
            <a:r>
              <a:rPr lang="cs-CZ" dirty="0" smtClean="0"/>
              <a:t>´ Basic </a:t>
            </a:r>
            <a:r>
              <a:rPr lang="cs-CZ" dirty="0" err="1" smtClean="0"/>
              <a:t>Medical</a:t>
            </a:r>
            <a:r>
              <a:rPr lang="cs-CZ" dirty="0" smtClean="0"/>
              <a:t> Biochemistry, A </a:t>
            </a:r>
            <a:r>
              <a:rPr lang="cs-CZ" dirty="0" err="1" smtClean="0"/>
              <a:t>Clinical</a:t>
            </a:r>
            <a:r>
              <a:rPr lang="cs-CZ" dirty="0" smtClean="0"/>
              <a:t> </a:t>
            </a:r>
            <a:r>
              <a:rPr lang="cs-CZ" dirty="0" err="1" smtClean="0"/>
              <a:t>Approach</a:t>
            </a:r>
            <a:r>
              <a:rPr lang="cs-CZ" dirty="0" smtClean="0"/>
              <a:t>, </a:t>
            </a:r>
            <a:r>
              <a:rPr lang="cs-CZ" dirty="0" err="1" smtClean="0"/>
              <a:t>third</a:t>
            </a:r>
            <a:r>
              <a:rPr lang="cs-CZ" dirty="0" smtClean="0"/>
              <a:t> </a:t>
            </a:r>
            <a:r>
              <a:rPr lang="cs-CZ" dirty="0" err="1" smtClean="0"/>
              <a:t>edition</a:t>
            </a:r>
            <a:r>
              <a:rPr lang="cs-CZ" dirty="0" smtClean="0"/>
              <a:t>, 2009 (M. </a:t>
            </a:r>
            <a:r>
              <a:rPr lang="cs-CZ" dirty="0" err="1" smtClean="0"/>
              <a:t>Lieberman</a:t>
            </a:r>
            <a:r>
              <a:rPr lang="cs-CZ" dirty="0" smtClean="0"/>
              <a:t>, A.D. </a:t>
            </a:r>
            <a:r>
              <a:rPr lang="cs-CZ" dirty="0" err="1" smtClean="0"/>
              <a:t>Marks</a:t>
            </a:r>
            <a:r>
              <a:rPr lang="cs-CZ" dirty="0" smtClean="0"/>
              <a:t>)</a:t>
            </a:r>
          </a:p>
          <a:p>
            <a:pPr>
              <a:spcBef>
                <a:spcPct val="50000"/>
              </a:spcBef>
              <a:buNone/>
            </a:pPr>
            <a:r>
              <a:rPr lang="cs-CZ" dirty="0" err="1" smtClean="0"/>
              <a:t>Color</a:t>
            </a:r>
            <a:r>
              <a:rPr lang="cs-CZ" dirty="0" smtClean="0"/>
              <a:t> Atlas </a:t>
            </a:r>
            <a:r>
              <a:rPr lang="cs-CZ" dirty="0" err="1" smtClean="0"/>
              <a:t>of</a:t>
            </a:r>
            <a:r>
              <a:rPr lang="cs-CZ" dirty="0" smtClean="0"/>
              <a:t> Biochemistry (J. </a:t>
            </a:r>
            <a:r>
              <a:rPr lang="cs-CZ" dirty="0" err="1" smtClean="0"/>
              <a:t>Koolman</a:t>
            </a:r>
            <a:r>
              <a:rPr lang="cs-CZ" dirty="0" smtClean="0"/>
              <a:t>, K.H. </a:t>
            </a:r>
            <a:r>
              <a:rPr lang="cs-CZ" dirty="0" err="1" smtClean="0"/>
              <a:t>Roehm</a:t>
            </a:r>
            <a:r>
              <a:rPr lang="cs-CZ" dirty="0" smtClean="0"/>
              <a:t>)</a:t>
            </a:r>
            <a:endParaRPr lang="en-US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US" dirty="0" err="1" smtClean="0"/>
              <a:t>Stanislav</a:t>
            </a:r>
            <a:r>
              <a:rPr lang="en-US" dirty="0" smtClean="0"/>
              <a:t> </a:t>
            </a:r>
            <a:r>
              <a:rPr lang="en-US" dirty="0" err="1" smtClean="0"/>
              <a:t>Matou</a:t>
            </a:r>
            <a:r>
              <a:rPr lang="cs-CZ" dirty="0" smtClean="0"/>
              <a:t>š</a:t>
            </a:r>
            <a:r>
              <a:rPr lang="en-US" dirty="0" err="1" smtClean="0"/>
              <a:t>ek</a:t>
            </a:r>
            <a:r>
              <a:rPr lang="cs-CZ" dirty="0" smtClean="0"/>
              <a:t>:</a:t>
            </a:r>
            <a:r>
              <a:rPr lang="en-US" dirty="0" err="1" smtClean="0"/>
              <a:t>Patofyziologie</a:t>
            </a:r>
            <a:r>
              <a:rPr lang="en-US" dirty="0" smtClean="0"/>
              <a:t> </a:t>
            </a:r>
            <a:r>
              <a:rPr lang="en-US" dirty="0" err="1" smtClean="0"/>
              <a:t>koagulace</a:t>
            </a:r>
            <a:r>
              <a:rPr lang="cs-CZ" dirty="0" smtClean="0"/>
              <a:t>,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US" dirty="0" smtClean="0"/>
              <a:t>Thomas A. </a:t>
            </a:r>
            <a:r>
              <a:rPr lang="en-US" dirty="0" err="1" smtClean="0"/>
              <a:t>Whitehill</a:t>
            </a:r>
            <a:r>
              <a:rPr lang="cs-CZ" dirty="0" smtClean="0"/>
              <a:t>: </a:t>
            </a:r>
            <a:r>
              <a:rPr lang="cs-CZ" dirty="0" err="1" smtClean="0"/>
              <a:t>Coagulation</a:t>
            </a:r>
            <a:r>
              <a:rPr lang="cs-CZ" dirty="0" smtClean="0"/>
              <a:t> </a:t>
            </a:r>
            <a:r>
              <a:rPr lang="cs-CZ" dirty="0" err="1" smtClean="0"/>
              <a:t>Made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endParaRPr lang="en-US" smtClean="0"/>
          </a:p>
          <a:p>
            <a:pPr>
              <a:buNone/>
            </a:pPr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327</TotalTime>
  <Words>558</Words>
  <Application>Microsoft Office PowerPoint</Application>
  <PresentationFormat>Předvádění na obrazovce (4:3)</PresentationFormat>
  <Paragraphs>164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Propojení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Shluk</vt:lpstr>
      <vt:lpstr>C:\Users\Soptici\Dropbox\Coagulation\schema_stare.jpg\Picture 0 0 700 468 : 701 469</vt:lpstr>
      <vt:lpstr>Koagulace</vt:lpstr>
      <vt:lpstr>Obsah</vt:lpstr>
      <vt:lpstr>Snímek 3</vt:lpstr>
      <vt:lpstr>Faktory koagulace</vt:lpstr>
      <vt:lpstr>Regulační proteiny</vt:lpstr>
      <vt:lpstr>„Klasické schéma“</vt:lpstr>
      <vt:lpstr>Schéma in vivo</vt:lpstr>
      <vt:lpstr>Tvorba fibrinové sraženiny </vt:lpstr>
      <vt:lpstr>Účinek Warfarinu</vt:lpstr>
      <vt:lpstr>Role thrombinu</vt:lpstr>
      <vt:lpstr>Působení fyziologických antikoagulantů</vt:lpstr>
      <vt:lpstr>Fibrinolýza</vt:lpstr>
      <vt:lpstr>Laboratorní metody sledující poruchy koagulace</vt:lpstr>
      <vt:lpstr>Počet trombocytů</vt:lpstr>
      <vt:lpstr>Čas krvácivosti (Duke)</vt:lpstr>
      <vt:lpstr>Protrombinový čas (Quickův test)</vt:lpstr>
      <vt:lpstr>aPTT</vt:lpstr>
      <vt:lpstr>Zvýšený jak PT tak aPTT</vt:lpstr>
      <vt:lpstr>Trombinový čas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Koagulace</dc:title>
  <dc:creator>Soptici Doma</dc:creator>
  <cp:lastModifiedBy>Sopko</cp:lastModifiedBy>
  <cp:revision>60</cp:revision>
  <dcterms:created xsi:type="dcterms:W3CDTF">2014-03-16T19:05:00Z</dcterms:created>
  <dcterms:modified xsi:type="dcterms:W3CDTF">2014-04-08T10:08:35Z</dcterms:modified>
</cp:coreProperties>
</file>