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65" r:id="rId2"/>
    <p:sldId id="288" r:id="rId3"/>
    <p:sldId id="266" r:id="rId4"/>
    <p:sldId id="267" r:id="rId5"/>
    <p:sldId id="272" r:id="rId6"/>
    <p:sldId id="273" r:id="rId7"/>
    <p:sldId id="274" r:id="rId8"/>
    <p:sldId id="275" r:id="rId9"/>
    <p:sldId id="277" r:id="rId10"/>
    <p:sldId id="278" r:id="rId11"/>
    <p:sldId id="279" r:id="rId12"/>
    <p:sldId id="280" r:id="rId13"/>
    <p:sldId id="276" r:id="rId14"/>
    <p:sldId id="281" r:id="rId15"/>
    <p:sldId id="282" r:id="rId16"/>
    <p:sldId id="283" r:id="rId17"/>
    <p:sldId id="284" r:id="rId18"/>
    <p:sldId id="285" r:id="rId19"/>
    <p:sldId id="286" r:id="rId20"/>
    <p:sldId id="287" r:id="rId21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mc="http://schemas.openxmlformats.org/markup-compatibility/2006" xmlns:mv="urn:schemas-microsoft-com:mac:vml" xmlns="" xmlns:p14="http://schemas.microsoft.com/office/powerpoint/2010/main" val="0"/>
    </p:ext>
    <p:ext uri="{D31A062A-798A-4329-ABDD-BBA856620510}">
      <p14:defaultImageDpi xmlns:mc="http://schemas.openxmlformats.org/markup-compatibility/2006" xmlns:mv="urn:schemas-microsoft-com:mac:vml"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49" autoAdjust="0"/>
  </p:normalViewPr>
  <p:slideViewPr>
    <p:cSldViewPr snapToGrid="0" snapToObjects="1">
      <p:cViewPr varScale="1">
        <p:scale>
          <a:sx n="91" d="100"/>
          <a:sy n="91" d="100"/>
        </p:scale>
        <p:origin x="-2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C5D41-6BE7-403B-851A-C61B9B764FB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7FAF8-6F9A-474F-9009-FD5DC9BDA1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B35C6-A4A6-44F7-9801-A0801A72CB06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A309B-628D-480D-B4E6-C67572E19F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cb.oxfordjournals.org/content/40/3/438.full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alligator population at Lake Apopka in central Florida declined dramatically between 1980 and 1987. Endocrine-disrupting chemicals and specifically DDT metabolites have been implicated in the alligators' reproductive failure. The DDT metabolite hypothesis is based largely on the observation of elevated concentrations of </a:t>
            </a:r>
            <a:r>
              <a:rPr lang="en-US" dirty="0" err="1" smtClean="0"/>
              <a:t>p,p</a:t>
            </a:r>
            <a:r>
              <a:rPr lang="en-US" dirty="0" smtClean="0"/>
              <a:t>-DDE and </a:t>
            </a:r>
            <a:r>
              <a:rPr lang="en-US" dirty="0" err="1" smtClean="0"/>
              <a:t>p,p</a:t>
            </a:r>
            <a:r>
              <a:rPr lang="en-US" dirty="0" smtClean="0"/>
              <a:t>-DDD in alligator eggs obtained from Lake Apopka in 1984 and 1985. In the following commentary, we draw attention to two </a:t>
            </a:r>
            <a:r>
              <a:rPr lang="en-US" dirty="0" err="1" smtClean="0"/>
              <a:t>nematocides</a:t>
            </a:r>
            <a:r>
              <a:rPr lang="en-US" dirty="0" smtClean="0"/>
              <a:t> that are established reproductive toxins in humans, </a:t>
            </a:r>
            <a:r>
              <a:rPr lang="en-US" dirty="0" err="1" smtClean="0"/>
              <a:t>dibromochloropropane</a:t>
            </a:r>
            <a:r>
              <a:rPr lang="en-US" dirty="0" smtClean="0"/>
              <a:t> (DBCP) and ethylene </a:t>
            </a:r>
            <a:r>
              <a:rPr lang="en-US" dirty="0" err="1" smtClean="0"/>
              <a:t>dibromide</a:t>
            </a:r>
            <a:r>
              <a:rPr lang="en-US" dirty="0" smtClean="0"/>
              <a:t> (EDB), which could also have played a role in the reproductive failure observed in alligators from Lake Apopka in the early 1980s.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observed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neonatal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juvenile</a:t>
            </a:r>
            <a:r>
              <a:rPr lang="cs-CZ" dirty="0" smtClean="0"/>
              <a:t> </a:t>
            </a:r>
            <a:r>
              <a:rPr lang="cs-CZ" dirty="0" err="1" smtClean="0"/>
              <a:t>alligators</a:t>
            </a:r>
            <a:r>
              <a:rPr lang="cs-CZ" dirty="0" smtClean="0"/>
              <a:t> </a:t>
            </a:r>
            <a:r>
              <a:rPr lang="cs-CZ" dirty="0" err="1" smtClean="0"/>
              <a:t>living</a:t>
            </a:r>
            <a:r>
              <a:rPr lang="cs-CZ" dirty="0" smtClean="0"/>
              <a:t> in pesticide-</a:t>
            </a:r>
            <a:r>
              <a:rPr lang="cs-CZ" dirty="0" err="1" smtClean="0"/>
              <a:t>contaminated</a:t>
            </a:r>
            <a:r>
              <a:rPr lang="cs-CZ" dirty="0" smtClean="0"/>
              <a:t> </a:t>
            </a:r>
            <a:r>
              <a:rPr lang="cs-CZ" dirty="0" err="1" smtClean="0"/>
              <a:t>lakes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altered</a:t>
            </a:r>
            <a:r>
              <a:rPr lang="cs-CZ" dirty="0" smtClean="0"/>
              <a:t> plasma hormone </a:t>
            </a:r>
            <a:r>
              <a:rPr lang="cs-CZ" dirty="0" err="1" smtClean="0"/>
              <a:t>concentrations</a:t>
            </a:r>
            <a:r>
              <a:rPr lang="cs-CZ" dirty="0" smtClean="0"/>
              <a:t>, </a:t>
            </a:r>
            <a:r>
              <a:rPr lang="cs-CZ" dirty="0" err="1" smtClean="0"/>
              <a:t>reproductive</a:t>
            </a:r>
            <a:r>
              <a:rPr lang="cs-CZ" dirty="0" smtClean="0"/>
              <a:t> </a:t>
            </a:r>
            <a:r>
              <a:rPr lang="cs-CZ" dirty="0" err="1" smtClean="0"/>
              <a:t>tract</a:t>
            </a:r>
            <a:r>
              <a:rPr lang="cs-CZ" dirty="0" smtClean="0"/>
              <a:t> anatomy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hepatic</a:t>
            </a:r>
            <a:r>
              <a:rPr lang="cs-CZ" dirty="0" smtClean="0"/>
              <a:t> </a:t>
            </a:r>
            <a:r>
              <a:rPr lang="cs-CZ" dirty="0" err="1" smtClean="0"/>
              <a:t>functioning</a:t>
            </a:r>
            <a:r>
              <a:rPr lang="cs-CZ" dirty="0" smtClean="0"/>
              <a:t>. </a:t>
            </a:r>
            <a:r>
              <a:rPr lang="cs-CZ" dirty="0" err="1" smtClean="0"/>
              <a:t>Experimental</a:t>
            </a:r>
            <a:r>
              <a:rPr lang="cs-CZ" dirty="0" smtClean="0"/>
              <a:t> </a:t>
            </a:r>
            <a:r>
              <a:rPr lang="cs-CZ" dirty="0" err="1" smtClean="0"/>
              <a:t>studies</a:t>
            </a:r>
            <a:r>
              <a:rPr lang="cs-CZ" dirty="0" smtClean="0"/>
              <a:t> </a:t>
            </a:r>
            <a:r>
              <a:rPr lang="cs-CZ" dirty="0" err="1" smtClean="0"/>
              <a:t>exposing</a:t>
            </a:r>
            <a:r>
              <a:rPr lang="cs-CZ" dirty="0" smtClean="0"/>
              <a:t> </a:t>
            </a:r>
            <a:r>
              <a:rPr lang="cs-CZ" dirty="0" err="1" smtClean="0"/>
              <a:t>developing</a:t>
            </a:r>
            <a:r>
              <a:rPr lang="cs-CZ" dirty="0" smtClean="0"/>
              <a:t> </a:t>
            </a:r>
            <a:r>
              <a:rPr lang="cs-CZ" dirty="0" err="1" smtClean="0"/>
              <a:t>embryos</a:t>
            </a:r>
            <a:r>
              <a:rPr lang="cs-CZ" dirty="0" smtClean="0"/>
              <a:t> to </a:t>
            </a:r>
            <a:r>
              <a:rPr lang="cs-CZ" dirty="0" err="1" smtClean="0"/>
              <a:t>various</a:t>
            </a:r>
            <a:r>
              <a:rPr lang="cs-CZ" dirty="0" smtClean="0"/>
              <a:t> </a:t>
            </a:r>
            <a:r>
              <a:rPr lang="cs-CZ" dirty="0" err="1" smtClean="0"/>
              <a:t>persistent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nonpersistent</a:t>
            </a:r>
            <a:r>
              <a:rPr lang="cs-CZ" dirty="0" smtClean="0"/>
              <a:t> </a:t>
            </a:r>
            <a:r>
              <a:rPr lang="cs-CZ" dirty="0" err="1" smtClean="0"/>
              <a:t>pesticides</a:t>
            </a:r>
            <a:r>
              <a:rPr lang="cs-CZ" dirty="0" smtClean="0"/>
              <a:t>,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produced</a:t>
            </a:r>
            <a:r>
              <a:rPr lang="cs-CZ" dirty="0" smtClean="0"/>
              <a:t> </a:t>
            </a:r>
            <a:r>
              <a:rPr lang="cs-CZ" dirty="0" err="1" smtClean="0"/>
              <a:t>alterations</a:t>
            </a:r>
            <a:r>
              <a:rPr lang="cs-CZ" dirty="0" smtClean="0"/>
              <a:t> in </a:t>
            </a:r>
            <a:r>
              <a:rPr lang="cs-CZ" dirty="0" err="1" smtClean="0"/>
              <a:t>gonadal</a:t>
            </a:r>
            <a:r>
              <a:rPr lang="cs-CZ" dirty="0" smtClean="0"/>
              <a:t> </a:t>
            </a:r>
            <a:r>
              <a:rPr lang="cs-CZ" dirty="0" err="1" smtClean="0"/>
              <a:t>steroidogenesis</a:t>
            </a:r>
            <a:r>
              <a:rPr lang="cs-CZ" dirty="0" smtClean="0"/>
              <a:t>, </a:t>
            </a:r>
            <a:r>
              <a:rPr lang="cs-CZ" dirty="0" err="1" smtClean="0"/>
              <a:t>secondary</a:t>
            </a:r>
            <a:r>
              <a:rPr lang="cs-CZ" dirty="0" smtClean="0"/>
              <a:t> sex </a:t>
            </a:r>
            <a:r>
              <a:rPr lang="cs-CZ" dirty="0" err="1" smtClean="0"/>
              <a:t>characteristics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gonadal</a:t>
            </a:r>
            <a:r>
              <a:rPr lang="cs-CZ" dirty="0" smtClean="0"/>
              <a:t> anatomy. </a:t>
            </a:r>
            <a:r>
              <a:rPr lang="cs-CZ" dirty="0" err="1" smtClean="0"/>
              <a:t>Atrazine</a:t>
            </a:r>
            <a:r>
              <a:rPr lang="cs-CZ" dirty="0" smtClean="0"/>
              <a:t>, </a:t>
            </a:r>
            <a:r>
              <a:rPr lang="cs-CZ" dirty="0" err="1" smtClean="0"/>
              <a:t>however</a:t>
            </a:r>
            <a:r>
              <a:rPr lang="cs-CZ" dirty="0" smtClean="0"/>
              <a:t>,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ppm</a:t>
            </a:r>
            <a:r>
              <a:rPr lang="cs-CZ" dirty="0" smtClean="0"/>
              <a:t> </a:t>
            </a:r>
            <a:r>
              <a:rPr lang="cs-CZ" dirty="0" err="1" smtClean="0"/>
              <a:t>doses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induce</a:t>
            </a:r>
            <a:r>
              <a:rPr lang="cs-CZ" dirty="0" smtClean="0"/>
              <a:t> </a:t>
            </a:r>
            <a:r>
              <a:rPr lang="cs-CZ" dirty="0" err="1" smtClean="0"/>
              <a:t>elevated</a:t>
            </a:r>
            <a:r>
              <a:rPr lang="cs-CZ" dirty="0" smtClean="0"/>
              <a:t> </a:t>
            </a:r>
            <a:r>
              <a:rPr lang="cs-CZ" dirty="0" err="1" smtClean="0"/>
              <a:t>testicular</a:t>
            </a:r>
            <a:r>
              <a:rPr lang="cs-CZ" dirty="0" smtClean="0"/>
              <a:t> </a:t>
            </a:r>
            <a:r>
              <a:rPr lang="cs-CZ" dirty="0" err="1" smtClean="0"/>
              <a:t>expression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steroidogenic</a:t>
            </a:r>
            <a:r>
              <a:rPr lang="cs-CZ" dirty="0" smtClean="0"/>
              <a:t> enzyme </a:t>
            </a:r>
            <a:r>
              <a:rPr lang="cs-CZ" dirty="0" err="1" smtClean="0"/>
              <a:t>aromatase</a:t>
            </a:r>
            <a:r>
              <a:rPr lang="cs-CZ" dirty="0" smtClean="0"/>
              <a:t> in </a:t>
            </a:r>
            <a:r>
              <a:rPr lang="cs-CZ" dirty="0" err="1" smtClean="0"/>
              <a:t>alligator</a:t>
            </a:r>
            <a:r>
              <a:rPr lang="cs-CZ" dirty="0" smtClean="0"/>
              <a:t> </a:t>
            </a:r>
            <a:r>
              <a:rPr lang="cs-CZ" dirty="0" err="1" smtClean="0"/>
              <a:t>males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exposure</a:t>
            </a:r>
            <a:r>
              <a:rPr lang="cs-CZ" dirty="0" smtClean="0"/>
              <a:t> </a:t>
            </a:r>
            <a:r>
              <a:rPr lang="cs-CZ" dirty="0" err="1" smtClean="0"/>
              <a:t>occurs</a:t>
            </a:r>
            <a:r>
              <a:rPr lang="cs-CZ" dirty="0" smtClean="0"/>
              <a:t> </a:t>
            </a:r>
            <a:r>
              <a:rPr lang="cs-CZ" i="1" dirty="0" smtClean="0"/>
              <a:t>in </a:t>
            </a:r>
            <a:r>
              <a:rPr lang="cs-CZ" i="1" dirty="0" err="1" smtClean="0"/>
              <a:t>ovo</a:t>
            </a:r>
            <a:r>
              <a:rPr lang="cs-CZ" i="1" dirty="0" smtClean="0"/>
              <a:t>.</a:t>
            </a:r>
            <a:r>
              <a:rPr lang="cs-CZ" dirty="0" smtClean="0"/>
              <a:t> </a:t>
            </a:r>
            <a:r>
              <a:rPr lang="cs-CZ" dirty="0" err="1" smtClean="0"/>
              <a:t>Atrazine</a:t>
            </a:r>
            <a:r>
              <a:rPr lang="cs-CZ" dirty="0" smtClean="0"/>
              <a:t>,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i="1" dirty="0" smtClean="0"/>
              <a:t>p,p</a:t>
            </a:r>
            <a:r>
              <a:rPr lang="cs-CZ" dirty="0" smtClean="0"/>
              <a:t>′-DDE, </a:t>
            </a:r>
            <a:r>
              <a:rPr lang="cs-CZ" dirty="0" err="1" smtClean="0"/>
              <a:t>exhibits</a:t>
            </a:r>
            <a:r>
              <a:rPr lang="cs-CZ" dirty="0" smtClean="0"/>
              <a:t> a </a:t>
            </a:r>
            <a:r>
              <a:rPr lang="cs-CZ" dirty="0" err="1" smtClean="0"/>
              <a:t>low</a:t>
            </a:r>
            <a:r>
              <a:rPr lang="cs-CZ" dirty="0" smtClean="0"/>
              <a:t> </a:t>
            </a:r>
            <a:r>
              <a:rPr lang="cs-CZ" dirty="0" err="1" smtClean="0"/>
              <a:t>affinity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alligator</a:t>
            </a:r>
            <a:r>
              <a:rPr lang="cs-CZ" dirty="0" smtClean="0"/>
              <a:t> estrogen receptor (</a:t>
            </a:r>
            <a:r>
              <a:rPr lang="cs-CZ" dirty="0" err="1" smtClean="0">
                <a:hlinkClick r:id="rId3"/>
              </a:rPr>
              <a:t>Vonier</a:t>
            </a:r>
            <a:r>
              <a:rPr lang="cs-CZ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et</a:t>
            </a:r>
            <a:r>
              <a:rPr lang="cs-CZ" i="1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al</a:t>
            </a:r>
            <a:r>
              <a:rPr lang="cs-CZ" i="1" dirty="0" smtClean="0">
                <a:hlinkClick r:id="rId3"/>
              </a:rPr>
              <a:t>.,</a:t>
            </a:r>
            <a:r>
              <a:rPr lang="cs-CZ" dirty="0" smtClean="0">
                <a:hlinkClick r:id="rId3"/>
              </a:rPr>
              <a:t> 1997</a:t>
            </a:r>
            <a:r>
              <a:rPr lang="cs-CZ" dirty="0" smtClean="0"/>
              <a:t>). 2,4-D </a:t>
            </a:r>
            <a:r>
              <a:rPr lang="cs-CZ" dirty="0" err="1" smtClean="0"/>
              <a:t>does</a:t>
            </a:r>
            <a:r>
              <a:rPr lang="cs-CZ" dirty="0" smtClean="0"/>
              <a:t> not influence </a:t>
            </a:r>
            <a:r>
              <a:rPr lang="cs-CZ" dirty="0" err="1" smtClean="0"/>
              <a:t>aromatase</a:t>
            </a:r>
            <a:r>
              <a:rPr lang="cs-CZ" dirty="0" smtClean="0"/>
              <a:t> </a:t>
            </a:r>
            <a:r>
              <a:rPr lang="cs-CZ" dirty="0" err="1" smtClean="0"/>
              <a:t>activity</a:t>
            </a:r>
            <a:r>
              <a:rPr lang="cs-CZ" dirty="0" smtClean="0"/>
              <a:t> in </a:t>
            </a:r>
            <a:r>
              <a:rPr lang="cs-CZ" dirty="0" err="1" smtClean="0"/>
              <a:t>alligators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treatment</a:t>
            </a:r>
            <a:r>
              <a:rPr lang="cs-CZ" dirty="0" smtClean="0"/>
              <a:t> </a:t>
            </a:r>
            <a:r>
              <a:rPr lang="cs-CZ" dirty="0" err="1" smtClean="0"/>
              <a:t>doses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(</a:t>
            </a:r>
            <a:r>
              <a:rPr lang="cs-CZ" dirty="0" err="1" smtClean="0">
                <a:hlinkClick r:id="rId3"/>
              </a:rPr>
              <a:t>Crain</a:t>
            </a:r>
            <a:r>
              <a:rPr lang="cs-CZ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et</a:t>
            </a:r>
            <a:r>
              <a:rPr lang="cs-CZ" i="1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al</a:t>
            </a:r>
            <a:r>
              <a:rPr lang="cs-CZ" i="1" smtClean="0">
                <a:hlinkClick r:id="rId3"/>
              </a:rPr>
              <a:t>.,</a:t>
            </a:r>
            <a:r>
              <a:rPr lang="cs-CZ" smtClean="0">
                <a:hlinkClick r:id="rId3"/>
              </a:rPr>
              <a:t> 1997</a:t>
            </a:r>
            <a:r>
              <a:rPr lang="cs-CZ" smtClean="0"/>
              <a:t>).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A309B-628D-480D-B4E6-C67572E19F3E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pPr/>
              <a:t>Wednesday, March 12,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38163" y="693738"/>
          <a:ext cx="7769225" cy="5826125"/>
        </p:xfrm>
        <a:graphic>
          <a:graphicData uri="http://schemas.openxmlformats.org/presentationml/2006/ole">
            <p:oleObj spid="_x0000_s1026" name="Prezentace" r:id="rId3" imgW="4570541" imgH="3427323" progId="PowerPoint.Show.8">
              <p:embed/>
            </p:oleObj>
          </a:graphicData>
        </a:graphic>
      </p:graphicFrame>
    </p:spTree>
    <p:extLst>
      <p:ext uri="{BB962C8B-B14F-4D97-AF65-F5344CB8AC3E}">
        <p14:creationId xmlns:mc="http://schemas.openxmlformats.org/markup-compatibility/2006" xmlns:mv="urn:schemas-microsoft-com:mac:vml" xmlns="" xmlns:p14="http://schemas.microsoft.com/office/powerpoint/2010/main" val="2495764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17635" y="828575"/>
            <a:ext cx="8556858" cy="990600"/>
          </a:xfrm>
          <a:prstGeom prst="rect">
            <a:avLst/>
          </a:prstGeom>
        </p:spPr>
        <p:txBody>
          <a:bodyPr>
            <a:normAutofit fontScale="6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Decreased Insulin R</a:t>
            </a:r>
            <a:r>
              <a:rPr kumimoji="0" lang="cs-CZ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</a:t>
            </a:r>
            <a:r>
              <a:rPr kumimoji="0" lang="en-US" sz="3200" b="0" i="0" u="none" strike="noStrike" kern="1200" cap="none" spc="-10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ceptor</a:t>
            </a:r>
            <a:r>
              <a:rPr kumimoji="0" lang="en-US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0" i="0" u="none" strike="noStrike" kern="1200" cap="none" spc="-10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Kinase</a:t>
            </a:r>
            <a:r>
              <a:rPr kumimoji="0" lang="en-US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Activity in Gestational Diabetes Mellitus</a:t>
            </a: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during pregnancy – decrease in insulin sensitivity – helps provide adequate glucose for the developing fetus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3-5% of pregnant women, glucose intolerance develops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GDM: decrease in insulin se</a:t>
            </a: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nsitivity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inability to compensate with increased insulin secretion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Defects in insulin action, rather than a decrease in insulin receptor binding affinity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Skeletal muscle cells of GDM women appear to overexpress plasma cell membrane glycoprotein-1,  which inhibits tyrosine kinase activity of the insulin receptor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7634" y="481263"/>
            <a:ext cx="8556859" cy="580403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Apparent Mineralocorticoid Excess Syndrome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76800"/>
          </a:xfrm>
        </p:spPr>
        <p:txBody>
          <a:bodyPr>
            <a:normAutofit/>
          </a:bodyPr>
          <a:lstStyle/>
          <a:p>
            <a:r>
              <a:rPr lang="en-US" sz="1900" dirty="0" smtClean="0"/>
              <a:t>Hypertension, hypokalemia and suppression of the renin-angiotensin-aldosterone system </a:t>
            </a:r>
          </a:p>
          <a:p>
            <a:endParaRPr lang="en-US" sz="1900" dirty="0"/>
          </a:p>
          <a:p>
            <a:r>
              <a:rPr lang="en-US" sz="1900" dirty="0" smtClean="0"/>
              <a:t>Failure of  inactivation of cortisol by 11b-hydroxysteroid </a:t>
            </a:r>
            <a:r>
              <a:rPr lang="en-US" sz="1900" dirty="0" err="1" smtClean="0"/>
              <a:t>dehydrogenase</a:t>
            </a:r>
            <a:r>
              <a:rPr lang="en-US" sz="1900" dirty="0" smtClean="0"/>
              <a:t>.</a:t>
            </a:r>
            <a:endParaRPr lang="cs-CZ" sz="1900" dirty="0" smtClean="0"/>
          </a:p>
          <a:p>
            <a:endParaRPr lang="en-US" sz="1900" dirty="0"/>
          </a:p>
          <a:p>
            <a:r>
              <a:rPr lang="en-US" sz="1900" dirty="0" smtClean="0"/>
              <a:t>Plasma levels of cortisol are about 100x higher than the levels of aldosterone</a:t>
            </a:r>
          </a:p>
          <a:p>
            <a:endParaRPr lang="en-US" sz="1900" dirty="0"/>
          </a:p>
          <a:p>
            <a:r>
              <a:rPr lang="en-US" sz="1900" dirty="0" smtClean="0"/>
              <a:t>Cortisol saturates the renal </a:t>
            </a:r>
            <a:r>
              <a:rPr lang="en-US" sz="1900" dirty="0" err="1" smtClean="0"/>
              <a:t>mineralocortocoid</a:t>
            </a:r>
            <a:r>
              <a:rPr lang="en-US" sz="1900" dirty="0" smtClean="0"/>
              <a:t> receptor – Na retention, </a:t>
            </a:r>
            <a:r>
              <a:rPr lang="en-US" sz="1900" dirty="0" err="1" smtClean="0"/>
              <a:t>supression</a:t>
            </a:r>
            <a:r>
              <a:rPr lang="en-US" sz="1900" dirty="0" smtClean="0"/>
              <a:t> of the </a:t>
            </a:r>
            <a:r>
              <a:rPr lang="en-US" sz="1900" dirty="0" err="1" smtClean="0"/>
              <a:t>renin-angiotensin-aldosteron</a:t>
            </a:r>
            <a:r>
              <a:rPr lang="cs-CZ" sz="1900" dirty="0" smtClean="0"/>
              <a:t> </a:t>
            </a:r>
            <a:r>
              <a:rPr lang="en-US" sz="1900" dirty="0" smtClean="0"/>
              <a:t>axis.</a:t>
            </a:r>
          </a:p>
          <a:p>
            <a:endParaRPr lang="en-US" sz="1900" dirty="0"/>
          </a:p>
          <a:p>
            <a:r>
              <a:rPr lang="en-US" sz="1900" dirty="0" smtClean="0"/>
              <a:t>Congenital defect</a:t>
            </a:r>
          </a:p>
          <a:p>
            <a:r>
              <a:rPr lang="en-US" sz="1900" dirty="0" smtClean="0"/>
              <a:t>Ingesting excessive amounts of licorice – </a:t>
            </a:r>
            <a:r>
              <a:rPr lang="en-US" sz="1900" dirty="0" err="1" smtClean="0"/>
              <a:t>glycyrrhizic</a:t>
            </a:r>
            <a:r>
              <a:rPr lang="en-US" sz="1900" dirty="0" smtClean="0"/>
              <a:t> acid </a:t>
            </a:r>
          </a:p>
          <a:p>
            <a:endParaRPr lang="en-US" dirty="0"/>
          </a:p>
        </p:txBody>
      </p:sp>
      <p:sp>
        <p:nvSpPr>
          <p:cNvPr id="4" name="Obdélník 3"/>
          <p:cNvSpPr/>
          <p:nvPr/>
        </p:nvSpPr>
        <p:spPr>
          <a:xfrm>
            <a:off x="317634" y="481263"/>
            <a:ext cx="8556859" cy="580403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="" xmlns:p14="http://schemas.microsoft.com/office/powerpoint/2010/main" val="431830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Mineralocorticoid Receptor Mutation Results in Hypertension and Toxemia of Pregnancy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dirty="0" smtClean="0"/>
              <a:t>Hypertension associated with toxemia of pregnancy (</a:t>
            </a:r>
            <a:r>
              <a:rPr lang="en-US" sz="1800" dirty="0" err="1" smtClean="0"/>
              <a:t>eclampsia</a:t>
            </a:r>
            <a:r>
              <a:rPr lang="en-US" sz="1800" dirty="0" smtClean="0"/>
              <a:t>)</a:t>
            </a:r>
          </a:p>
          <a:p>
            <a:endParaRPr lang="en-US" sz="1800" dirty="0"/>
          </a:p>
          <a:p>
            <a:r>
              <a:rPr lang="en-US" sz="1800" dirty="0" smtClean="0"/>
              <a:t>6% pregnancies</a:t>
            </a:r>
          </a:p>
          <a:p>
            <a:endParaRPr lang="en-US" sz="1800" dirty="0" smtClean="0"/>
          </a:p>
          <a:p>
            <a:r>
              <a:rPr lang="en-US" sz="1800" dirty="0" err="1" smtClean="0"/>
              <a:t>Muta</a:t>
            </a:r>
            <a:r>
              <a:rPr lang="cs-CZ" sz="1800" dirty="0" err="1" smtClean="0"/>
              <a:t>tio</a:t>
            </a:r>
            <a:r>
              <a:rPr lang="en-US" sz="1800" dirty="0" smtClean="0"/>
              <a:t>n in the </a:t>
            </a:r>
            <a:r>
              <a:rPr lang="en-US" sz="1800" dirty="0" err="1" smtClean="0"/>
              <a:t>mineralocarticoid</a:t>
            </a:r>
            <a:r>
              <a:rPr lang="en-US" sz="1800" dirty="0" smtClean="0"/>
              <a:t> receptor( Ser at position 810 is replaced by a </a:t>
            </a:r>
            <a:r>
              <a:rPr lang="en-US" sz="1800" dirty="0" err="1" smtClean="0"/>
              <a:t>Leu</a:t>
            </a:r>
            <a:r>
              <a:rPr lang="en-US" sz="1800" dirty="0"/>
              <a:t> </a:t>
            </a:r>
            <a:r>
              <a:rPr lang="en-US" sz="1800" dirty="0" smtClean="0"/>
              <a:t>– it is in hormone binging domain</a:t>
            </a:r>
          </a:p>
          <a:p>
            <a:endParaRPr lang="en-US" sz="1800" dirty="0"/>
          </a:p>
          <a:p>
            <a:r>
              <a:rPr lang="en-US" sz="1800" dirty="0" smtClean="0"/>
              <a:t>Mutant receptor binds progesterone with the same affinity as aldosterone –functions as an agonist and induces reabsorption of sodium ions in the kidney.</a:t>
            </a:r>
          </a:p>
          <a:p>
            <a:endParaRPr lang="en-US" sz="1800" dirty="0"/>
          </a:p>
          <a:p>
            <a:r>
              <a:rPr lang="en-US" sz="1800" dirty="0" smtClean="0"/>
              <a:t>Subjects under age 35 carrying the mutated receptor have blood pressure 167/110 (126/78)</a:t>
            </a:r>
          </a:p>
          <a:p>
            <a:endParaRPr lang="en-US" sz="1800" dirty="0"/>
          </a:p>
          <a:p>
            <a:r>
              <a:rPr lang="en-US" sz="1800" dirty="0" smtClean="0"/>
              <a:t>! Spironolactone should not be used to treat hypertensive patients bearing the S810L mutation !</a:t>
            </a: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4" name="Obdélník 3"/>
          <p:cNvSpPr/>
          <p:nvPr/>
        </p:nvSpPr>
        <p:spPr>
          <a:xfrm>
            <a:off x="317634" y="481263"/>
            <a:ext cx="8556859" cy="580403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="" xmlns:p14="http://schemas.microsoft.com/office/powerpoint/2010/main" val="657026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disruptors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disruptors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Disrupting</a:t>
            </a:r>
            <a:r>
              <a:rPr lang="cs-CZ" dirty="0" smtClean="0"/>
              <a:t> </a:t>
            </a:r>
            <a:r>
              <a:rPr lang="cs-CZ" dirty="0" err="1" smtClean="0"/>
              <a:t>Compounds</a:t>
            </a:r>
            <a:r>
              <a:rPr lang="cs-CZ" dirty="0" smtClean="0"/>
              <a:t> (</a:t>
            </a:r>
            <a:r>
              <a:rPr lang="cs-CZ" dirty="0" err="1" smtClean="0"/>
              <a:t>EDCs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exogenous</a:t>
            </a:r>
            <a:r>
              <a:rPr lang="cs-CZ" dirty="0" smtClean="0"/>
              <a:t> </a:t>
            </a:r>
            <a:r>
              <a:rPr lang="cs-CZ" dirty="0" err="1" smtClean="0"/>
              <a:t>chemicals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interferes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production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release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, transport,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elimination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natural</a:t>
            </a:r>
            <a:r>
              <a:rPr lang="cs-CZ" dirty="0" smtClean="0"/>
              <a:t> </a:t>
            </a:r>
            <a:r>
              <a:rPr lang="cs-CZ" dirty="0" err="1" smtClean="0"/>
              <a:t>hormones</a:t>
            </a:r>
            <a:r>
              <a:rPr lang="cs-CZ" dirty="0" smtClean="0"/>
              <a:t> </a:t>
            </a:r>
            <a:r>
              <a:rPr lang="cs-CZ" dirty="0" err="1" smtClean="0"/>
              <a:t>responsible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maintenace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homeostasis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regulation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developmental</a:t>
            </a:r>
            <a:r>
              <a:rPr lang="cs-CZ" dirty="0" smtClean="0"/>
              <a:t> </a:t>
            </a:r>
            <a:r>
              <a:rPr lang="cs-CZ" dirty="0" err="1" smtClean="0"/>
              <a:t>processes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Stimulate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inhibit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</a:t>
            </a:r>
            <a:r>
              <a:rPr lang="cs-CZ" dirty="0" err="1" smtClean="0"/>
              <a:t>causing</a:t>
            </a:r>
            <a:r>
              <a:rPr lang="cs-CZ" dirty="0" smtClean="0"/>
              <a:t> </a:t>
            </a:r>
            <a:r>
              <a:rPr lang="cs-CZ" dirty="0" err="1" smtClean="0"/>
              <a:t>over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production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natural</a:t>
            </a:r>
            <a:r>
              <a:rPr lang="cs-CZ" dirty="0" smtClean="0"/>
              <a:t> </a:t>
            </a:r>
            <a:r>
              <a:rPr lang="cs-CZ" dirty="0" err="1" smtClean="0"/>
              <a:t>hormones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interaction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functions</a:t>
            </a:r>
            <a:r>
              <a:rPr lang="cs-CZ" dirty="0" smtClean="0"/>
              <a:t> 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estrogens</a:t>
            </a:r>
            <a:r>
              <a:rPr lang="cs-CZ" dirty="0" smtClean="0"/>
              <a:t>, </a:t>
            </a:r>
            <a:r>
              <a:rPr lang="cs-CZ" dirty="0" err="1" smtClean="0"/>
              <a:t>androgens</a:t>
            </a:r>
            <a:r>
              <a:rPr lang="cs-CZ" dirty="0" smtClean="0"/>
              <a:t>,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thyroid</a:t>
            </a:r>
            <a:r>
              <a:rPr lang="cs-CZ" dirty="0" smtClean="0"/>
              <a:t> </a:t>
            </a:r>
            <a:r>
              <a:rPr lang="cs-CZ" dirty="0" err="1" smtClean="0"/>
              <a:t>hormones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bee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highly</a:t>
            </a:r>
            <a:r>
              <a:rPr lang="cs-CZ" dirty="0" smtClean="0"/>
              <a:t> </a:t>
            </a:r>
            <a:r>
              <a:rPr lang="cs-CZ" dirty="0" err="1" smtClean="0"/>
              <a:t>studied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Pesticides</a:t>
            </a:r>
            <a:r>
              <a:rPr lang="cs-CZ" dirty="0" smtClean="0"/>
              <a:t> – DDT</a:t>
            </a:r>
          </a:p>
          <a:p>
            <a:r>
              <a:rPr lang="cs-CZ" dirty="0" err="1" smtClean="0"/>
              <a:t>Herbicides</a:t>
            </a:r>
            <a:r>
              <a:rPr lang="cs-CZ" dirty="0" smtClean="0"/>
              <a:t> - </a:t>
            </a:r>
            <a:r>
              <a:rPr lang="cs-CZ" dirty="0" err="1" smtClean="0"/>
              <a:t>atrazine</a:t>
            </a:r>
            <a:endParaRPr lang="cs-CZ" dirty="0" smtClean="0"/>
          </a:p>
          <a:p>
            <a:r>
              <a:rPr lang="cs-CZ" dirty="0" err="1" smtClean="0"/>
              <a:t>Fungicides</a:t>
            </a:r>
            <a:r>
              <a:rPr lang="cs-CZ" dirty="0" smtClean="0"/>
              <a:t> - </a:t>
            </a:r>
            <a:r>
              <a:rPr lang="cs-CZ" dirty="0" err="1" smtClean="0"/>
              <a:t>viclozolin</a:t>
            </a:r>
            <a:endParaRPr lang="cs-CZ" dirty="0" smtClean="0"/>
          </a:p>
          <a:p>
            <a:r>
              <a:rPr lang="cs-CZ" dirty="0" err="1" smtClean="0"/>
              <a:t>Plasticizers</a:t>
            </a:r>
            <a:r>
              <a:rPr lang="cs-CZ" dirty="0" smtClean="0"/>
              <a:t> - </a:t>
            </a:r>
            <a:r>
              <a:rPr lang="cs-CZ" dirty="0" err="1" smtClean="0"/>
              <a:t>phthalates</a:t>
            </a:r>
            <a:endParaRPr lang="cs-CZ" dirty="0" smtClean="0"/>
          </a:p>
          <a:p>
            <a:r>
              <a:rPr lang="cs-CZ" dirty="0" err="1" smtClean="0"/>
              <a:t>Surfactants</a:t>
            </a:r>
            <a:endParaRPr lang="cs-CZ" dirty="0" smtClean="0"/>
          </a:p>
          <a:p>
            <a:r>
              <a:rPr lang="cs-CZ" dirty="0" smtClean="0"/>
              <a:t>Organometals</a:t>
            </a:r>
          </a:p>
          <a:p>
            <a:r>
              <a:rPr lang="cs-CZ" dirty="0" smtClean="0"/>
              <a:t>Phytoestrogens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disruptors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Serving</a:t>
            </a:r>
            <a:r>
              <a:rPr lang="cs-CZ" dirty="0" smtClean="0"/>
              <a:t> as steroid receptor </a:t>
            </a:r>
            <a:r>
              <a:rPr lang="cs-CZ" dirty="0" err="1" smtClean="0"/>
              <a:t>ligands</a:t>
            </a:r>
            <a:endParaRPr lang="cs-CZ" dirty="0" smtClean="0"/>
          </a:p>
          <a:p>
            <a:endParaRPr lang="cs-CZ" dirty="0" smtClean="0"/>
          </a:p>
          <a:p>
            <a:pPr lvl="1"/>
            <a:r>
              <a:rPr lang="cs-CZ" dirty="0" err="1" smtClean="0"/>
              <a:t>Activate</a:t>
            </a:r>
            <a:r>
              <a:rPr lang="cs-CZ" dirty="0" smtClean="0"/>
              <a:t> a receptor – </a:t>
            </a:r>
            <a:r>
              <a:rPr lang="cs-CZ" dirty="0" err="1" smtClean="0"/>
              <a:t>act</a:t>
            </a:r>
            <a:r>
              <a:rPr lang="cs-CZ" dirty="0" smtClean="0"/>
              <a:t> as a hormone</a:t>
            </a:r>
          </a:p>
          <a:p>
            <a:pPr lvl="1"/>
            <a:r>
              <a:rPr lang="cs-CZ" dirty="0" err="1" smtClean="0"/>
              <a:t>Receptors</a:t>
            </a:r>
            <a:r>
              <a:rPr lang="cs-CZ" dirty="0" smtClean="0"/>
              <a:t> </a:t>
            </a:r>
            <a:r>
              <a:rPr lang="cs-CZ" dirty="0" err="1" smtClean="0"/>
              <a:t>respond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inappropriate</a:t>
            </a:r>
            <a:r>
              <a:rPr lang="cs-CZ" dirty="0" smtClean="0"/>
              <a:t> </a:t>
            </a:r>
            <a:r>
              <a:rPr lang="cs-CZ" dirty="0" err="1" smtClean="0"/>
              <a:t>times</a:t>
            </a:r>
            <a:endParaRPr lang="cs-CZ" dirty="0" smtClean="0"/>
          </a:p>
          <a:p>
            <a:pPr lvl="1"/>
            <a:r>
              <a:rPr lang="cs-CZ" dirty="0" err="1" smtClean="0"/>
              <a:t>Block</a:t>
            </a:r>
            <a:r>
              <a:rPr lang="cs-CZ" dirty="0" smtClean="0"/>
              <a:t> a receptor by </a:t>
            </a:r>
            <a:r>
              <a:rPr lang="cs-CZ" dirty="0" err="1" smtClean="0"/>
              <a:t>competing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hormones</a:t>
            </a:r>
            <a:endParaRPr lang="cs-CZ" dirty="0" smtClean="0"/>
          </a:p>
          <a:p>
            <a:pPr lvl="1"/>
            <a:endParaRPr lang="cs-CZ" dirty="0" smtClean="0"/>
          </a:p>
          <a:p>
            <a:r>
              <a:rPr lang="cs-CZ" dirty="0" err="1" smtClean="0"/>
              <a:t>Modifying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number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hormone </a:t>
            </a:r>
            <a:r>
              <a:rPr lang="cs-CZ" dirty="0" err="1" smtClean="0"/>
              <a:t>receptors</a:t>
            </a:r>
            <a:r>
              <a:rPr lang="cs-CZ" dirty="0" smtClean="0"/>
              <a:t> in a cell </a:t>
            </a:r>
          </a:p>
          <a:p>
            <a:endParaRPr lang="cs-CZ" dirty="0" smtClean="0"/>
          </a:p>
          <a:p>
            <a:r>
              <a:rPr lang="cs-CZ" dirty="0" err="1" smtClean="0"/>
              <a:t>Modifying</a:t>
            </a:r>
            <a:r>
              <a:rPr lang="cs-CZ" dirty="0" smtClean="0"/>
              <a:t> steroid hormone-</a:t>
            </a:r>
            <a:r>
              <a:rPr lang="cs-CZ" dirty="0" err="1" smtClean="0"/>
              <a:t>metabolizing</a:t>
            </a:r>
            <a:r>
              <a:rPr lang="cs-CZ" dirty="0" smtClean="0"/>
              <a:t> </a:t>
            </a:r>
            <a:r>
              <a:rPr lang="cs-CZ" dirty="0" err="1" smtClean="0"/>
              <a:t>enzymes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Perturbing</a:t>
            </a:r>
            <a:r>
              <a:rPr lang="cs-CZ" dirty="0" smtClean="0"/>
              <a:t> </a:t>
            </a:r>
            <a:r>
              <a:rPr lang="cs-CZ" dirty="0" err="1" smtClean="0"/>
              <a:t>hypothalamic</a:t>
            </a:r>
            <a:r>
              <a:rPr lang="cs-CZ" dirty="0" smtClean="0"/>
              <a:t> </a:t>
            </a:r>
            <a:r>
              <a:rPr lang="cs-CZ" dirty="0" err="1" smtClean="0"/>
              <a:t>pituitary</a:t>
            </a:r>
            <a:r>
              <a:rPr lang="cs-CZ" dirty="0" smtClean="0"/>
              <a:t> </a:t>
            </a:r>
            <a:r>
              <a:rPr lang="cs-CZ" dirty="0" err="1" smtClean="0"/>
              <a:t>release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trophic</a:t>
            </a:r>
            <a:r>
              <a:rPr lang="cs-CZ" dirty="0" smtClean="0"/>
              <a:t> </a:t>
            </a:r>
            <a:r>
              <a:rPr lang="cs-CZ" dirty="0" err="1" smtClean="0"/>
              <a:t>hormones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Miscellaneous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unknown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disruptors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  - </a:t>
            </a:r>
            <a:r>
              <a:rPr lang="cs-CZ" dirty="0" err="1" smtClean="0"/>
              <a:t>diethylstilbesterol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morning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pill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during</a:t>
            </a:r>
            <a:r>
              <a:rPr lang="cs-CZ" dirty="0" smtClean="0"/>
              <a:t> </a:t>
            </a:r>
            <a:r>
              <a:rPr lang="cs-CZ" dirty="0" err="1" smtClean="0"/>
              <a:t>pregnancy</a:t>
            </a:r>
            <a:r>
              <a:rPr lang="cs-CZ" dirty="0" smtClean="0"/>
              <a:t> </a:t>
            </a:r>
            <a:r>
              <a:rPr lang="en-US" dirty="0" smtClean="0"/>
              <a:t>to prevent </a:t>
            </a:r>
            <a:r>
              <a:rPr lang="cs-CZ" dirty="0" err="1" smtClean="0"/>
              <a:t>women</a:t>
            </a:r>
            <a:r>
              <a:rPr lang="cs-CZ" dirty="0" smtClean="0"/>
              <a:t> </a:t>
            </a:r>
            <a:r>
              <a:rPr lang="en-US" dirty="0" smtClean="0"/>
              <a:t>from having a miscarriage or giving birth too early.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DES </a:t>
            </a:r>
            <a:r>
              <a:rPr lang="cs-CZ" dirty="0" err="1" smtClean="0"/>
              <a:t>daugthers</a:t>
            </a:r>
            <a:r>
              <a:rPr lang="cs-CZ" dirty="0" smtClean="0"/>
              <a:t> </a:t>
            </a:r>
            <a:r>
              <a:rPr lang="cs-CZ" dirty="0" err="1" smtClean="0"/>
              <a:t>increased</a:t>
            </a:r>
            <a:r>
              <a:rPr lang="cs-CZ" dirty="0" smtClean="0"/>
              <a:t> risk </a:t>
            </a:r>
            <a:r>
              <a:rPr lang="cs-CZ" dirty="0" err="1" smtClean="0"/>
              <a:t>for</a:t>
            </a:r>
            <a:r>
              <a:rPr lang="cs-CZ" dirty="0" smtClean="0"/>
              <a:t> infertility, </a:t>
            </a:r>
            <a:r>
              <a:rPr lang="cs-CZ" dirty="0" err="1" smtClean="0"/>
              <a:t>miscarriage</a:t>
            </a:r>
            <a:r>
              <a:rPr lang="cs-CZ" dirty="0" smtClean="0"/>
              <a:t>, </a:t>
            </a:r>
            <a:r>
              <a:rPr lang="cs-CZ" dirty="0" err="1" smtClean="0"/>
              <a:t>ectopic</a:t>
            </a:r>
            <a:r>
              <a:rPr lang="cs-CZ" dirty="0" smtClean="0"/>
              <a:t> </a:t>
            </a:r>
            <a:r>
              <a:rPr lang="cs-CZ" dirty="0" err="1" smtClean="0"/>
              <a:t>pregnancies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DES </a:t>
            </a:r>
            <a:r>
              <a:rPr lang="cs-CZ" dirty="0" err="1" smtClean="0"/>
              <a:t>sons</a:t>
            </a:r>
            <a:r>
              <a:rPr lang="cs-CZ" dirty="0" smtClean="0"/>
              <a:t>: evidence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increased</a:t>
            </a:r>
            <a:r>
              <a:rPr lang="cs-CZ" dirty="0" smtClean="0"/>
              <a:t> risk:</a:t>
            </a:r>
          </a:p>
          <a:p>
            <a:pPr lvl="1"/>
            <a:r>
              <a:rPr lang="cs-CZ" dirty="0" err="1" smtClean="0"/>
              <a:t>Undescended</a:t>
            </a:r>
            <a:r>
              <a:rPr lang="cs-CZ" dirty="0" smtClean="0"/>
              <a:t> </a:t>
            </a:r>
            <a:r>
              <a:rPr lang="cs-CZ" dirty="0" err="1" smtClean="0"/>
              <a:t>testicles</a:t>
            </a:r>
            <a:endParaRPr lang="cs-CZ" dirty="0" smtClean="0"/>
          </a:p>
          <a:p>
            <a:pPr lvl="1"/>
            <a:r>
              <a:rPr lang="cs-CZ" dirty="0" err="1" smtClean="0"/>
              <a:t>Poorer</a:t>
            </a:r>
            <a:r>
              <a:rPr lang="cs-CZ" dirty="0" smtClean="0"/>
              <a:t> </a:t>
            </a:r>
            <a:r>
              <a:rPr lang="cs-CZ" dirty="0" err="1" smtClean="0"/>
              <a:t>sperm</a:t>
            </a:r>
            <a:r>
              <a:rPr lang="cs-CZ" dirty="0" smtClean="0"/>
              <a:t> </a:t>
            </a:r>
            <a:r>
              <a:rPr lang="cs-CZ" dirty="0" err="1" smtClean="0"/>
              <a:t>quatlity</a:t>
            </a:r>
            <a:endParaRPr lang="cs-CZ" dirty="0"/>
          </a:p>
        </p:txBody>
      </p:sp>
      <p:pic>
        <p:nvPicPr>
          <p:cNvPr id="1026" name="Picture 2" descr="File:Diethylstilbestrol structur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9491" y="554355"/>
            <a:ext cx="2286000" cy="1045845"/>
          </a:xfrm>
          <a:prstGeom prst="rect">
            <a:avLst/>
          </a:prstGeom>
          <a:noFill/>
        </p:spPr>
      </p:pic>
    </p:spTree>
  </p:cSld>
  <p:clrMapOvr>
    <a:masterClrMapping/>
  </p:clrMapOvr>
  <p:transition advTm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DDT </a:t>
            </a:r>
            <a:r>
              <a:rPr lang="cs-CZ" b="1" u="sng" dirty="0" err="1" smtClean="0"/>
              <a:t>d</a:t>
            </a:r>
            <a:r>
              <a:rPr lang="cs-CZ" dirty="0" err="1" smtClean="0"/>
              <a:t>ichloro</a:t>
            </a:r>
            <a:r>
              <a:rPr lang="cs-CZ" b="1" u="sng" dirty="0" err="1" smtClean="0"/>
              <a:t>d</a:t>
            </a:r>
            <a:r>
              <a:rPr lang="cs-CZ" dirty="0" err="1" smtClean="0"/>
              <a:t>iphenyl</a:t>
            </a:r>
            <a:r>
              <a:rPr lang="cs-CZ" b="1" u="sng" dirty="0" err="1" smtClean="0"/>
              <a:t>t</a:t>
            </a:r>
            <a:r>
              <a:rPr lang="cs-CZ" dirty="0" err="1" smtClean="0"/>
              <a:t>richloroethane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5575" y="2251587"/>
            <a:ext cx="8229600" cy="4876800"/>
          </a:xfrm>
        </p:spPr>
        <p:txBody>
          <a:bodyPr/>
          <a:lstStyle/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breakdown</a:t>
            </a:r>
            <a:r>
              <a:rPr lang="cs-CZ" sz="2000" dirty="0" smtClean="0"/>
              <a:t> </a:t>
            </a:r>
            <a:r>
              <a:rPr lang="cs-CZ" sz="2000" dirty="0" err="1" smtClean="0"/>
              <a:t>product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DDT, DDE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able</a:t>
            </a:r>
            <a:r>
              <a:rPr lang="cs-CZ" sz="2000" dirty="0" smtClean="0"/>
              <a:t> to </a:t>
            </a:r>
            <a:r>
              <a:rPr lang="cs-CZ" sz="2000" dirty="0" err="1" smtClean="0"/>
              <a:t>act</a:t>
            </a:r>
            <a:r>
              <a:rPr lang="cs-CZ" sz="2000" dirty="0" smtClean="0"/>
              <a:t> as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anti</a:t>
            </a:r>
            <a:r>
              <a:rPr lang="cs-CZ" sz="2000" dirty="0" smtClean="0"/>
              <a:t>-androgen by </a:t>
            </a:r>
            <a:r>
              <a:rPr lang="cs-CZ" sz="2000" dirty="0" err="1" smtClean="0"/>
              <a:t>blocking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testosterone receptor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producing</a:t>
            </a:r>
            <a:r>
              <a:rPr lang="cs-CZ" sz="2000" dirty="0" smtClean="0"/>
              <a:t> </a:t>
            </a:r>
            <a:r>
              <a:rPr lang="cs-CZ" sz="2000" dirty="0" err="1" smtClean="0"/>
              <a:t>effects</a:t>
            </a:r>
            <a:r>
              <a:rPr lang="cs-CZ" sz="2000" dirty="0" smtClean="0"/>
              <a:t> </a:t>
            </a:r>
            <a:r>
              <a:rPr lang="cs-CZ" sz="2000" dirty="0" err="1" smtClean="0"/>
              <a:t>that</a:t>
            </a:r>
            <a:r>
              <a:rPr lang="cs-CZ" sz="2000" dirty="0" smtClean="0"/>
              <a:t> are </a:t>
            </a:r>
            <a:r>
              <a:rPr lang="cs-CZ" sz="2000" dirty="0" err="1" smtClean="0"/>
              <a:t>phenotypically</a:t>
            </a:r>
            <a:r>
              <a:rPr lang="cs-CZ" sz="2000" dirty="0" smtClean="0"/>
              <a:t> </a:t>
            </a:r>
            <a:r>
              <a:rPr lang="cs-CZ" sz="2000" dirty="0" err="1" smtClean="0"/>
              <a:t>similar</a:t>
            </a:r>
            <a:r>
              <a:rPr lang="cs-CZ" sz="2000" dirty="0" smtClean="0"/>
              <a:t> to </a:t>
            </a:r>
            <a:r>
              <a:rPr lang="cs-CZ" sz="2000" dirty="0" err="1" smtClean="0"/>
              <a:t>those</a:t>
            </a:r>
            <a:r>
              <a:rPr lang="cs-CZ" sz="2000" dirty="0" smtClean="0"/>
              <a:t> </a:t>
            </a:r>
            <a:r>
              <a:rPr lang="cs-CZ" sz="2000" dirty="0" err="1" smtClean="0"/>
              <a:t>caused</a:t>
            </a:r>
            <a:r>
              <a:rPr lang="cs-CZ" sz="2000" dirty="0" smtClean="0"/>
              <a:t> by </a:t>
            </a:r>
            <a:r>
              <a:rPr lang="cs-CZ" sz="2000" dirty="0" err="1" smtClean="0"/>
              <a:t>estrogens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err="1" smtClean="0"/>
              <a:t>Reproductive</a:t>
            </a:r>
            <a:r>
              <a:rPr lang="cs-CZ" sz="2000" dirty="0" smtClean="0"/>
              <a:t> </a:t>
            </a:r>
            <a:r>
              <a:rPr lang="cs-CZ" sz="2000" dirty="0" err="1" smtClean="0"/>
              <a:t>abnormalities</a:t>
            </a:r>
            <a:r>
              <a:rPr lang="cs-CZ" sz="2000" dirty="0" smtClean="0"/>
              <a:t>, </a:t>
            </a:r>
            <a:r>
              <a:rPr lang="cs-CZ" sz="2000" dirty="0" err="1" smtClean="0"/>
              <a:t>particularly</a:t>
            </a:r>
            <a:r>
              <a:rPr lang="cs-CZ" sz="2000" dirty="0" smtClean="0"/>
              <a:t> in </a:t>
            </a:r>
            <a:r>
              <a:rPr lang="cs-CZ" sz="2000" dirty="0" err="1" smtClean="0"/>
              <a:t>wildlife</a:t>
            </a:r>
            <a:r>
              <a:rPr lang="cs-CZ" sz="2000" dirty="0" smtClean="0"/>
              <a:t> species:</a:t>
            </a:r>
          </a:p>
          <a:p>
            <a:endParaRPr lang="cs-CZ" sz="2000" dirty="0" smtClean="0"/>
          </a:p>
          <a:p>
            <a:r>
              <a:rPr lang="cs-CZ" sz="2000" dirty="0" smtClean="0"/>
              <a:t>The American </a:t>
            </a:r>
            <a:r>
              <a:rPr lang="cs-CZ" sz="2000" dirty="0" err="1" smtClean="0"/>
              <a:t>alligator</a:t>
            </a:r>
            <a:r>
              <a:rPr lang="cs-CZ" sz="2000" dirty="0" smtClean="0"/>
              <a:t>  </a:t>
            </a:r>
            <a:r>
              <a:rPr lang="cs-CZ" sz="2000" dirty="0" smtClean="0"/>
              <a:t>- </a:t>
            </a:r>
            <a:r>
              <a:rPr lang="cs-CZ" sz="2000" dirty="0" err="1" smtClean="0"/>
              <a:t>abnormalities</a:t>
            </a:r>
            <a:r>
              <a:rPr lang="cs-CZ" sz="2000" dirty="0" smtClean="0"/>
              <a:t> </a:t>
            </a:r>
            <a:r>
              <a:rPr lang="cs-CZ" sz="2000" dirty="0" err="1" smtClean="0"/>
              <a:t>gonads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err="1" smtClean="0"/>
              <a:t>Birds</a:t>
            </a:r>
            <a:r>
              <a:rPr lang="cs-CZ" sz="2000" dirty="0" smtClean="0"/>
              <a:t> –</a:t>
            </a:r>
            <a:r>
              <a:rPr lang="cs-CZ" sz="2000" dirty="0" err="1" smtClean="0"/>
              <a:t>eggshell</a:t>
            </a:r>
            <a:r>
              <a:rPr lang="cs-CZ" sz="2000" dirty="0" smtClean="0"/>
              <a:t> </a:t>
            </a:r>
            <a:r>
              <a:rPr lang="cs-CZ" sz="2000" dirty="0" err="1" smtClean="0"/>
              <a:t>thinning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resulted</a:t>
            </a:r>
            <a:r>
              <a:rPr lang="cs-CZ" sz="2000" dirty="0" smtClean="0"/>
              <a:t> in sever</a:t>
            </a:r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population</a:t>
            </a:r>
            <a:r>
              <a:rPr lang="cs-CZ" sz="2000" dirty="0" smtClean="0"/>
              <a:t> </a:t>
            </a:r>
            <a:r>
              <a:rPr lang="cs-CZ" sz="2000" dirty="0" err="1" smtClean="0"/>
              <a:t>decline</a:t>
            </a:r>
            <a:endParaRPr lang="cs-CZ" sz="2000" dirty="0" smtClean="0"/>
          </a:p>
          <a:p>
            <a:endParaRPr lang="cs-CZ" dirty="0"/>
          </a:p>
        </p:txBody>
      </p:sp>
      <p:pic>
        <p:nvPicPr>
          <p:cNvPr id="36866" name="Picture 2" descr="File:P,p'-dichlorodiphenyltrichloroethane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2201" y="1321924"/>
            <a:ext cx="1821799" cy="1047650"/>
          </a:xfrm>
          <a:prstGeom prst="rect">
            <a:avLst/>
          </a:prstGeom>
          <a:noFill/>
        </p:spPr>
      </p:pic>
      <p:sp>
        <p:nvSpPr>
          <p:cNvPr id="6146" name="AutoShape 2" descr="data:image/jpeg;base64,/9j/4AAQSkZJRgABAQAAAQABAAD/2wCEAAkGBxQTEhQUExQVFhQXGBgbFxcXFx0dHRgYHRgYGBccFxYdHCgiGBolHBgXITEhJSkrLi4uFx8zODMtNygtLiwBCgoKDg0OGBAQGiwkHCQsLCwsLCwsLCwsLCwsLCwsLCwsLCwsLCwsLCwsLCwsLCwsLCwsLCwsLCwsLCwsLCwsLP/AABEIAMIBAwMBIgACEQEDEQH/xAAcAAABBQEBAQAAAAAAAAAAAAADAQIEBQYABwj/xAA/EAACAQMDAgMGBAQFAgYDAAABAhEAAyEEEjEFQSJRYQYTMnGBkUKhsfAUUsHRByNi4fFykhUzQ1OCwhYXov/EABkBAQEBAQEBAAAAAAAAAAAAAAABAgMEBf/EACIRAQEBAQACAwACAwEAAAAAAAABEQISIQMxQTJRImGBE//aAAwDAQACEQMRAD8AZNOBArltU4W6+a9JhpNvpR1t0QLRUJrRpotVY7aTZQQDp6UaepkU1jTUxH91S7PWnsk96ULiqAtTWU1IW1S3bFVEHbXG3UhrcUxl8qAZApGHpiie6PemmgHGaVxSkUsTVQOKeFxS7amaPpzuSApxE44kSJ8sEH5VcogxXVe2vZtzlnRR85MedKtmwsKFlmVoa7IJIOdtmQTgGDIGRmtz4+qz5RQxRLdokgD8zV7asfCVREEmC45ECcSACCMHc39gabV2VLXEuyFTm2srAJna4WGbEECtf+X+08kFOl3T+E8Tn9M98/uKP/4WFMPcWThQPxMQSo9JAJ+ldqfai2Stv3zj3yfH2tzgE4Bk5Bg4xWNPUX0hKe9TUWphSGn/AFEEnIIme4nd9Ok+KM3qtcensJDFUMEhWPiYDuqjJHrTdF0u5dtLcRfAwDKTjcCARA+RFZK1r0vgC9cuWgd3+YExk7oLEksBu2iIjHMmL3R+2lqyyWbc/wAMltUDNJIYd57j5Ypfih5j+7gkYkYMGYP0riKh9T9orG5mA3XnWFKnwjI+ITz61Jt3gwmuXfPjW5dLE0zbT1PNM3VzV1dS7q6oqclwHg0V7kmq+2hqTbrLWjhqejUIGnrUxRJpQKVFp4YfWoB+7oNwVKjnFD20EcJRAn2ou3NF21qJUZUo20RXKKV6mgJSh3NP5UTcaQv60EdlJxFM9yak+9oV+4YxWoiO1mOSPScZpxskDc3gURLNgCcCT9OKp9T0YvuAOGiVBMcg4E+YrUeyfsjb03+bcG+8eJyEzOB/N/q+3eu3PErF6qfoNQcLb0+xArTdcAXrh2nKrM2kMwCYPoOale+Ij4Zgf5YIlY5ZmknbxyMxQ9TrHLNbteK5mX5S23I3mRmIgZqJb/lBdlUeNyoPiB8W0qBIz+Z8q7SMDhmLLBViPiOdoWJBQTkgHn0+1WNYDcuGzbbLQ11m2qxhRvXGT2zExFUvWfaYMz6fTESWI3AHa3MxbcE7p4AEt2qfp+kawWgN1nSDaZJPiIiTNoDaOxkwRNaxCdRVnc/FeKqpZFQwpEjeBxuI5AbOPnUZutae0JZ4wzRbBIKk7YIEm20/zSKk9W6Pdf3YGvgohSFBUklZfxhp9YM4H1rFazp9yx47m1Sg2g4K30OIWMMQD3iRjtSCZ7QddLMPd2lt7DIZiGZphlJERB57j9Kzmm15Qtn4vi85mZB7H19ak3tcvFtIX8JbxEAjxAA4AmSBmPPvVRqzEmtxlPt6MuxRGmZZSTE+czgNUe7K+E8jj5/1r0Tp/wDh/p20qlr7m6QGOwDAIkGMwORB/wCMZ1PQ3EvG2ze8iNjxyPl2PpWbYsgnRNJJk5Na6xbgVUdC0hGTWg2RXm6rpzDKbFF20myubZsV1OrqgmhRShK4LRAay0YFoyimE126KlEkcU5TUYXKOO3NJKpxptJtJIABJPAHepmi6S9znAByB8X2/KrObfpLcRgJ4j60mocIjOxAVRJPYfvj61nvaz2uGmd7OnRGdXXc5lkEDxIIIZsiJmOfSsH1Hr2ovoVuuzAtu7ATnsAMCRjgRXo5+D+3K/I31z2w0gdE3sQxguF8Kf8AVOfsKoute1yKT/D7p3xLCFKgAsQOQSTA+RPpWKIPypFT1rrPh5n4x52tFd9qb78vGcbfCRkEZHf+1an2c6h72wCzbmBYMSZPJIn1givM4q79mupmy8ch4kfp9afJxPH0vN9vRgRUvQdPe6fCMdyf3mm9M0YaGc7Vx8WDmIkcgZ59R51o7EwfdlVVZBPORhgACIjzzFcefj33XS9IOn6fbQ4ksO54B4EAetT7Vln+EniCyHEd5gGaV7QZSQVKkGSAwHH86SAOe1V13V7Vl2RbcR7zleO7qZmdwGB9e3WST6YL/DhUa0DuBPj8yCIIKjaSJ9JPrWY9tetm1aRLbRuPaDCDDBHBlRMAgiefKh9d9rkRttj/ADLgkb2JKjac+6MgmeJOfvWA6pr3vO9y4xd2Mkn8vpGK3Iza9K9ntTY01gXi9rc45A+Bewxy5DZJzJaMCsz7R+2T3WOxmHxAmYmW7CT+FVEz3asWX7TTS1axFmesXQG8ZzOZ7sRuPzMc1N0HWmYkXiXtkQQfliKztw4qZp28NWTUp2othWO2dpyJ5j1I7+dV+quc1OuAsNoyfwxkz5D1NBXptxWBu2bu0MN67GBiQWHGCR+tKPRvafqaaPTWbKEe9u2g9wgYAxEf9TTnyU5zWR6Fry1wC4Tszg9jUb2h1DPeKm0bWwKi2iZKKqhVBbkwB+dD6bo3J4Nc+v4tfr0SyB2qQUqt6QjKgDD61a15XaEVKVhTZpJqYpSBXUyKWmCTspwSiCKeCK560E1IRRri+VN28U0BIqXpELeECSeBQdnnWv8AZvp4S37wgljt7cTxA+Rrp8fPlWerkO6Z0hbcM0Fuw7+U/LnH/FG63qHs6W/ctxuRG2DsDHIHz9asbyE8STPePLjy86hPaDq9tiQHBHkQYiIr1SSfTjuvnzqvTvdsC5ncJBOTPLbozEnn1HBkVSs3l9K1ntt0+5auEOAokiF+Ge0DtxWNY9q6ysYa70MtXE0oSgs+ldEe6vvCy27M5diPODtWRJ55gY5rSaH2g0mk8NmxLGN124VLt57WAZV47QM8Gm9F1IFhBftXHW2G2DapBJMjDMAAM5I8qrf/AAu7qboUCFJJ8QVdq8/hxxWVbz2QtXdS7X7sgagl0tqT/l202rMASGYEAMBECeSK3uoUhTyMdt4j/wCSrgfSqjQJC2YUkAMAAJ2Jg7iohtp2qo8544iXrWgjwYjvbdQPqh3L9qw0quvdet6dd9xpx4UBEsQQCfeKwIAnO4fIV5X1v2iu6mA21VBBAUR4hPxHlmg8mrX/ABT1hbV7dwbYgWPH4f8ASWfLczIgeIeVY/f9f9sj8q3zP1mnNdJxwpzA8xg/r+dCdvtXXefTkZ+9DutWkBc0lNpdlRTHapWluSI7j9KD7g+R+1Pt6RjwD9qCVv8AWr237aXWAF0ltqwGQ7SSPhJ7T/aqTT9HvPwjn6GrbQ+x95z4lKgczj7VLZ+klSOiWRqLhu3HlyZg5YxwPXH6VsNPpx2WPtQ+l9At2I2gzEScmrUWjyRivN1fK+nWTEUjNIzVJvrnAoQt1m+q1DVpWTmnBfOjhSYis60hbj6f9o/tXVO/gzXU0wEmnbqHNHt8isKaoM0cLEZ701T6U/eP7UxNH09nfcAOZOcfetdoroB2mBOV+Yj+xx5VlNGcHz/Zx6wDVrp9TKEEkEZLA5SZEn5DA+Ven4ef8dcu77aG45aSoyCJ9fU9/wDigahwwMfH6g/25iaq7HW4IW7P/WBiMkB44x5/fMVbC5bOAQD3huJxPz+4wa7MKD2j6ampsvbupBgeOYCmcS0H55EnFeLdf9i9XYc/5L3EkbXtjdMzHhWSDjjtX0Q1mMg+iz2GJPqSR29KFdiMpAJgEck8THMfPymg+XrOkJYLB3ExBGZmP1xW56R7HsVUtZae5KmP0r19tPPiKb4PhkAsO3ABj70zUo5DIrEEzAP4Z5OMt9TVvtHnw6KVEbGx6GmhhaZRB8RG4CJKqQxB7wQG/wC30rRdT0Wpa5ttm2ylQHLsU2kSYRRu3B5iexHNZjUdSvbyt3TXT3gWmYxsxJyFAJzJxOeaz4e91dbbR2feKUy+4/EYLXXUzIkQlpGEDzjGDJB0q7Lhbj7LiEgl7wRmYErJXxAAle30rP6D2pshFQsBbEKRu2nC+FN/IUfSTOcmrOz16y93TuhRbgBVkA92FQfAFuLJMSRMHzAWrZYa8m9owffXpIY72kyxmSe7eKeZJ7iquY+mftg/lVv7XXCdTd3ZO8z4947cXPxCO9UF27iPv+VWIU3YOPOhFia5VqZodG1xgqiSeKoDYsk4AJPoK2vs97MQA93B7LFW3QvZ63aAZl8fn9PKrwWp4zXDv5PyOnPH9odnptvuB9qnLaURGI8h2pqrFGNtiOJH51y+3T6PRlEZH2NcuoT+U/Sls6eTkxUu1pQMkTUufiIwYTiAPWpNtFI47/vvxRbuhn4QAafp9NA8VWQoTaNcYE+lDfQ1Zqo5GRSNNXx1NU2r0kKSFZiI8KxJ+5Aqx0nTwoBP5ika4VBwMcHz+dO0Wrkw3fgwamRdpWtilqZ/DHypK3jOsZbbPFSrfnTUicQRR7Y9K4R0dbWCfWuNuDmpFy3jiol62YmTHzrd59MynLq13bCRPlPcZH9JnsfWhXrj3HVVBVzkELPGB5QJySfIis91DUFNSBA8RXPeCp488qv7itr0fS/w1l7l1ZvOCzqAfCPXzBBPHJr1fH/GOXX2rOsdBDWvd6m8ZJDEqoENySZ5EbvLn0FaXRKlyynugCsAA+UGJ3cmCK8x9qfaYGQG37QQpB8KyZ7YP8pHPrXof+H2le1oLK3JDtueDMqHYsqx5wRPrNarK00pBLWzcdW8mK7tuR4efDOZPMVIZrtsyo3jtAyMweeccx5UzVvabarP7tj8MNtM988sczHrNL7q6oO1w6j4d+J+o+LuTj0FFLY1Fu4YSfDyOBLZ8QgEtHE+c1JYNgGHHLHIiMgef0HNQRftXDDKPedvCwEg9jGfOPIeVMvNdWShD4wGwB5xAMnv5CDQSEad5TwmYUNxI/lkfnPnQr9owU4Y5cp4x2kGRgR2PnPlQdH1ezqRtDI+2TsDeR8oBiYzFF1eA77tybT/AJe0eI9zEcQYg9o5oip6j7OaV1IfT2hp1G4bRtYt+Iyg3DvwfvWQ6r7BWyou6e9/Do0AIqs4YgwpkvuVjI3chfEeK3Wjvh7fgT3Dkg7XUSMzLKDyRxJpuqZWurb33AU8XgJ2jJA3EDvnBqjwvrXTdXaUHV2nVWYqrNBloBwwOcZ8ufKqdtOQJ5Xz/v5V7z1jRJqLxt37DPZ2LBkRuzws7lIH4h68dvM/bX2YbTXbt2xbKadSsqXkpMKNwYksCT6wSR2oMzoNKbjqiiSxgV6Z0TpaadQAJb8RIyT/AErGeyvXLWnuO7WiXKFUIOFPntOGB8pHpW+0fUbV/wAVu4jHBKjBHzU5Fcfl3/jfGLARBM/nxSdPYBj5d5Mz8vKm29Yhc2hauyFkuUOyfINwTU9eniF7efr2rjZXSVIbRKwxUU6Mr3+x/pVra0zRuTIXDDy8j6UQAMOM9xWpE1A0azIOY9M/X1qbtilXT0SMYj9aSGot7Vogm4wRf5mwJ+fE0fTXLVwgK6NieRx8+O1KbRoqARBaPkxGB8jWmXXWC4Ck/wB/60BQVyzLGe0fLM1KIgAjbtPECh3UnmKoFeZR5V2muLkhQP0oWpsBlIXJqNotNcDcFxPEHv5f3oJo1LjEz9K6p38AfJvt/tS0wYTSqQMAAeQEVK0zwe1R7UkYpy45zXCXOtdL9JwfJqM6kz29KRbpmalbYUuxVAAcsY4E9xx6125vl6jF9O6T0RS41Vxtq2uCQBnGZMR5cjntyMp/iB7XgkrZcExCxJA8ypMbe+IHMMJyab2s9rmvEIkADBgmJ9DMGZM+dZFNOzHgk13knMc92rr2P6e2s1iIYKKTduTwQpBg+jNAPzNe9LeHGB2iRgdvkIz+8eQ/4W2Sh1Dg+MFBHYrJLCPl/St9fu7wJSQQvzDDMEAQe5z5UFzf1CsNsAief7Hmfl/eoP8AF3LIm2rXkEz768QQI8JBIOJkecedV1rXf+4ETktcLQqjOAsZxy05pttw/wANxbjNJRQwLFRy7LghRBifSguP/wAg010Mlxl94CQbTBpEHzIEjvjmPSo3S+v6RlFuzdZjBYqVaYGWwRKqJgD7VQ6zXFoBPYhR6DB79zGfKc03Ue0Gn09wm5bJdsA2lXEZO+SCxJ9e0+lXEaPTdU0uoJSw0sQCYBRhBkAjBVZkflyaBqNS+ktkIt3UDJMsS+4sIVJkRBwPTvmKUdQZU97YAt3XAZJRfEk4V+2RmJxIofTOsaq8hYlVusW91tWAsHxNtJOe3oM0wbIILmw3UKsADt3fC0YUxgxPqMnmor6q6FuAhQqkDeYgyOdgyYJ7+XymH0axr2R7uodSSCLS7RskTFy4RkyQCBMAduIhajV3kV31FtQiwFZASzjuxtQYWJMwI9aCVe1VvT2kVbzbWKqpiBPpMseJJ9fnVf1FLIXey+9N1gH3g3FjgRbAwBIkgcDGaNZ0bbLa6QIlqC5cE7sEOpVvxKTMrKiD8QpNHqLi2bxt3Ll24AwUe6YOcfCwMbRnGTIMzkmg8n9qOi/wl82wwdCAVcTBkSVkjlTj7HvULQ33RpQSRMRMjuSIyPmK9V1vQ7tzR27Go90JbwSxDk92iItvlZmR54NYpPYPUlrgtXLT7Cch4kCMxzzjiMc0Gw9g+tnVWmF24vvEaApMFlgEN5wCYmDxWq6R1azqHdLS7hZibmI3HcCB/evP/Yf2R1L3XF1bSqqmWvKtzxEY2pu8RyTzANeq9N6OthfdoiKBk7AACx5Mfn6TXHqRuEKKrrBdXbhlB7CYYjAH/Vg+tEfOTBPnwT84waLcAEgtBP5fKmmyCfT5VlTUYcd/L/f6UQW6VbY/5FNt3UJYKQSphgDlTyJ8jQdcsE94oT6VmXaSNpwwidw7TIzTl1SlwN5EhjBUiQInkTiQfrT9L1RCXW3dtll+Ibl8OMbp+GZ780AbhZdiqg2QZaY29gAAMyKJfRxs2QYaCp7rBHxE4AmeD8qadYm7YXUPE7QZ8Pn2jkVWdYsLeZACTb4bbdK8wZlXUyI7TzVFratOxBO1TAG1QIUDgT+L5mPkKNcDHG4hf9Jg/Vhn7RQtDdIAU8AACZMx5k5PAyTmg6zqFuE3SwLLtKsQCZAHiXnJ+Hvmgltp/wDXd+l64Py3UtIbvkBHqv8AvS1dGFtDH1p+0eXNHQf6B96ep7BM+v8AzXm+3RV9R1nuwAAxYzAVdx+i7hP3rzn2q69dvsENybaj4QhtyZJl7ZZvFnmSMV6loz/ml2uAMn8pUQQJ/EIMSPvWQ9rbBm2bi2W3xnbDNJIA5MEE+QIr2fFznLj3drC6XxELMEkAeZJwK9u6F7K27Gjtsu03CoN0j+Y8iT2EgAehryHqOgXT31BAhWRmUMTKna20SoyMit9pPb3T7Sm64oPMrg8fyzjArPyLyr9TqRptXqFztfY6EYIMQSPrUs9atkglmtnIIHAMzuHeYmPmewrBdc6w128zzicfLt+UVGTVse5/ea1xuTWb9t9qet7itsMtxCCDPIVRLSfnu8+PWoGu16MTbU+6cKtoEEiAPE+RkLKjArILczPGO1OF47iSZ55zW0avT+0DWzcLD3ochLd0yFt2wYJRRzB2iOcRM0l0WnS9dkshYqhJAbaoBkKTIgBQOf1rMWLxClZOSuPwxJJkckTFM1jQQBOAAczJIkx5DjHpVE069txbc3i5g8j6d471pPZvqd65cIndbAgCBgD4VVolRAOOIk+tYzSWHuOqWwWY8D/fsPWvQNJpTpbaW5hxMsMSSJODk5A+3aAKVF/ptMbb+9CBXJJJJciTyziSAMfCI4+1XrupXre9NRfIskE+8YTcAY+JFXmBMzwJxPATWau5kWX90xUEswB2gGCUmQrk/i7QSSIAo/s90ZrqrfuWLZgjYXLBgvhb3hYsfGT7wgtLfDEZNRWi9mNIEsKltWCwTBzJJ/H68yO0RFd7+7p2d3Jfe42qMC2gVQSxOIwST5Bc80671q1ZtK1xHtbiF2Ebm3cAbVJMcetS/HcDi6hKhR4MQwaZBbdAxzMRRRhfS9b3sp3R4VMQO4Ig4z39POKy56c1p/C3u9UCLh92C6hNzjKnDSAN0Dk/Wpy31tF1tuzI28HubbbVUBIGDgkSe+OwoPUb997f+Ra95dDCN8qoB8LckSNs4zyTycsRp16hbXaLzIlwxAB5ldwOw5Wc4Pkabq+rpbkMwnMQM7Y/lnn1jtWX6Z0nVlXe57lbu0cDeSFIIhmXJOQeYqh68mquLvYuHQ7ZJlXQztkrIWAQJMCPKMZ8Iuttc6tbPjDGARIgSe/cHH2+eKfrdVp75Fq6wMEeEPAJOQrFTk+E+GfpXid7ruoVXtl2G7Dg/UR+fbzq4/w/b3mtJuSZtuQDwWlQD6AAzjIAJ7QV4iy17QTuA2u6DBBxwOx3A4P39ak3HgbuJgZx3rPdS07aaGRveWnyQcgyJ4/9OcwBJPerLpnUPeglQAe6k5Hfj/ifpXO82NSlNk3slntgN4QuJEnJJWcxHyOPOkudNskFPdgEhdxBbdPaW+Jo7ScUQKT+IGT4vPcJxM+EDGI7etA1N9wpkhTGSIJHy3QAZxmayodzodkJsWYBXdtMEwZCswElZ5miP05Rb92hKiI8R3wP/kTNUnWOv3bVhQlq4bk7dzKGMKB49tsHdJIGBGTVh7O6u5dsi5eG24f9LLI8wrQw+324pq561NfTrChiOcCdoMek5wDjjFPtgHAwJkADEen64ogiMcH9PnSKBt29uPP7k1UG3fuK6gsBXUFPYTz/ACqRbjtTtPZAH74qbbKiJG4Vz5i2sr1vp7hNSbYLb7cqO6kRIA7zCkR5Gs51i0bnS7bht5QWzlRKmBuWcnD5jyNeg+0dm9e01y3pxbRirL4pyGG0w3YwTzIqs1nssLWh91pSRd9zsfgG45zMkH8XfmAB5R6OesjnYwftHbXU6axq0IY2o3lREhTuOMlSDOD/ADCs/wC0y2719W0yk+9Bb3Y3F55krHJGcdh9T6b0T/D6za0zW7hc3LikXCrAqrHvbVhAYDG6O5rT9P6Zbs20ARQUQKrQC0ARlok0vZjwvQexmru8WHUd2uD3aj6vE/SaD1f2fvaVUdhKsJLrDIJJAG4ecfpXuvVdKl1NlxFeTPiUHaYIkSMGCciq/pvREtp7pCyqklRuLDxE7pUyDhmgHj6VPM8Xgxv+kUu+t57WewQF0/w2/gMd4UW5PZbk8/6Y7jiqR/YLVBC21ZBjbvE/f4ZyMbpzxW9iZVPpoLZP1nicfoT9qv8ARdO07EBirOT5sCSeRggTOAIAwZ86rtR7Ka20u82Lm0ZwJI7ZCyf9s0vTrrtdRAD7wnaLbCCd0+fb1pqNjaXT6JWKLtkeIsSWb0Bkkj6gSeKd07SXb1w379srbEBQfC2TnwkjsAc/zGBWg6R061ok33FS7eWclSQDz4BtbaATHnjtWU6/7RSCw8XEFHwCZPiAIYZkwVjEGtC66rd/iLlvTWJNpm/zCwlTbAHvCfh92fw7CoMnnBrS9S1YFkpa8Hh2KIAgxAgTnt+XHbzj2I1bM124SSfCnznJMecAZ/01o9TrbbHeygeH4pMheIB5We8ZIFRT/Z0XnAa5dd7u+E2mAypu5wCEJJJYxMLGCJvbfs/qPHduPbSTJt2UlWfjczsAxbaI5isHo/aZm1D27e22zhUtueLajttJAj0xnzxGx0Wt1mlAm5b1Fs/E23IPnslpHfBn0oLO31S0fD4rTRlXBCgegOCf9Xb8qdqLjDZ7q7bMMoYmcifEB5tE486S71e1dXa6BT2AG5SfMYlMHzHNYX2s6e1qxus+Cyjb3RcT4snAjz+WRkHBHoT2d7C6Lw90obcgHOO7k4HmIqj1nV7C6lFJP+bKFQJB/Esj7x57yO8jBaPrt/3xS4/u1e4vAkW5GGGYKjwkgzI3TVb1efe715+LcAdt0iPHbBwF48PbPyFw1I9senrYuttgr4skT3AjzxP2IrO9O6obNwOoxkEeasCrATxg1oOoa65rGY7fGwBKpJBYLDMAeAfL1pyf4eaxgCURZ/muLj5xNZsz7XdW+h9v5Uq6+BjBzlVOXIP80DaCIiJqf07Wi+4fTPF4mVBhVTdIVVzAG3xOxn61T/8A6xvbJW+m6CduwhfluYg+edtVFvpOs0tyTZfwwd1vxrwRO5Z2nnn18qnlFx6L0/2yIfbqEMDBNuOZwSvmYmFJxmAKuV6/p2B23cCSVyWP80JBY/Qd6xPtG2me1aFi+QwUfCA4ueKWLqRli0z4hPcQIFD/AOO2XDI9o2W/0SRgNB2XAc5WCfNie0Z8ZfpdsevpYRIFpEA4DQu0HyxmYAxUqYMEy3OQMecCP3PrXkXQvaS7prwi2bmnuY2oX2kTyELMEf0xXp+gYXAtxQyqwx7wEMMnGxhImazZjUuprMRmDnkEZ/IwKBp9bbd2AuAuACVkAjt8J9ZzUiyxkgwO/P77042skiM+XMeprKnhq6otxDP/AJrD0Gz+qk0tARNPAz+/lSNdVeSP6VUa3XNxvg+SifzNA03TDcO5kZvW5+UCnpF2muRvhYH1GR9xRVu1GsaAjlgAOFUfuKnLpwPOiBq7E9opLvaakkDsI/rVbr3O62nZtxY+g2gDz71QrXR/vTXuY8HJmT++KX+F3HaIFJdsFW2TiPvOIntzUVHtaGNxmdxBz2gAArPHAqZZ0w27QIXcSfvP15mioVkJx+npNS7KjHMEZkeXlVw11yyBGOw+n7M1Q9VW295FhSyzLmJEiNoc8SCZrTFcQe3B8xXn1zXmzrHN2RuczmPD+ABokYIyK3zPbNQPbDol8qdhkBZUBCBskjcr+7kDsJYc15fqLFwNDzuEgzmI5n0r6A6p1Oxct+8aCVgS7Er6AbxA85gySa8e9tL9tyDaBkCGJIOOBkAA54jGT6V0usqzonUvc7xPI/oefXOKm6zrm4QvcyQfONoz386zWwzPf981Jt3FYcwfuPvOD/ep9Cz9n+p+61S3GUOCGRgTEhljnzmK9EuaLUFQ1q4EJEhXkqwORJ7HMV5VctHkA/OPt/Wtr0X2sMW1flYBPnA/4ppjQdI0d5Ve1qrYALSDukEEyNrg4jI84iat7XReDZB3KIO5mKkQCAQfDmBkCRPzo2nue8tnafUDzjt9auPZ/Uh0i3Egd5ieJgcQD3q6jND2QsA+8uruYltxYnk5iABIEkZq3bo9hkCtatqEkBQoG2eWA7GSePOry300hAbgkxnJ85wT6fvFOubQNwjAgrBn1E+VNGP0PspZs3Wa2rKSCoWZBEiSoPB44PpQ7/tH/DXES+p902FuAElGj4WAHiB8xnB5rZR+LmfLseMf1FZ32h01q4hRhu857GcEEecSCDmD61L7+1npcWlnxEEE4gngAkjAwDknzz6Uq2s7jzBETIiZnsZwKXS31dQw4/eKNEiuDqzPtB7G6fVNvJa3d/8ActmJ/wCpeG/WoWk/wz0uz/NLXWmQ8lSPMHafFnzrW3nubSEAJPmQCB8yD3oVlbx+LYo7QS2fy9fnPartTFR0v2aTRBv4be7MVkXHMKJhioAEnaTyDwOM1cOhHJnn9/KnJaiZZmPm0foAB+VR9WHIOyD6MSB9wJFRRbt1gJXbx3B/uKA1y5HKj/4Mf/tT03lF3Kqn8WZjH4TGZ88c0y8ZMZEeX9MUDVW4c7h/2/70tGCxiT9a6gJp9AiZgE/vuaOiywmQAeKlBBHFctv1q4yZaQ7ieR5eXy/fen3lI9B3/fajEHtQ3sk9x++Pp/aqiGbkED0puvsA7Hn4GyI5B5/v9KltZg5H1pxg0VGNgBp5BMz+dJrVJuIfLH5g/epjenfy8+xpl3aQTBJHbv8AQHEUATpJExnOKOTsADH0A/t51D/j2mAsRyZGBHcA4pbV7dLYM9wQZGODxHyoI2vsNebbuK2YyoGWPqZgjPBHas/7d9O2ompBY+7gMTkwJ2mfMkwSOcCtcjYxBPz/AFql9qOuW7S7X+CCbhIBBPC2wpX/ADCxmAufDmkKxXQ9VgvgErCnwjbuE4YwV7/DjzmKoutactvXaTDEeeSJMAAzn179+0vomr/i9cVctaS0GZbO3bPCkMv4QpMx69op/Q+q2hq9Ql64ApddvHMmWBjJ+HGcDzrswtvYv2PtC2t+4y3LoK+AoSqGc8MNzeRmPQ9tH7R+ymm1Sj/LUP4V96vhYKDmMQ2CTBEVT9K64tm9c0/iVLVwgCf/AE2DMSZgBQxUD5x6VsRdQ8HHYxI/tXG263J6eTaz/DW+H/yriFMQzGDnsVAb0zxQLX+H+uV/gRl5LBxwPIGDPpH2r2DTvbUbUYRkzMj1zwOeKR7okeIegGSZx2z9aeVPF5b0fqz2B4GDrxkGQROIkEEdwan3NZeW6t/SSxYy9tTlWiWgd1OT6EkeVaPr/skuoJuWT7rUHG4Dw3D2FxO//UPF6nisdrumanSKDcQK+TCNuACkDfjISTyeO/Iqzpceo9L9p1vW0LjxQNwOPnI7HkEU+1ZLG4ymVkFYz3GB2gwR9ea8ms9Zcy25VKgGf5uBgd+ZxVxpvbd7cKUDQT68fTOK1Oozea9C1l7apAEtiBnvOTGYHnVD1brKrBLopEblYyfUA+k/rXnfWvai7c3FGZN309SZrMHIyZ8u9b9MPY/Z3r1hr3u7bzvB8IEDcomQO0jd9hWn94K+ftHqmssHtkq4gqfKD5d+Ir2fonWE1VlLikSYDKDlXjK+fy8xXLufrpzfxc+89K7ce1NUwKTdwexEg9oPGfOsNCTPJpHYU0vQ/fDv3oCH5UiN6RXH50pIxQKT8q6l+v611BYbvnSbjTxApdw7T9v61pkluYz+/tXPbkYMGuG6MgDzk/0zXLbPY49B/egDucHgH609L3Ph8+P6edNe0ASZ+pzXe+AHE0EXWdQuJgaa6/8A0tbj7lx+lVmp6rq90LowRMeK8gxiCYMgfITxV2dQO+Kq9ffuNi2zIIJJQJJ8gN4KzP7zNNXFe+s1zbg9i0vYDduU4zJ2E+nlmlK6zagVrCLmRsYyTntPeaa51IhF1CmJLNcQFhM7fgKKFx35zmhXEcmW1F9gPw27YVT5+JELcT+Lk800xdWFuqAWNue8IRP/APX9O9D6h0+1cCteUOUJZcSQf9PecfkPKoNrTpttwGfaSFa47HI5wxkxHkf61LRifhOAYwJyPM8kfKppjDaL2W1Da27fS2NPaIdUDFd5BWJwT4i3iLMZ/IjC6ToVy5rDpw0uLrKXgkeFjucjkjBNe8pu24Xznt9gc80CxolWQEVJYk+GCT3JiCcnk1qds+LznpHs7dTWm3q0N63cVt7+PawiVO8AbWBC4BBE816Ro9OiIqKMKIEknA4G5iSfnUnafKBmmuAZyeO37mpetakcFWMj7CftiaHY0oAwSDnxDkZwZ8+PTFG29qYF9f61lUZuneLc1y+T2AukKPLAjPrzRbViM4HIMLJInuzEk/70QXDJgloEGO0Zj05oWjvsSSVIz3GRQZnr3sRbuy+nYWbnJWJtsT5p+A+q/Y15z1U3tPcNq9bhl/lOCOzKfI17wzjuPtVf1jpGn1Ii7bDAcE/EPkwgirM/T3+PB7vVN0SgJHzz6HPz+9Rv4s/hAH9K9E63/huwzpmDD+RzDfRuD9YrKav2a1Nr47Fweu0kf9wkfnXSTli9dKZJ5JNaX2O13udTbY7dpYBt3YN4dw8mAJz5EjvVMNKwOVIPlBrS+zHs3ea4lx7brbUq0kRugggCY+c+U1u5ntibr1PU2FuqVeSp5HiX9I/WiWrpS2bYyIGwGfB2G0Dgcj9mg2nUhSCSpODJM4OTnPzoD6S6XJN8BOyi2MfNiTXnd0ktODzQdEbpd9+0JHh8MZJM/i7CPnNEXSqHLDkxPHrn9+QotxqIJujE0wkH5g9/z/KhlqW205FAeB+yKShTXUVc6gREY+VEXhfpXV1aYVvXmOM9x+oqfZOPpS11FAucH6/qaBa4+ldXVA0fv7118Y+9dXVFRxwvz/8AsazWsUL/ABQAgAsQBgTtGY88murqCxRQXtA5ACkT5w39hUrR4S7GPGePoK6uov6Pp2O5/TbH5VNtjwT3IyfPymkrqiO/sf1p7/8Alp8zXV1KsBKjJ70qfEK6uqgnYVGsn4/mf1rq6gLbNPu/FSV1AOP1NKDXV1EQx8Vz0bH/AGrRHPHypa6ihag/qP1pXPh+1dXUHA4pts/0rq6qh4ojd6WuqBQKSurqo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246" y="4827056"/>
            <a:ext cx="1905000" cy="1297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Bisphenol</a:t>
            </a:r>
            <a:r>
              <a:rPr lang="cs-CZ" dirty="0" smtClean="0"/>
              <a:t>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Plastics</a:t>
            </a:r>
            <a:r>
              <a:rPr lang="cs-CZ" sz="2000" dirty="0" smtClean="0"/>
              <a:t> </a:t>
            </a:r>
            <a:r>
              <a:rPr lang="cs-CZ" sz="2000" dirty="0" err="1" smtClean="0"/>
              <a:t>ingredient</a:t>
            </a:r>
            <a:r>
              <a:rPr lang="cs-CZ" sz="2000" dirty="0" smtClean="0"/>
              <a:t> – </a:t>
            </a:r>
            <a:r>
              <a:rPr lang="cs-CZ" sz="2000" dirty="0" err="1" smtClean="0"/>
              <a:t>production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polycarbonate</a:t>
            </a:r>
            <a:r>
              <a:rPr lang="cs-CZ" sz="2000" dirty="0" smtClean="0"/>
              <a:t> </a:t>
            </a:r>
            <a:r>
              <a:rPr lang="cs-CZ" sz="2000" dirty="0" err="1" smtClean="0"/>
              <a:t>plastics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epoxy</a:t>
            </a:r>
            <a:r>
              <a:rPr lang="cs-CZ" sz="2000" dirty="0" smtClean="0"/>
              <a:t> </a:t>
            </a:r>
            <a:r>
              <a:rPr lang="cs-CZ" sz="2000" dirty="0" err="1" smtClean="0"/>
              <a:t>resins</a:t>
            </a:r>
            <a:r>
              <a:rPr lang="cs-CZ" sz="2000" dirty="0" smtClean="0"/>
              <a:t>  (</a:t>
            </a:r>
            <a:r>
              <a:rPr lang="cs-CZ" sz="2000" dirty="0" err="1" smtClean="0"/>
              <a:t>plastic</a:t>
            </a:r>
            <a:r>
              <a:rPr lang="cs-CZ" sz="2000" dirty="0" smtClean="0"/>
              <a:t> </a:t>
            </a:r>
            <a:r>
              <a:rPr lang="cs-CZ" sz="2000" dirty="0" err="1" smtClean="0"/>
              <a:t>bottles</a:t>
            </a:r>
            <a:r>
              <a:rPr lang="cs-CZ" sz="2000" dirty="0" smtClean="0"/>
              <a:t>, </a:t>
            </a:r>
            <a:r>
              <a:rPr lang="cs-CZ" sz="2000" dirty="0" err="1" smtClean="0"/>
              <a:t>food</a:t>
            </a:r>
            <a:r>
              <a:rPr lang="cs-CZ" sz="2000" dirty="0" smtClean="0"/>
              <a:t> </a:t>
            </a:r>
            <a:r>
              <a:rPr lang="cs-CZ" sz="2000" dirty="0" err="1" smtClean="0"/>
              <a:t>storage</a:t>
            </a:r>
            <a:r>
              <a:rPr lang="cs-CZ" sz="2000" dirty="0" smtClean="0"/>
              <a:t> </a:t>
            </a:r>
            <a:r>
              <a:rPr lang="cs-CZ" sz="2000" dirty="0" err="1" smtClean="0"/>
              <a:t>containers</a:t>
            </a:r>
            <a:r>
              <a:rPr lang="cs-CZ" sz="2000" dirty="0" smtClean="0"/>
              <a:t>, </a:t>
            </a:r>
            <a:r>
              <a:rPr lang="cs-CZ" sz="2000" dirty="0" err="1" smtClean="0"/>
              <a:t>CDs</a:t>
            </a:r>
            <a:r>
              <a:rPr lang="cs-CZ" sz="2000" dirty="0" smtClean="0"/>
              <a:t>)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err="1" smtClean="0"/>
              <a:t>Estrogenic</a:t>
            </a:r>
            <a:r>
              <a:rPr lang="cs-CZ" sz="2000" dirty="0" smtClean="0"/>
              <a:t> </a:t>
            </a:r>
            <a:r>
              <a:rPr lang="cs-CZ" sz="2000" dirty="0" err="1" smtClean="0"/>
              <a:t>effect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Obesity, diabetes</a:t>
            </a:r>
          </a:p>
          <a:p>
            <a:r>
              <a:rPr lang="cs-CZ" sz="2000" dirty="0" err="1" smtClean="0"/>
              <a:t>Development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prostate</a:t>
            </a:r>
            <a:r>
              <a:rPr lang="cs-CZ" sz="2000" dirty="0" smtClean="0"/>
              <a:t>, </a:t>
            </a:r>
            <a:r>
              <a:rPr lang="cs-CZ" sz="2000" dirty="0" err="1" smtClean="0"/>
              <a:t>breast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uterine</a:t>
            </a:r>
            <a:r>
              <a:rPr lang="cs-CZ" sz="2000" dirty="0" smtClean="0"/>
              <a:t> </a:t>
            </a:r>
            <a:r>
              <a:rPr lang="cs-CZ" sz="2000" dirty="0" err="1" smtClean="0"/>
              <a:t>cancer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2011 EU </a:t>
            </a:r>
            <a:r>
              <a:rPr lang="cs-CZ" sz="2000" dirty="0" err="1" smtClean="0"/>
              <a:t>committee</a:t>
            </a:r>
            <a:r>
              <a:rPr lang="cs-CZ" sz="2000" dirty="0" smtClean="0"/>
              <a:t> </a:t>
            </a:r>
            <a:r>
              <a:rPr lang="en-US" sz="2000" dirty="0" smtClean="0"/>
              <a:t>ban</a:t>
            </a:r>
            <a:r>
              <a:rPr lang="cs-CZ" sz="2000" dirty="0" err="1" smtClean="0"/>
              <a:t>ned</a:t>
            </a:r>
            <a:r>
              <a:rPr lang="cs-CZ" sz="2000" dirty="0" smtClean="0"/>
              <a:t> </a:t>
            </a:r>
            <a:r>
              <a:rPr lang="cs-CZ" sz="2000" dirty="0" err="1" smtClean="0"/>
              <a:t>sale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polycarbonate</a:t>
            </a:r>
            <a:endParaRPr lang="cs-CZ" sz="2000" dirty="0" smtClean="0"/>
          </a:p>
          <a:p>
            <a:r>
              <a:rPr lang="cs-CZ" sz="2000" dirty="0" smtClean="0"/>
              <a:t> baby </a:t>
            </a:r>
            <a:r>
              <a:rPr lang="cs-CZ" sz="2000" dirty="0" err="1" smtClean="0"/>
              <a:t>bottles</a:t>
            </a:r>
            <a:r>
              <a:rPr lang="cs-CZ" sz="2000" dirty="0" smtClean="0"/>
              <a:t> </a:t>
            </a:r>
            <a:r>
              <a:rPr lang="en-US" sz="2000" dirty="0" smtClean="0"/>
              <a:t>containing </a:t>
            </a:r>
            <a:r>
              <a:rPr lang="en-US" sz="2000" dirty="0" err="1" smtClean="0"/>
              <a:t>bisphenol</a:t>
            </a:r>
            <a:r>
              <a:rPr lang="en-US" sz="2000" dirty="0" smtClean="0"/>
              <a:t> A</a:t>
            </a:r>
            <a:endParaRPr lang="cs-CZ" sz="2000" dirty="0" smtClean="0"/>
          </a:p>
        </p:txBody>
      </p:sp>
      <p:pic>
        <p:nvPicPr>
          <p:cNvPr id="1026" name="Picture 2" descr="C:\Users\Srbova\Desktop\800px-Bisphenol_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6602" y="533400"/>
            <a:ext cx="3048000" cy="100584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466450"/>
            <a:ext cx="1905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Tributyltin</a:t>
            </a:r>
            <a:r>
              <a:rPr lang="cs-CZ" dirty="0" smtClean="0"/>
              <a:t> (TBT)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8051"/>
            <a:ext cx="4475747" cy="3057988"/>
          </a:xfrm>
        </p:spPr>
        <p:txBody>
          <a:bodyPr>
            <a:normAutofit fontScale="85000" lnSpcReduction="10000"/>
          </a:bodyPr>
          <a:lstStyle/>
          <a:p>
            <a:r>
              <a:rPr lang="cs-CZ" sz="2000" dirty="0" err="1" smtClean="0"/>
              <a:t>Used</a:t>
            </a:r>
            <a:r>
              <a:rPr lang="cs-CZ" sz="2000" dirty="0" smtClean="0"/>
              <a:t> as </a:t>
            </a:r>
            <a:r>
              <a:rPr lang="cs-CZ" sz="2000" dirty="0" err="1" smtClean="0"/>
              <a:t>anti</a:t>
            </a:r>
            <a:r>
              <a:rPr lang="cs-CZ" sz="2000" dirty="0" smtClean="0"/>
              <a:t>-</a:t>
            </a:r>
            <a:r>
              <a:rPr lang="cs-CZ" sz="2000" dirty="0" err="1" smtClean="0"/>
              <a:t>foulant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</a:t>
            </a:r>
            <a:r>
              <a:rPr lang="cs-CZ" sz="2000" dirty="0" err="1" smtClean="0"/>
              <a:t>boats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</a:t>
            </a:r>
            <a:r>
              <a:rPr lang="en-US" sz="2000" dirty="0" err="1" smtClean="0"/>
              <a:t>revent</a:t>
            </a:r>
            <a:r>
              <a:rPr lang="en-US" sz="2000" dirty="0" smtClean="0"/>
              <a:t> the growth of marine organisms on the hulls of large ships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T</a:t>
            </a:r>
            <a:r>
              <a:rPr lang="en-US" sz="2000" dirty="0" smtClean="0"/>
              <a:t>BT also causes </a:t>
            </a:r>
            <a:r>
              <a:rPr lang="cs-CZ" sz="2000" dirty="0" err="1" smtClean="0"/>
              <a:t>imposex</a:t>
            </a:r>
            <a:r>
              <a:rPr lang="cs-CZ" sz="2000" dirty="0" smtClean="0"/>
              <a:t> (</a:t>
            </a:r>
            <a:r>
              <a:rPr lang="en-US" sz="2000" dirty="0" smtClean="0"/>
              <a:t>development of male characteristics in females</a:t>
            </a:r>
            <a:r>
              <a:rPr lang="cs-CZ" sz="2000" dirty="0" smtClean="0"/>
              <a:t>) </a:t>
            </a:r>
            <a:r>
              <a:rPr lang="en-US" sz="2000" dirty="0" smtClean="0"/>
              <a:t>in marine gastropods</a:t>
            </a:r>
            <a:r>
              <a:rPr lang="cs-CZ" sz="2000" dirty="0" smtClean="0"/>
              <a:t> </a:t>
            </a:r>
            <a:r>
              <a:rPr lang="en-US" sz="2000" dirty="0" smtClean="0"/>
              <a:t>and is probably responsible for reductions in their populations in zones with </a:t>
            </a:r>
            <a:r>
              <a:rPr lang="en-US" sz="2000" dirty="0" err="1" smtClean="0"/>
              <a:t>impor</a:t>
            </a:r>
            <a:r>
              <a:rPr lang="cs-CZ" sz="2000" dirty="0" smtClean="0"/>
              <a:t>t</a:t>
            </a:r>
            <a:r>
              <a:rPr lang="en-US" sz="2000" dirty="0" smtClean="0"/>
              <a:t>ant ship traffic.</a:t>
            </a:r>
            <a:endParaRPr lang="cs-CZ" sz="2000" dirty="0"/>
          </a:p>
        </p:txBody>
      </p:sp>
      <p:pic>
        <p:nvPicPr>
          <p:cNvPr id="2050" name="Picture 2" descr="C:\Users\Srbova\Desktop\Tributyltin_cation_(TBT)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9049" y="791639"/>
            <a:ext cx="1839578" cy="1464721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7374" y="4906039"/>
            <a:ext cx="1839578" cy="154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https://encrypted-tbn2.gstatic.com/images?q=tbn:ANd9GcQI2JRz7ZYNznCloocH5p2ahIx4U0ZcMkpy3FAfWJlvxEnOyWQ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0725" y="2542165"/>
            <a:ext cx="2886075" cy="1581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Timing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Exposure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Sensitivity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individual</a:t>
            </a:r>
            <a:r>
              <a:rPr lang="cs-CZ" sz="2000" dirty="0" smtClean="0"/>
              <a:t> to </a:t>
            </a:r>
            <a:r>
              <a:rPr lang="cs-CZ" sz="2000" dirty="0" err="1" smtClean="0"/>
              <a:t>ECDs</a:t>
            </a:r>
            <a:r>
              <a:rPr lang="cs-CZ" sz="2000" dirty="0" smtClean="0"/>
              <a:t> </a:t>
            </a:r>
            <a:r>
              <a:rPr lang="cs-CZ" sz="2000" dirty="0" err="1" smtClean="0"/>
              <a:t>depends</a:t>
            </a:r>
            <a:r>
              <a:rPr lang="cs-CZ" sz="2000" dirty="0" smtClean="0"/>
              <a:t> on </a:t>
            </a:r>
            <a:r>
              <a:rPr lang="cs-CZ" sz="2000" dirty="0" err="1" smtClean="0"/>
              <a:t>where</a:t>
            </a:r>
            <a:r>
              <a:rPr lang="cs-CZ" sz="2000" dirty="0" smtClean="0"/>
              <a:t> he/</a:t>
            </a:r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temporally</a:t>
            </a:r>
            <a:r>
              <a:rPr lang="cs-CZ" sz="2000" dirty="0" smtClean="0"/>
              <a:t> in </a:t>
            </a:r>
            <a:r>
              <a:rPr lang="cs-CZ" sz="2000" dirty="0" err="1" smtClean="0"/>
              <a:t>life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May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little</a:t>
            </a:r>
            <a:r>
              <a:rPr lang="cs-CZ" sz="2000" dirty="0" smtClean="0"/>
              <a:t> </a:t>
            </a:r>
            <a:r>
              <a:rPr lang="cs-CZ" sz="2000" dirty="0" err="1" smtClean="0"/>
              <a:t>or</a:t>
            </a:r>
            <a:r>
              <a:rPr lang="cs-CZ" sz="2000" dirty="0" smtClean="0"/>
              <a:t> no </a:t>
            </a:r>
            <a:r>
              <a:rPr lang="cs-CZ" sz="2000" dirty="0" err="1" smtClean="0"/>
              <a:t>impact</a:t>
            </a:r>
            <a:r>
              <a:rPr lang="cs-CZ" sz="2000" dirty="0" smtClean="0"/>
              <a:t> on a </a:t>
            </a:r>
            <a:r>
              <a:rPr lang="cs-CZ" sz="2000" dirty="0" err="1" smtClean="0"/>
              <a:t>young</a:t>
            </a:r>
            <a:r>
              <a:rPr lang="cs-CZ" sz="2000" dirty="0" smtClean="0"/>
              <a:t>/</a:t>
            </a:r>
            <a:r>
              <a:rPr lang="cs-CZ" sz="2000" dirty="0" err="1" smtClean="0"/>
              <a:t>older</a:t>
            </a:r>
            <a:r>
              <a:rPr lang="cs-CZ" sz="2000" dirty="0" smtClean="0"/>
              <a:t> </a:t>
            </a:r>
            <a:r>
              <a:rPr lang="cs-CZ" sz="2000" dirty="0" err="1" smtClean="0"/>
              <a:t>adult</a:t>
            </a:r>
            <a:r>
              <a:rPr lang="cs-CZ" sz="2000" dirty="0" smtClean="0"/>
              <a:t>, </a:t>
            </a:r>
            <a:r>
              <a:rPr lang="cs-CZ" sz="2000" dirty="0" err="1" smtClean="0"/>
              <a:t>but</a:t>
            </a:r>
            <a:r>
              <a:rPr lang="cs-CZ" sz="2000" dirty="0" smtClean="0"/>
              <a:t> </a:t>
            </a:r>
            <a:r>
              <a:rPr lang="cs-CZ" sz="2000" dirty="0" err="1" smtClean="0"/>
              <a:t>may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profound</a:t>
            </a:r>
            <a:r>
              <a:rPr lang="cs-CZ" sz="2000" dirty="0" smtClean="0"/>
              <a:t> </a:t>
            </a:r>
            <a:r>
              <a:rPr lang="cs-CZ" sz="2000" dirty="0" err="1" smtClean="0"/>
              <a:t>development</a:t>
            </a:r>
            <a:r>
              <a:rPr lang="cs-CZ" sz="2000" dirty="0" smtClean="0"/>
              <a:t>-</a:t>
            </a:r>
            <a:r>
              <a:rPr lang="cs-CZ" sz="2000" dirty="0" err="1" smtClean="0"/>
              <a:t>disrupting</a:t>
            </a:r>
            <a:r>
              <a:rPr lang="cs-CZ" sz="2000" dirty="0" smtClean="0"/>
              <a:t> </a:t>
            </a:r>
            <a:r>
              <a:rPr lang="cs-CZ" sz="2000" dirty="0" err="1" smtClean="0"/>
              <a:t>effects</a:t>
            </a:r>
            <a:r>
              <a:rPr lang="cs-CZ" sz="2000" dirty="0" smtClean="0"/>
              <a:t> </a:t>
            </a:r>
            <a:r>
              <a:rPr lang="cs-CZ" sz="2000" dirty="0" err="1" smtClean="0"/>
              <a:t>if</a:t>
            </a:r>
            <a:r>
              <a:rPr lang="cs-CZ" sz="2000" dirty="0" smtClean="0"/>
              <a:t> </a:t>
            </a:r>
            <a:r>
              <a:rPr lang="cs-CZ" sz="2000" dirty="0" err="1" smtClean="0"/>
              <a:t>exposure</a:t>
            </a:r>
            <a:r>
              <a:rPr lang="cs-CZ" sz="2000" dirty="0" smtClean="0"/>
              <a:t> </a:t>
            </a:r>
            <a:r>
              <a:rPr lang="cs-CZ" sz="2000" dirty="0" err="1" smtClean="0"/>
              <a:t>occurs</a:t>
            </a:r>
            <a:r>
              <a:rPr lang="cs-CZ" sz="2000" dirty="0" smtClean="0"/>
              <a:t> in </a:t>
            </a:r>
            <a:r>
              <a:rPr lang="cs-CZ" sz="2000" dirty="0" err="1" smtClean="0"/>
              <a:t>utero</a:t>
            </a:r>
            <a:r>
              <a:rPr lang="cs-CZ" sz="2000" dirty="0" smtClean="0"/>
              <a:t>.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519545" y="1173018"/>
            <a:ext cx="7848600" cy="1927225"/>
          </a:xfrm>
        </p:spPr>
        <p:txBody>
          <a:bodyPr/>
          <a:lstStyle/>
          <a:p>
            <a:r>
              <a:rPr lang="fr-FR" sz="4400" smtClean="0"/>
              <a:t>Syndromes affecting multiple endocrine glands</a:t>
            </a:r>
            <a:endParaRPr lang="cs-CZ" sz="4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Multiple endocrine neoplasia (MEN)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7964"/>
            <a:ext cx="8455891" cy="4876800"/>
          </a:xfrm>
        </p:spPr>
        <p:txBody>
          <a:bodyPr>
            <a:normAutofit fontScale="92500" lnSpcReduction="10000"/>
          </a:bodyPr>
          <a:lstStyle/>
          <a:p>
            <a:r>
              <a:rPr lang="cs-CZ" sz="1800" dirty="0" smtClean="0"/>
              <a:t>Tumors of 2 or more endocrine glands(parathyroid gland,pituitary, pancreas, adrenal gland)</a:t>
            </a:r>
          </a:p>
          <a:p>
            <a:endParaRPr lang="cs-CZ" sz="1800" dirty="0" smtClean="0"/>
          </a:p>
          <a:p>
            <a:r>
              <a:rPr lang="cs-CZ" sz="1800" dirty="0" smtClean="0"/>
              <a:t>Autosomal dominant disease 1:25 000 – 1:50 000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tx2">
                    <a:lumMod val="75000"/>
                  </a:schemeClr>
                </a:solidFill>
              </a:rPr>
              <a:t>MEN1</a:t>
            </a:r>
            <a:r>
              <a:rPr lang="cs-CZ" sz="1800" dirty="0" smtClean="0"/>
              <a:t> – Werner‘s syndrome –  cancer of parathyroid gland,pituitary, pancreas			</a:t>
            </a:r>
          </a:p>
          <a:p>
            <a:pPr lvl="6"/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tx2">
                    <a:lumMod val="75000"/>
                  </a:schemeClr>
                </a:solidFill>
              </a:rPr>
              <a:t>MEN2a</a:t>
            </a:r>
            <a:r>
              <a:rPr lang="cs-CZ" sz="1800" dirty="0" smtClean="0"/>
              <a:t> – Sipple‘s syndrome – medullary </a:t>
            </a:r>
            <a:r>
              <a:rPr lang="cs-CZ" sz="1800" dirty="0" err="1" smtClean="0"/>
              <a:t>thyroid</a:t>
            </a:r>
            <a:r>
              <a:rPr lang="cs-CZ" sz="1800" dirty="0" smtClean="0"/>
              <a:t> </a:t>
            </a:r>
            <a:r>
              <a:rPr lang="cs-CZ" sz="1800" dirty="0" err="1" smtClean="0"/>
              <a:t>carcinom</a:t>
            </a:r>
            <a:r>
              <a:rPr lang="cs-CZ" sz="1800" dirty="0" smtClean="0"/>
              <a:t>, </a:t>
            </a:r>
            <a:r>
              <a:rPr lang="cs-CZ" sz="1800" dirty="0" err="1" smtClean="0"/>
              <a:t>pheochromocytoma</a:t>
            </a:r>
            <a:r>
              <a:rPr lang="cs-CZ" sz="1800" dirty="0" smtClean="0"/>
              <a:t>                                                                    </a:t>
            </a:r>
          </a:p>
          <a:p>
            <a:pPr>
              <a:buNone/>
            </a:pPr>
            <a:r>
              <a:rPr lang="cs-CZ" sz="1800" dirty="0" smtClean="0"/>
              <a:t>                                                        </a:t>
            </a:r>
            <a:r>
              <a:rPr lang="cs-CZ" sz="1800" dirty="0" err="1" smtClean="0"/>
              <a:t>hyperparathyreosa</a:t>
            </a:r>
            <a:endParaRPr lang="cs-CZ" sz="7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tx2">
                    <a:lumMod val="75000"/>
                  </a:schemeClr>
                </a:solidFill>
              </a:rPr>
              <a:t>MEN 2b</a:t>
            </a:r>
            <a:r>
              <a:rPr lang="cs-CZ" sz="1800" dirty="0" smtClean="0"/>
              <a:t> – MEN3 – </a:t>
            </a:r>
            <a:r>
              <a:rPr lang="cs-CZ" sz="1800" dirty="0" err="1" smtClean="0"/>
              <a:t>medullary</a:t>
            </a:r>
            <a:r>
              <a:rPr lang="cs-CZ" sz="1800" dirty="0" smtClean="0"/>
              <a:t> </a:t>
            </a:r>
            <a:r>
              <a:rPr lang="cs-CZ" sz="1800" dirty="0" err="1" smtClean="0"/>
              <a:t>thyroid</a:t>
            </a:r>
            <a:r>
              <a:rPr lang="cs-CZ" sz="1800" dirty="0" smtClean="0"/>
              <a:t> </a:t>
            </a:r>
            <a:r>
              <a:rPr lang="cs-CZ" sz="1800" dirty="0" err="1" smtClean="0"/>
              <a:t>carcinom</a:t>
            </a:r>
            <a:r>
              <a:rPr lang="cs-CZ" sz="1800" dirty="0" smtClean="0"/>
              <a:t>, </a:t>
            </a:r>
          </a:p>
          <a:p>
            <a:pPr>
              <a:buNone/>
            </a:pPr>
            <a:r>
              <a:rPr lang="cs-CZ" sz="1800" dirty="0" smtClean="0"/>
              <a:t>                                                  </a:t>
            </a:r>
            <a:r>
              <a:rPr lang="cs-CZ" sz="1800" dirty="0" err="1" smtClean="0"/>
              <a:t>pheochromocytoma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			 </a:t>
            </a:r>
            <a:r>
              <a:rPr lang="cs-CZ" sz="1800" dirty="0" err="1" smtClean="0"/>
              <a:t>mucosal</a:t>
            </a:r>
            <a:r>
              <a:rPr lang="cs-CZ" sz="1800" dirty="0" smtClean="0"/>
              <a:t> </a:t>
            </a:r>
            <a:r>
              <a:rPr lang="cs-CZ" sz="1800" dirty="0" err="1" smtClean="0"/>
              <a:t>neuroma</a:t>
            </a:r>
            <a:r>
              <a:rPr lang="cs-CZ" sz="1800" dirty="0" smtClean="0"/>
              <a:t>, </a:t>
            </a:r>
            <a:r>
              <a:rPr lang="cs-CZ" sz="1800" dirty="0" err="1" smtClean="0"/>
              <a:t>marfanoid</a:t>
            </a:r>
            <a:r>
              <a:rPr lang="cs-CZ" sz="1800" dirty="0" smtClean="0"/>
              <a:t> habitus</a:t>
            </a:r>
          </a:p>
          <a:p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Tumors of parathyroid gland, pituitary gland, pancreas gland</a:t>
            </a:r>
          </a:p>
          <a:p>
            <a:r>
              <a:rPr lang="cs-CZ" sz="1400" dirty="0" smtClean="0"/>
              <a:t> 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smtClean="0"/>
              <a:t>Mutation in gene located on chromosome 11</a:t>
            </a:r>
          </a:p>
          <a:p>
            <a:endParaRPr lang="cs-CZ" sz="1400" dirty="0" smtClean="0"/>
          </a:p>
          <a:p>
            <a:r>
              <a:rPr lang="cs-CZ" sz="1400" dirty="0" smtClean="0"/>
              <a:t>Tumors benign or malignant</a:t>
            </a:r>
          </a:p>
          <a:p>
            <a:endParaRPr lang="cs-CZ" sz="1400" dirty="0" smtClean="0"/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cs-CZ" sz="1400" dirty="0" smtClean="0"/>
              <a:t>. 90% pacients 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hyperparathyroidsm</a:t>
            </a:r>
            <a:r>
              <a:rPr lang="cs-CZ" sz="1400" dirty="0" smtClean="0"/>
              <a:t> </a:t>
            </a:r>
            <a:r>
              <a:rPr lang="cs-CZ" sz="1400" dirty="0" smtClean="0">
                <a:sym typeface="Symbol"/>
              </a:rPr>
              <a:t> hladiny Ca</a:t>
            </a:r>
            <a:r>
              <a:rPr lang="cs-CZ" sz="1400" baseline="30000" dirty="0" smtClean="0">
                <a:sym typeface="Symbol"/>
              </a:rPr>
              <a:t>2+</a:t>
            </a:r>
            <a:r>
              <a:rPr lang="cs-CZ" sz="1400" dirty="0" smtClean="0">
                <a:sym typeface="Symbol"/>
              </a:rPr>
              <a:t>   </a:t>
            </a:r>
          </a:p>
          <a:p>
            <a:endParaRPr lang="cs-CZ" sz="1400" dirty="0" smtClean="0">
              <a:sym typeface="Symbol"/>
            </a:endParaRPr>
          </a:p>
          <a:p>
            <a:pPr>
              <a:buNone/>
            </a:pPr>
            <a:r>
              <a:rPr lang="cs-CZ" sz="1400" dirty="0" smtClean="0">
                <a:sym typeface="Symbol"/>
              </a:rPr>
              <a:t>		kidney stones, osteoporosis, hypertension</a:t>
            </a:r>
          </a:p>
          <a:p>
            <a:endParaRPr lang="cs-CZ" sz="1400" dirty="0" smtClean="0">
              <a:sym typeface="Symbol"/>
            </a:endParaRPr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  <a:sym typeface="Symbol"/>
              </a:rPr>
              <a:t>2</a:t>
            </a:r>
            <a:r>
              <a:rPr lang="cs-CZ" sz="1400" dirty="0" smtClean="0">
                <a:sym typeface="Symbol"/>
              </a:rPr>
              <a:t>.  80 % patients 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sym typeface="Symbol"/>
              </a:rPr>
              <a:t>pancreatic tumors  </a:t>
            </a:r>
            <a:r>
              <a:rPr lang="cs-CZ" sz="1400" dirty="0" smtClean="0">
                <a:sym typeface="Symbol"/>
              </a:rPr>
              <a:t>40% in B cells – over secretion of insulin</a:t>
            </a:r>
          </a:p>
          <a:p>
            <a:r>
              <a:rPr lang="cs-CZ" sz="1400" dirty="0" smtClean="0">
                <a:sym typeface="Symbol"/>
              </a:rPr>
              <a:t>                                                            tumor of non-beta cells – over secretion of gastrin</a:t>
            </a:r>
          </a:p>
          <a:p>
            <a:endParaRPr lang="cs-CZ" sz="1400" dirty="0" smtClean="0">
              <a:sym typeface="Symbol"/>
            </a:endParaRPr>
          </a:p>
          <a:p>
            <a:pPr>
              <a:buNone/>
            </a:pPr>
            <a:r>
              <a:rPr lang="cs-CZ" sz="1400" dirty="0" smtClean="0">
                <a:sym typeface="Symbol"/>
              </a:rPr>
              <a:t>		 diarrhea, gastric ulcers</a:t>
            </a:r>
          </a:p>
          <a:p>
            <a:endParaRPr lang="cs-CZ" sz="1800" dirty="0" smtClean="0">
              <a:sym typeface="Symbol"/>
            </a:endParaRPr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cs-CZ" sz="1400" dirty="0" smtClean="0"/>
              <a:t>.  65%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pituitary tumor</a:t>
            </a:r>
            <a:r>
              <a:rPr lang="cs-CZ" sz="1400" dirty="0" smtClean="0"/>
              <a:t>- </a:t>
            </a:r>
            <a:r>
              <a:rPr lang="cs-CZ" sz="1400" dirty="0" smtClean="0">
                <a:sym typeface="Symbol"/>
              </a:rPr>
              <a:t>ACTH – Cushing‘s syndrome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u="sng" dirty="0" smtClean="0">
                <a:solidFill>
                  <a:schemeClr val="accent1">
                    <a:lumMod val="75000"/>
                  </a:schemeClr>
                </a:solidFill>
              </a:rPr>
              <a:t>Diagnosis:</a:t>
            </a:r>
          </a:p>
          <a:p>
            <a:r>
              <a:rPr lang="cs-CZ" sz="1400" dirty="0" smtClean="0"/>
              <a:t> </a:t>
            </a:r>
            <a:r>
              <a:rPr lang="cs-CZ" sz="1400" dirty="0" smtClean="0">
                <a:sym typeface="Symbol"/>
              </a:rPr>
              <a:t> pancreatic polypeptid</a:t>
            </a:r>
          </a:p>
          <a:p>
            <a:r>
              <a:rPr lang="cs-CZ" sz="1400" dirty="0" smtClean="0">
                <a:sym typeface="Symbol"/>
              </a:rPr>
              <a:t>  ACTH</a:t>
            </a:r>
          </a:p>
          <a:p>
            <a:r>
              <a:rPr lang="cs-CZ" sz="1400" dirty="0" smtClean="0">
                <a:sym typeface="Symbol"/>
              </a:rPr>
              <a:t> </a:t>
            </a:r>
            <a:r>
              <a:rPr lang="cs-CZ" sz="1400" dirty="0" err="1" smtClean="0">
                <a:sym typeface="Symbol"/>
              </a:rPr>
              <a:t>fasting</a:t>
            </a:r>
            <a:r>
              <a:rPr lang="cs-CZ" sz="1400" dirty="0" smtClean="0">
                <a:sym typeface="Symbol"/>
              </a:rPr>
              <a:t> </a:t>
            </a:r>
            <a:r>
              <a:rPr lang="cs-CZ" sz="1400" dirty="0" err="1" smtClean="0">
                <a:sym typeface="Symbol"/>
              </a:rPr>
              <a:t>hypoglycemia</a:t>
            </a:r>
            <a:endParaRPr lang="cs-CZ" sz="1400" dirty="0" smtClean="0">
              <a:sym typeface="Symbol"/>
            </a:endParaRPr>
          </a:p>
          <a:p>
            <a:r>
              <a:rPr lang="cs-CZ" sz="1400" dirty="0" smtClean="0">
                <a:sym typeface="Symbol"/>
              </a:rPr>
              <a:t>CT, MR</a:t>
            </a:r>
          </a:p>
          <a:p>
            <a:endParaRPr lang="cs-CZ" sz="1400" dirty="0" smtClean="0">
              <a:sym typeface="Symbol"/>
            </a:endParaRPr>
          </a:p>
          <a:p>
            <a:r>
              <a:rPr lang="cs-CZ" sz="1400" u="sng" dirty="0" err="1" smtClean="0">
                <a:solidFill>
                  <a:schemeClr val="accent1">
                    <a:lumMod val="75000"/>
                  </a:schemeClr>
                </a:solidFill>
                <a:sym typeface="Symbol"/>
              </a:rPr>
              <a:t>Treatment</a:t>
            </a:r>
            <a:endParaRPr lang="cs-CZ" sz="1400" u="sng" dirty="0" smtClean="0">
              <a:solidFill>
                <a:schemeClr val="accent1">
                  <a:lumMod val="75000"/>
                </a:schemeClr>
              </a:solidFill>
              <a:sym typeface="Symbol"/>
            </a:endParaRPr>
          </a:p>
          <a:p>
            <a:r>
              <a:rPr lang="en-US" sz="1400" dirty="0" smtClean="0"/>
              <a:t>Surgery: removal of all four parathyroid glands - Lifetime administration of vitamin D and calcium.</a:t>
            </a:r>
            <a:endParaRPr lang="cs-CZ" dirty="0" smtClean="0">
              <a:sym typeface="Symbol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92510" cy="4876800"/>
          </a:xfrm>
        </p:spPr>
        <p:txBody>
          <a:bodyPr/>
          <a:lstStyle/>
          <a:p>
            <a:r>
              <a:rPr lang="cs-CZ" sz="1400" dirty="0" err="1" smtClean="0"/>
              <a:t>Mutation</a:t>
            </a:r>
            <a:r>
              <a:rPr lang="cs-CZ" sz="1400" dirty="0" smtClean="0"/>
              <a:t> in proto-</a:t>
            </a:r>
            <a:r>
              <a:rPr lang="cs-CZ" sz="1400" dirty="0" err="1" smtClean="0"/>
              <a:t>oncogen</a:t>
            </a:r>
            <a:r>
              <a:rPr lang="cs-CZ" sz="1400" dirty="0" smtClean="0"/>
              <a:t> RET</a:t>
            </a:r>
          </a:p>
          <a:p>
            <a:endParaRPr lang="cs-CZ" sz="1400" dirty="0" smtClean="0"/>
          </a:p>
          <a:p>
            <a:pPr lvl="0"/>
            <a:r>
              <a:rPr lang="cs-CZ" sz="1400" dirty="0" err="1" smtClean="0"/>
              <a:t>medullary</a:t>
            </a:r>
            <a:r>
              <a:rPr lang="cs-CZ" sz="1400" dirty="0" smtClean="0"/>
              <a:t> </a:t>
            </a:r>
            <a:r>
              <a:rPr lang="cs-CZ" sz="1400" dirty="0" err="1" smtClean="0"/>
              <a:t>thyroid</a:t>
            </a:r>
            <a:r>
              <a:rPr lang="cs-CZ" sz="1400" dirty="0" smtClean="0"/>
              <a:t> </a:t>
            </a:r>
            <a:r>
              <a:rPr lang="cs-CZ" sz="1400" dirty="0" err="1" smtClean="0"/>
              <a:t>carcinom</a:t>
            </a:r>
            <a:r>
              <a:rPr lang="cs-CZ" sz="1400" dirty="0" smtClean="0"/>
              <a:t> </a:t>
            </a:r>
          </a:p>
          <a:p>
            <a:pPr lvl="0"/>
            <a:r>
              <a:rPr lang="cs-CZ" sz="1400" dirty="0" err="1" smtClean="0"/>
              <a:t>pheochromocytoma</a:t>
            </a:r>
            <a:endParaRPr lang="cs-CZ" sz="1400" dirty="0" smtClean="0"/>
          </a:p>
          <a:p>
            <a:pPr lvl="0"/>
            <a:r>
              <a:rPr lang="cs-CZ" sz="1400" dirty="0" smtClean="0"/>
              <a:t>2a + </a:t>
            </a:r>
            <a:r>
              <a:rPr lang="cs-CZ" sz="1400" dirty="0" err="1" smtClean="0"/>
              <a:t>hyperparathyroidism</a:t>
            </a:r>
            <a:endParaRPr lang="cs-CZ" sz="1400" dirty="0" smtClean="0"/>
          </a:p>
          <a:p>
            <a:pPr lvl="0"/>
            <a:r>
              <a:rPr lang="cs-CZ" sz="1400" dirty="0" smtClean="0"/>
              <a:t>2b + </a:t>
            </a:r>
            <a:r>
              <a:rPr lang="cs-CZ" sz="1400" dirty="0" err="1" smtClean="0"/>
              <a:t>mucosal</a:t>
            </a:r>
            <a:r>
              <a:rPr lang="cs-CZ" sz="1400" dirty="0" smtClean="0"/>
              <a:t> </a:t>
            </a:r>
            <a:r>
              <a:rPr lang="cs-CZ" sz="1400" dirty="0" err="1" smtClean="0"/>
              <a:t>neuroma</a:t>
            </a:r>
            <a:r>
              <a:rPr lang="cs-CZ" sz="1400" dirty="0" smtClean="0"/>
              <a:t>,  </a:t>
            </a:r>
            <a:r>
              <a:rPr lang="cs-CZ" sz="1400" dirty="0" err="1" smtClean="0"/>
              <a:t>marfanoid</a:t>
            </a:r>
            <a:r>
              <a:rPr lang="cs-CZ" sz="1400" dirty="0" smtClean="0"/>
              <a:t> habitus</a:t>
            </a:r>
          </a:p>
          <a:p>
            <a:endParaRPr lang="cs-CZ" sz="1400" dirty="0" smtClean="0"/>
          </a:p>
          <a:p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MTC –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Medullar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thyroid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cancer</a:t>
            </a:r>
            <a:endParaRPr lang="cs-CZ" sz="14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400" dirty="0" err="1" smtClean="0"/>
              <a:t>from</a:t>
            </a:r>
            <a:r>
              <a:rPr lang="cs-CZ" sz="1400" dirty="0" smtClean="0"/>
              <a:t> </a:t>
            </a:r>
            <a:r>
              <a:rPr lang="cs-CZ" sz="1400" dirty="0" err="1" smtClean="0"/>
              <a:t>parafolicullar</a:t>
            </a:r>
            <a:r>
              <a:rPr lang="cs-CZ" sz="1400" dirty="0" smtClean="0"/>
              <a:t> </a:t>
            </a:r>
            <a:r>
              <a:rPr lang="cs-CZ" sz="1400" dirty="0" err="1" smtClean="0"/>
              <a:t>cells</a:t>
            </a:r>
            <a:r>
              <a:rPr lang="cs-CZ" sz="1400" dirty="0" smtClean="0"/>
              <a:t>( </a:t>
            </a:r>
            <a:r>
              <a:rPr lang="cs-CZ" sz="1400" dirty="0" err="1" smtClean="0"/>
              <a:t>calcitonin</a:t>
            </a:r>
            <a:r>
              <a:rPr lang="cs-CZ" sz="1400" dirty="0" smtClean="0"/>
              <a:t>)</a:t>
            </a:r>
          </a:p>
          <a:p>
            <a:r>
              <a:rPr lang="cs-CZ" sz="1400" dirty="0" err="1" smtClean="0"/>
              <a:t>Manifestation</a:t>
            </a:r>
            <a:r>
              <a:rPr lang="cs-CZ" sz="1400" dirty="0" smtClean="0"/>
              <a:t>  MEN 2a: mezi  25-35. </a:t>
            </a:r>
            <a:r>
              <a:rPr lang="en-US" sz="1400" dirty="0" smtClean="0"/>
              <a:t>years of age, </a:t>
            </a:r>
            <a:br>
              <a:rPr lang="en-US" sz="1400" dirty="0" smtClean="0"/>
            </a:br>
            <a:r>
              <a:rPr lang="en-US" sz="1400" dirty="0" smtClean="0"/>
              <a:t>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  <a:endParaRPr lang="cs-CZ" sz="1400" dirty="0" smtClean="0"/>
          </a:p>
          <a:p>
            <a:r>
              <a:rPr lang="cs-CZ" sz="1400" dirty="0" smtClean="0"/>
              <a:t>                        MEN 2b: mezi 10. – 20 . </a:t>
            </a:r>
            <a:r>
              <a:rPr lang="en-US" sz="1400" dirty="0" smtClean="0"/>
              <a:t>years of age</a:t>
            </a:r>
            <a:r>
              <a:rPr lang="cs-CZ" sz="1400" dirty="0" smtClean="0"/>
              <a:t>, </a:t>
            </a:r>
            <a:r>
              <a:rPr lang="en-US" sz="1400" dirty="0" smtClean="0"/>
              <a:t>diagnosis in childhood (typical</a:t>
            </a:r>
            <a:r>
              <a:rPr lang="cs-CZ" sz="1400" dirty="0" smtClean="0"/>
              <a:t> s</a:t>
            </a:r>
            <a:r>
              <a:rPr lang="en-US" sz="1400" dirty="0" err="1" smtClean="0"/>
              <a:t>ymptomatology</a:t>
            </a:r>
            <a:r>
              <a:rPr lang="en-US" sz="1400" dirty="0" smtClean="0"/>
              <a:t> </a:t>
            </a:r>
            <a:r>
              <a:rPr lang="cs-CZ" sz="1400" dirty="0" smtClean="0"/>
              <a:t>)</a:t>
            </a:r>
          </a:p>
          <a:p>
            <a:endParaRPr lang="cs-CZ" sz="1400" dirty="0" smtClean="0"/>
          </a:p>
          <a:p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Pheochromocytoma</a:t>
            </a:r>
            <a:endParaRPr lang="cs-CZ" sz="14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400" dirty="0" smtClean="0"/>
          </a:p>
          <a:p>
            <a:r>
              <a:rPr lang="cs-CZ" sz="1400" dirty="0" smtClean="0"/>
              <a:t>50 % </a:t>
            </a:r>
            <a:r>
              <a:rPr lang="cs-CZ" sz="1400" dirty="0" err="1" smtClean="0"/>
              <a:t>pacients</a:t>
            </a:r>
            <a:r>
              <a:rPr lang="cs-CZ" sz="1400" dirty="0" smtClean="0"/>
              <a:t> </a:t>
            </a:r>
            <a:r>
              <a:rPr lang="cs-CZ" sz="1400" dirty="0" err="1" smtClean="0"/>
              <a:t>with</a:t>
            </a:r>
            <a:r>
              <a:rPr lang="cs-CZ" sz="1400" dirty="0" smtClean="0"/>
              <a:t> MTC</a:t>
            </a:r>
          </a:p>
          <a:p>
            <a:r>
              <a:rPr lang="cs-CZ" sz="1400" dirty="0" err="1" smtClean="0"/>
              <a:t>Manifestation</a:t>
            </a:r>
            <a:r>
              <a:rPr lang="cs-CZ" sz="1400" dirty="0" smtClean="0"/>
              <a:t> </a:t>
            </a:r>
            <a:r>
              <a:rPr lang="cs-CZ" sz="1400" dirty="0" err="1" smtClean="0"/>
              <a:t>later</a:t>
            </a:r>
            <a:r>
              <a:rPr lang="cs-CZ" sz="1400" dirty="0" smtClean="0"/>
              <a:t> </a:t>
            </a:r>
            <a:r>
              <a:rPr lang="cs-CZ" sz="1400" dirty="0" err="1" smtClean="0"/>
              <a:t>than</a:t>
            </a:r>
            <a:r>
              <a:rPr lang="cs-CZ" sz="1400" dirty="0" smtClean="0"/>
              <a:t> MTC (5-8 </a:t>
            </a:r>
            <a:r>
              <a:rPr lang="cs-CZ" sz="1400" dirty="0" err="1" smtClean="0"/>
              <a:t>years</a:t>
            </a:r>
            <a:r>
              <a:rPr lang="cs-CZ" sz="1400" dirty="0" smtClean="0"/>
              <a:t> </a:t>
            </a:r>
            <a:r>
              <a:rPr lang="cs-CZ" sz="1400" dirty="0" err="1" smtClean="0"/>
              <a:t>later</a:t>
            </a:r>
            <a:r>
              <a:rPr lang="cs-CZ" sz="1400" dirty="0" smtClean="0"/>
              <a:t>)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265" y="533400"/>
            <a:ext cx="8229600" cy="990600"/>
          </a:xfrm>
        </p:spPr>
        <p:txBody>
          <a:bodyPr/>
          <a:lstStyle/>
          <a:p>
            <a:r>
              <a:rPr lang="cs-CZ" dirty="0" smtClean="0"/>
              <a:t>MEN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3265" y="1324947"/>
            <a:ext cx="8229600" cy="4876800"/>
          </a:xfrm>
        </p:spPr>
        <p:txBody>
          <a:bodyPr>
            <a:normAutofit/>
          </a:bodyPr>
          <a:lstStyle/>
          <a:p>
            <a:r>
              <a:rPr lang="cs-CZ" sz="1400" u="sng" dirty="0" err="1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r>
              <a:rPr lang="cs-CZ" sz="1400" u="sng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endParaRPr lang="cs-CZ" sz="1400" dirty="0" smtClean="0"/>
          </a:p>
          <a:p>
            <a:r>
              <a:rPr lang="cs-CZ" sz="1400" dirty="0" smtClean="0"/>
              <a:t>MTC: </a:t>
            </a:r>
            <a:r>
              <a:rPr lang="en-US" sz="1400" dirty="0" smtClean="0"/>
              <a:t>measurement of basal and stimulated </a:t>
            </a:r>
            <a:r>
              <a:rPr lang="en-US" sz="1400" dirty="0" err="1" smtClean="0"/>
              <a:t>calcitonin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err="1" smtClean="0"/>
              <a:t>Pheochromocytoma</a:t>
            </a:r>
            <a:r>
              <a:rPr lang="cs-CZ" sz="1400" dirty="0" smtClean="0"/>
              <a:t>: </a:t>
            </a:r>
            <a:r>
              <a:rPr lang="cs-CZ" sz="1400" dirty="0" err="1" smtClean="0"/>
              <a:t>often</a:t>
            </a:r>
            <a:r>
              <a:rPr lang="cs-CZ" sz="1400" dirty="0" smtClean="0"/>
              <a:t> </a:t>
            </a:r>
            <a:r>
              <a:rPr lang="cs-CZ" sz="1400" dirty="0" err="1" smtClean="0"/>
              <a:t>without</a:t>
            </a:r>
            <a:r>
              <a:rPr lang="cs-CZ" sz="1400" dirty="0" smtClean="0"/>
              <a:t> </a:t>
            </a:r>
            <a:r>
              <a:rPr lang="cs-CZ" sz="1400" dirty="0" err="1" smtClean="0"/>
              <a:t>symptoms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  			</a:t>
            </a:r>
            <a:r>
              <a:rPr lang="cs-CZ" sz="1400" dirty="0" err="1" smtClean="0"/>
              <a:t>blood</a:t>
            </a:r>
            <a:r>
              <a:rPr lang="cs-CZ" sz="1400" dirty="0" smtClean="0"/>
              <a:t> </a:t>
            </a:r>
            <a:r>
              <a:rPr lang="cs-CZ" sz="1400" dirty="0" err="1" smtClean="0"/>
              <a:t>pressure</a:t>
            </a:r>
            <a:r>
              <a:rPr lang="cs-CZ" sz="1400" dirty="0" smtClean="0"/>
              <a:t> </a:t>
            </a:r>
            <a:r>
              <a:rPr lang="cs-CZ" sz="1400" dirty="0" err="1" smtClean="0"/>
              <a:t>measurements</a:t>
            </a:r>
            <a:r>
              <a:rPr lang="cs-CZ" sz="1400" dirty="0" smtClean="0"/>
              <a:t>,</a:t>
            </a:r>
          </a:p>
          <a:p>
            <a:pPr>
              <a:buNone/>
            </a:pPr>
            <a:r>
              <a:rPr lang="cs-CZ" sz="1400" dirty="0" smtClean="0"/>
              <a:t>     		</a:t>
            </a:r>
            <a:r>
              <a:rPr lang="en-US" sz="1400" dirty="0" smtClean="0"/>
              <a:t>Determination of plasma / or urinary </a:t>
            </a:r>
            <a:r>
              <a:rPr lang="en-US" sz="1400" dirty="0" err="1" smtClean="0"/>
              <a:t>catecholamines</a:t>
            </a:r>
            <a:r>
              <a:rPr lang="en-US" sz="1400" dirty="0" smtClean="0"/>
              <a:t> and their </a:t>
            </a:r>
            <a:r>
              <a:rPr lang="en-US" sz="1400" dirty="0" err="1" smtClean="0"/>
              <a:t>matabolit</a:t>
            </a:r>
            <a:r>
              <a:rPr lang="cs-CZ" sz="1400" dirty="0" smtClean="0"/>
              <a:t>s</a:t>
            </a:r>
            <a:r>
              <a:rPr lang="en-US" sz="1400" dirty="0" smtClean="0"/>
              <a:t>(acid </a:t>
            </a:r>
            <a:br>
              <a:rPr lang="en-US" sz="1400" dirty="0" smtClean="0"/>
            </a:br>
            <a:r>
              <a:rPr lang="en-US" sz="1400" dirty="0" smtClean="0"/>
              <a:t>                                   </a:t>
            </a:r>
            <a:r>
              <a:rPr lang="en-US" sz="1400" dirty="0" err="1" smtClean="0"/>
              <a:t>vanilmandelic</a:t>
            </a:r>
            <a:r>
              <a:rPr lang="en-US" sz="1400" dirty="0" smtClean="0"/>
              <a:t>)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  			</a:t>
            </a:r>
          </a:p>
          <a:p>
            <a:r>
              <a:rPr lang="cs-CZ" sz="1400" dirty="0" smtClean="0"/>
              <a:t>MEN 2a: d</a:t>
            </a:r>
            <a:r>
              <a:rPr lang="en-US" sz="1400" dirty="0" err="1" smtClean="0"/>
              <a:t>etermine</a:t>
            </a:r>
            <a:r>
              <a:rPr lang="en-US" sz="1400" dirty="0" smtClean="0"/>
              <a:t> levels of serum calcium, phosphate, parathyroid hormone</a:t>
            </a:r>
            <a:endParaRPr lang="cs-CZ" sz="1400" dirty="0" smtClean="0"/>
          </a:p>
          <a:p>
            <a:pPr lvl="0"/>
            <a:r>
              <a:rPr lang="cs-CZ" sz="1400" dirty="0" smtClean="0"/>
              <a:t>MEN 2b: </a:t>
            </a:r>
            <a:r>
              <a:rPr lang="cs-CZ" sz="1400" dirty="0" err="1" smtClean="0"/>
              <a:t>mucosal</a:t>
            </a:r>
            <a:r>
              <a:rPr lang="cs-CZ" sz="1400" dirty="0" smtClean="0"/>
              <a:t> </a:t>
            </a:r>
            <a:r>
              <a:rPr lang="cs-CZ" sz="1400" dirty="0" err="1" smtClean="0"/>
              <a:t>neuroma</a:t>
            </a:r>
            <a:r>
              <a:rPr lang="cs-CZ" sz="1400" dirty="0" smtClean="0"/>
              <a:t>,  </a:t>
            </a:r>
            <a:r>
              <a:rPr lang="cs-CZ" sz="1400" dirty="0" err="1" smtClean="0"/>
              <a:t>marfanoid</a:t>
            </a:r>
            <a:r>
              <a:rPr lang="cs-CZ" sz="1400" dirty="0" smtClean="0"/>
              <a:t> habitus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Molecular genetic analysis of mutations in the RET proto-oncogene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u="sng" dirty="0" err="1" smtClean="0">
                <a:solidFill>
                  <a:schemeClr val="accent1">
                    <a:lumMod val="50000"/>
                  </a:schemeClr>
                </a:solidFill>
              </a:rPr>
              <a:t>Treatment</a:t>
            </a:r>
            <a:r>
              <a:rPr lang="cs-CZ" sz="1400" u="sng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cs-CZ" sz="1400" dirty="0" smtClean="0"/>
          </a:p>
          <a:p>
            <a:endParaRPr lang="cs-CZ" sz="1400" u="sng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1400" dirty="0" smtClean="0"/>
              <a:t>Total </a:t>
            </a:r>
            <a:r>
              <a:rPr lang="en-US" sz="1400" dirty="0" err="1" smtClean="0"/>
              <a:t>thyroidectomy</a:t>
            </a:r>
            <a:r>
              <a:rPr lang="en-US" sz="1400" dirty="0" smtClean="0"/>
              <a:t> - in more than half of patients metastases to regional lymph nodes at the time of diagnosis</a:t>
            </a:r>
            <a:endParaRPr lang="cs-CZ"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410547"/>
            <a:ext cx="8229600" cy="99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-10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Autoimmune</a:t>
            </a:r>
            <a:r>
              <a:rPr kumimoji="0" lang="cs-CZ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3200" b="0" i="0" u="none" strike="noStrike" kern="1200" cap="none" spc="-10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polyglandular</a:t>
            </a:r>
            <a:r>
              <a:rPr kumimoji="0" lang="cs-CZ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syndrome (APS)</a:t>
            </a:r>
            <a:endParaRPr kumimoji="0" lang="cs-CZ" sz="3200" b="0" i="0" u="none" strike="noStrike" kern="1200" cap="none" spc="-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16306" y="2435290"/>
            <a:ext cx="4630474" cy="47183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8288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None/>
              <a:tabLst/>
              <a:defRPr/>
            </a:pPr>
            <a:r>
              <a:rPr kumimoji="0" lang="cs-CZ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APS I</a:t>
            </a:r>
            <a:r>
              <a:rPr kumimoji="0" lang="cs-CZ" sz="16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en-US" sz="1400" dirty="0" smtClean="0"/>
              <a:t>Chronic </a:t>
            </a:r>
            <a:r>
              <a:rPr lang="en-US" sz="1400" dirty="0" err="1" smtClean="0"/>
              <a:t>mucocutaneous</a:t>
            </a:r>
            <a:r>
              <a:rPr lang="en-US" sz="1400" dirty="0" smtClean="0"/>
              <a:t> </a:t>
            </a:r>
            <a:r>
              <a:rPr lang="en-US" sz="1400" dirty="0" err="1" smtClean="0"/>
              <a:t>candidiasis</a:t>
            </a:r>
            <a:r>
              <a:rPr lang="en-US" sz="1400" dirty="0" smtClean="0"/>
              <a:t> (3 to 5 years) 100%</a:t>
            </a:r>
            <a:endParaRPr lang="cs-CZ" sz="1400" dirty="0" smtClean="0"/>
          </a:p>
          <a:p>
            <a:r>
              <a:rPr lang="en-US" sz="1400" dirty="0" smtClean="0"/>
              <a:t> </a:t>
            </a:r>
            <a:br>
              <a:rPr lang="en-US" sz="1400" dirty="0" smtClean="0"/>
            </a:br>
            <a:r>
              <a:rPr lang="en-US" sz="1400" dirty="0" smtClean="0"/>
              <a:t>  autoimmune </a:t>
            </a:r>
            <a:r>
              <a:rPr lang="en-US" sz="1400" dirty="0" err="1" smtClean="0"/>
              <a:t>hypoparathyr</a:t>
            </a:r>
            <a:r>
              <a:rPr lang="cs-CZ" sz="1400" dirty="0" err="1" smtClean="0"/>
              <a:t>oidsm</a:t>
            </a:r>
            <a:r>
              <a:rPr lang="en-US" sz="1400" dirty="0" smtClean="0"/>
              <a:t> </a:t>
            </a:r>
            <a:r>
              <a:rPr lang="en-US" sz="1400" dirty="0" smtClean="0"/>
              <a:t>(20 years) 80-90% </a:t>
            </a:r>
            <a:br>
              <a:rPr lang="en-US" sz="1400" dirty="0" smtClean="0"/>
            </a:br>
            <a:r>
              <a:rPr lang="en-US" sz="1400" dirty="0" smtClean="0"/>
              <a:t>  Addison's disease (30 years) 60-70%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rare occurrence </a:t>
            </a:r>
            <a:br>
              <a:rPr lang="en-US" sz="1400" dirty="0" smtClean="0"/>
            </a:br>
            <a:r>
              <a:rPr lang="en-US" sz="1400" dirty="0" smtClean="0"/>
              <a:t>In childhood </a:t>
            </a:r>
            <a:br>
              <a:rPr lang="en-US" sz="1400" dirty="0" smtClean="0"/>
            </a:br>
            <a:r>
              <a:rPr lang="en-US" sz="1400" dirty="0" smtClean="0"/>
              <a:t> </a:t>
            </a:r>
            <a:br>
              <a:rPr lang="en-US" sz="1400" dirty="0" smtClean="0"/>
            </a:br>
            <a:r>
              <a:rPr lang="en-US" sz="1400" dirty="0" smtClean="0"/>
              <a:t>In 57% of patients, all 3 diseases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Mutations in the gene AIRE - autoimmune regulator</a:t>
            </a:r>
            <a:endParaRPr lang="en-US" sz="1400" dirty="0"/>
          </a:p>
        </p:txBody>
      </p:sp>
      <p:sp>
        <p:nvSpPr>
          <p:cNvPr id="6" name="Zástupný symbol pro obsah 5"/>
          <p:cNvSpPr txBox="1">
            <a:spLocks/>
          </p:cNvSpPr>
          <p:nvPr/>
        </p:nvSpPr>
        <p:spPr>
          <a:xfrm>
            <a:off x="4946780" y="2435290"/>
            <a:ext cx="4038600" cy="406833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8288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None/>
              <a:tabLst/>
              <a:defRPr/>
            </a:pPr>
            <a:r>
              <a:rPr kumimoji="0" lang="cs-CZ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APS II</a:t>
            </a:r>
            <a:r>
              <a:rPr kumimoji="0" lang="cs-CZ" sz="16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DM I 70%</a:t>
            </a:r>
          </a:p>
          <a:p>
            <a:pPr marL="182880" lvl="0" indent="-182880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en-US" sz="1400" dirty="0" smtClean="0"/>
              <a:t>autoimmune </a:t>
            </a:r>
            <a:r>
              <a:rPr lang="en-US" sz="1400" dirty="0" err="1" smtClean="0"/>
              <a:t>thyroiditis</a:t>
            </a:r>
            <a:r>
              <a:rPr lang="en-US" sz="1400" dirty="0" smtClean="0"/>
              <a:t> </a:t>
            </a:r>
            <a:br>
              <a:rPr lang="en-US" sz="1400" dirty="0" smtClean="0"/>
            </a:br>
            <a:r>
              <a:rPr lang="en-US" sz="1400" dirty="0" smtClean="0"/>
              <a:t>Addison's disease 20%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more frequent </a:t>
            </a:r>
            <a:br>
              <a:rPr lang="en-US" sz="1400" dirty="0" smtClean="0"/>
            </a:br>
            <a:r>
              <a:rPr lang="en-US" sz="1400" dirty="0" smtClean="0"/>
              <a:t>In adults aged 30-40. year </a:t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The most common combination </a:t>
            </a:r>
            <a:r>
              <a:rPr lang="cs-CZ" sz="1400" dirty="0" err="1" smtClean="0"/>
              <a:t>of</a:t>
            </a:r>
            <a:r>
              <a:rPr lang="cs-CZ" sz="1400" dirty="0" smtClean="0"/>
              <a:t> </a:t>
            </a:r>
            <a:r>
              <a:rPr lang="en-US" sz="1400" dirty="0" smtClean="0"/>
              <a:t>DM</a:t>
            </a:r>
            <a:r>
              <a:rPr lang="cs-CZ" sz="1400" dirty="0" smtClean="0"/>
              <a:t> I</a:t>
            </a:r>
            <a:r>
              <a:rPr lang="en-US" sz="1400" dirty="0" smtClean="0"/>
              <a:t> and autoimmune </a:t>
            </a:r>
            <a:r>
              <a:rPr lang="en-US" sz="1400" dirty="0" err="1" smtClean="0"/>
              <a:t>thyroiditis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200" y="1524000"/>
            <a:ext cx="6820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/>
              <a:t>Autoimmune</a:t>
            </a:r>
            <a:r>
              <a:rPr lang="cs-CZ" sz="1400" dirty="0" smtClean="0"/>
              <a:t> </a:t>
            </a:r>
            <a:r>
              <a:rPr lang="cs-CZ" sz="1400" dirty="0" err="1" smtClean="0"/>
              <a:t>inflammation</a:t>
            </a:r>
            <a:r>
              <a:rPr lang="cs-CZ" sz="1400" dirty="0" smtClean="0"/>
              <a:t> </a:t>
            </a:r>
            <a:r>
              <a:rPr lang="cs-CZ" sz="1400" dirty="0" err="1" smtClean="0"/>
              <a:t>affects</a:t>
            </a:r>
            <a:r>
              <a:rPr lang="cs-CZ" sz="1400" dirty="0" smtClean="0"/>
              <a:t> </a:t>
            </a:r>
            <a:r>
              <a:rPr lang="cs-CZ" sz="1400" dirty="0" err="1" smtClean="0"/>
              <a:t>simultaneously</a:t>
            </a:r>
            <a:r>
              <a:rPr lang="cs-CZ" sz="1400" dirty="0" smtClean="0"/>
              <a:t> multiple </a:t>
            </a:r>
            <a:r>
              <a:rPr lang="cs-CZ" sz="1400" dirty="0" err="1" smtClean="0"/>
              <a:t>endocrine</a:t>
            </a:r>
            <a:r>
              <a:rPr lang="cs-CZ" sz="1400" dirty="0" smtClean="0"/>
              <a:t> </a:t>
            </a:r>
            <a:r>
              <a:rPr lang="cs-CZ" sz="1400" dirty="0" err="1" smtClean="0"/>
              <a:t>glands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err="1" smtClean="0"/>
              <a:t>Usually</a:t>
            </a:r>
            <a:r>
              <a:rPr lang="cs-CZ" sz="1400" dirty="0" smtClean="0"/>
              <a:t> </a:t>
            </a:r>
            <a:r>
              <a:rPr lang="cs-CZ" sz="1400" dirty="0" err="1" smtClean="0"/>
              <a:t>hypofunction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1250</TotalTime>
  <Words>1084</Words>
  <Application>Microsoft Office PowerPoint</Application>
  <PresentationFormat>Předvádění na obrazovce (4:3)</PresentationFormat>
  <Paragraphs>200</Paragraphs>
  <Slides>20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Clarity</vt:lpstr>
      <vt:lpstr>Prezentace</vt:lpstr>
      <vt:lpstr>Snímek 1</vt:lpstr>
      <vt:lpstr>Snímek 2</vt:lpstr>
      <vt:lpstr>Apparent Mineralocorticoid Excess Syndrome</vt:lpstr>
      <vt:lpstr>Mineralocorticoid Receptor Mutation Results in Hypertension and Toxemia of Pregnancy</vt:lpstr>
      <vt:lpstr>Endocrine disruptors</vt:lpstr>
      <vt:lpstr>Endocrine disruptors</vt:lpstr>
      <vt:lpstr>Endocrine disruptors</vt:lpstr>
      <vt:lpstr>Endocrine disruptors</vt:lpstr>
      <vt:lpstr>DES  - diethylstilbesterol</vt:lpstr>
      <vt:lpstr>DDT dichlorodiphenyltrichloroethane</vt:lpstr>
      <vt:lpstr>Bisphenol A</vt:lpstr>
      <vt:lpstr>Tributyltin (TBT) </vt:lpstr>
      <vt:lpstr>Timing of Exposure</vt:lpstr>
      <vt:lpstr>Syndromes affecting multiple endocrine glands</vt:lpstr>
      <vt:lpstr>Multiple endocrine neoplasia (MEN)</vt:lpstr>
      <vt:lpstr>MEN 1</vt:lpstr>
      <vt:lpstr>MEN 1</vt:lpstr>
      <vt:lpstr>MEN 2</vt:lpstr>
      <vt:lpstr>MEN 2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Endokrinologie</dc:title>
  <dc:creator>Martinka</dc:creator>
  <cp:lastModifiedBy>Srbova</cp:lastModifiedBy>
  <cp:revision>33</cp:revision>
  <dcterms:created xsi:type="dcterms:W3CDTF">2014-03-10T20:33:39Z</dcterms:created>
  <dcterms:modified xsi:type="dcterms:W3CDTF">2014-03-12T09:58:36Z</dcterms:modified>
</cp:coreProperties>
</file>