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42"/>
  </p:notesMasterIdLst>
  <p:handoutMasterIdLst>
    <p:handoutMasterId r:id="rId43"/>
  </p:handoutMasterIdLst>
  <p:sldIdLst>
    <p:sldId id="296" r:id="rId2"/>
    <p:sldId id="298" r:id="rId3"/>
    <p:sldId id="297" r:id="rId4"/>
    <p:sldId id="300" r:id="rId5"/>
    <p:sldId id="264" r:id="rId6"/>
    <p:sldId id="263" r:id="rId7"/>
    <p:sldId id="257" r:id="rId8"/>
    <p:sldId id="256" r:id="rId9"/>
    <p:sldId id="307" r:id="rId10"/>
    <p:sldId id="265" r:id="rId11"/>
    <p:sldId id="266" r:id="rId12"/>
    <p:sldId id="267" r:id="rId13"/>
    <p:sldId id="270" r:id="rId14"/>
    <p:sldId id="271" r:id="rId15"/>
    <p:sldId id="305" r:id="rId16"/>
    <p:sldId id="272" r:id="rId17"/>
    <p:sldId id="287" r:id="rId18"/>
    <p:sldId id="308" r:id="rId19"/>
    <p:sldId id="284" r:id="rId20"/>
    <p:sldId id="311" r:id="rId21"/>
    <p:sldId id="283" r:id="rId22"/>
    <p:sldId id="285" r:id="rId23"/>
    <p:sldId id="259" r:id="rId24"/>
    <p:sldId id="309" r:id="rId25"/>
    <p:sldId id="260" r:id="rId26"/>
    <p:sldId id="312" r:id="rId27"/>
    <p:sldId id="261" r:id="rId28"/>
    <p:sldId id="274" r:id="rId29"/>
    <p:sldId id="275" r:id="rId30"/>
    <p:sldId id="276" r:id="rId31"/>
    <p:sldId id="277" r:id="rId32"/>
    <p:sldId id="313" r:id="rId33"/>
    <p:sldId id="314" r:id="rId34"/>
    <p:sldId id="301" r:id="rId35"/>
    <p:sldId id="292" r:id="rId36"/>
    <p:sldId id="288" r:id="rId37"/>
    <p:sldId id="289" r:id="rId38"/>
    <p:sldId id="290" r:id="rId39"/>
    <p:sldId id="293" r:id="rId40"/>
    <p:sldId id="304" r:id="rId41"/>
  </p:sldIdLst>
  <p:sldSz cx="9144000" cy="6858000" type="screen4x3"/>
  <p:notesSz cx="6735763" cy="98663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990099"/>
    <a:srgbClr val="FF0066"/>
    <a:srgbClr val="FEFCE6"/>
    <a:srgbClr val="FBE9B7"/>
    <a:srgbClr val="F8DB88"/>
    <a:srgbClr val="24E456"/>
    <a:srgbClr val="FF6699"/>
    <a:srgbClr val="3174C5"/>
    <a:srgbClr val="50DA0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93782" autoAdjust="0"/>
  </p:normalViewPr>
  <p:slideViewPr>
    <p:cSldViewPr>
      <p:cViewPr>
        <p:scale>
          <a:sx n="75" d="100"/>
          <a:sy n="75" d="100"/>
        </p:scale>
        <p:origin x="-930" y="-5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2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EEA3206-8873-45A4-8CEE-EA568572E89D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FDF4F6F-241B-46D8-9210-9D2AC94BB1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D4F0056-685A-46F5-84F4-BE4778483990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AB31CB4-A7AF-48E8-9758-F0DE2C0A34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120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EC326A9-3E9C-4A79-973A-C86C6D804B76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427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6B8399E-E249-4109-9D2A-0BF8F7F6DDA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53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76AA70-7DDB-4079-AFC0-D8C811D8CB23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632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B38388C-E978-4EAA-9C51-8BAE545E622B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73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190D014-8218-4B67-AC07-F261F66A0668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83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C4109B-44B3-4E79-A001-BB8C0519804F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04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48B46BD-C518-4571-BDCF-44D5DF86221F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83313-CF87-43F3-B775-E6C291173A98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0E9193-A0E6-44B1-AEF2-E54B3CF60D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1C75D-AEE1-4BAF-9E5B-5129EC4B5518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E2484-5D22-4415-9E52-6B95E24D35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29D4E-ADB0-4C3A-9B55-45216CAF5FD5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6D0D38-B6C9-4E73-B8F5-8A9E9FA651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A9E1D-26D2-49B2-AE27-CC9B8DF226A7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356316-716E-4A7F-B105-98F0E16415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6D0BA-3257-4430-9601-8A2F060D8E43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447AA-D541-473B-8810-447F093880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EBD8F-2246-4A59-A6C5-A22CC9708FE5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4F003-9742-4368-BA2C-901665BED7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51668-9915-43C6-8517-EF8585CDBD4A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F79E5-9E55-4198-9C52-17CDB25D66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4F1ED-8D9C-4BE1-8C92-851915E093AC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E8419-5532-42C9-BEF4-BE58E11A01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6C2C01-0621-4292-A64B-2437F6072C1A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5D036-DC3C-4F84-98C0-113C0B1382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CF21F-7CA4-48A9-8EBF-4A23445B4241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616FF9-D98E-4E00-9744-17DACB8FAD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E01D0-E99F-4D1C-9220-E380EDE3D9A7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57943-3125-4069-804D-5D39556C74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E50BC5-1342-4FDD-9167-F89F1CAD888B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B1A834-1896-44E3-B835-8C0C57E7CF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0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4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10" Type="http://schemas.openxmlformats.org/officeDocument/2006/relationships/image" Target="../media/image48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10" Type="http://schemas.openxmlformats.org/officeDocument/2006/relationships/image" Target="../media/image59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158273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51" name="Obdélník 2"/>
          <p:cNvSpPr>
            <a:spLocks noChangeArrowheads="1"/>
          </p:cNvSpPr>
          <p:nvPr/>
        </p:nvSpPr>
        <p:spPr bwMode="auto">
          <a:xfrm>
            <a:off x="1258888" y="836613"/>
            <a:ext cx="68421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Syntéza a degradace mastných kyselin</a:t>
            </a:r>
            <a:endParaRPr lang="cs-CZ" sz="2800"/>
          </a:p>
        </p:txBody>
      </p:sp>
      <p:sp>
        <p:nvSpPr>
          <p:cNvPr id="2052" name="Obdélník 3"/>
          <p:cNvSpPr>
            <a:spLocks noChangeArrowheads="1"/>
          </p:cNvSpPr>
          <p:nvPr/>
        </p:nvSpPr>
        <p:spPr bwMode="auto">
          <a:xfrm>
            <a:off x="3348038" y="2781300"/>
            <a:ext cx="20367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2000" b="1">
                <a:solidFill>
                  <a:srgbClr val="C00000"/>
                </a:solidFill>
                <a:latin typeface="Arial" charset="0"/>
              </a:rPr>
              <a:t>Martina Srbová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075" name="Obdélník 2"/>
          <p:cNvSpPr>
            <a:spLocks noChangeArrowheads="1"/>
          </p:cNvSpPr>
          <p:nvPr/>
        </p:nvSpPr>
        <p:spPr bwMode="auto">
          <a:xfrm>
            <a:off x="1871663" y="395288"/>
            <a:ext cx="57245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Mastné kyseliny (fatty acids, FA)</a:t>
            </a:r>
            <a:endParaRPr lang="cs-CZ" sz="2800"/>
          </a:p>
        </p:txBody>
      </p:sp>
      <p:sp>
        <p:nvSpPr>
          <p:cNvPr id="3076" name="Obdélník 4"/>
          <p:cNvSpPr>
            <a:spLocks noChangeArrowheads="1"/>
          </p:cNvSpPr>
          <p:nvPr/>
        </p:nvSpPr>
        <p:spPr bwMode="auto">
          <a:xfrm>
            <a:off x="179388" y="1465263"/>
            <a:ext cx="49133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většinou sudý počet atomů uhlíku a lineární řetězec </a:t>
            </a:r>
            <a:endParaRPr lang="cs-CZ" sz="1200" b="1"/>
          </a:p>
        </p:txBody>
      </p:sp>
      <p:sp>
        <p:nvSpPr>
          <p:cNvPr id="3077" name="Obdélník 5"/>
          <p:cNvSpPr>
            <a:spLocks noChangeArrowheads="1"/>
          </p:cNvSpPr>
          <p:nvPr/>
        </p:nvSpPr>
        <p:spPr bwMode="auto">
          <a:xfrm>
            <a:off x="179388" y="1897063"/>
            <a:ext cx="40306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v esterifikované formě jako součást lipidů</a:t>
            </a:r>
            <a:endParaRPr lang="cs-CZ" sz="1200" b="1"/>
          </a:p>
        </p:txBody>
      </p:sp>
      <p:sp>
        <p:nvSpPr>
          <p:cNvPr id="3078" name="Obdélník 6"/>
          <p:cNvSpPr>
            <a:spLocks noChangeArrowheads="1"/>
          </p:cNvSpPr>
          <p:nvPr/>
        </p:nvSpPr>
        <p:spPr bwMode="auto">
          <a:xfrm>
            <a:off x="179388" y="2328863"/>
            <a:ext cx="339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v neesterifikované formě v plasmě</a:t>
            </a:r>
            <a:endParaRPr lang="cs-CZ" sz="1200" b="1"/>
          </a:p>
        </p:txBody>
      </p:sp>
      <p:sp>
        <p:nvSpPr>
          <p:cNvPr id="10" name="Šipka doprava 9"/>
          <p:cNvSpPr/>
          <p:nvPr/>
        </p:nvSpPr>
        <p:spPr>
          <a:xfrm>
            <a:off x="3805238" y="2420938"/>
            <a:ext cx="360362" cy="95250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080" name="Obdélník 10"/>
          <p:cNvSpPr>
            <a:spLocks noChangeArrowheads="1"/>
          </p:cNvSpPr>
          <p:nvPr/>
        </p:nvSpPr>
        <p:spPr bwMode="auto">
          <a:xfrm>
            <a:off x="4356100" y="2328863"/>
            <a:ext cx="17351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latin typeface="Arial" charset="0"/>
              </a:rPr>
              <a:t>vazba na albumin</a:t>
            </a:r>
            <a:endParaRPr lang="cs-CZ" sz="1200" b="1"/>
          </a:p>
        </p:txBody>
      </p:sp>
      <p:sp>
        <p:nvSpPr>
          <p:cNvPr id="3081" name="Obdélník 12"/>
          <p:cNvSpPr>
            <a:spLocks noChangeArrowheads="1"/>
          </p:cNvSpPr>
          <p:nvPr/>
        </p:nvSpPr>
        <p:spPr bwMode="auto">
          <a:xfrm>
            <a:off x="179388" y="2852738"/>
            <a:ext cx="11874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 b="1" u="sng">
                <a:solidFill>
                  <a:srgbClr val="C00000"/>
                </a:solidFill>
                <a:latin typeface="Arial" charset="0"/>
              </a:rPr>
              <a:t>Dělení FA:</a:t>
            </a:r>
            <a:endParaRPr lang="cs-CZ" sz="1600" b="1" u="sng">
              <a:solidFill>
                <a:srgbClr val="C00000"/>
              </a:solidFill>
            </a:endParaRPr>
          </a:p>
        </p:txBody>
      </p:sp>
      <p:sp>
        <p:nvSpPr>
          <p:cNvPr id="3082" name="Obdélník 13"/>
          <p:cNvSpPr>
            <a:spLocks noChangeArrowheads="1"/>
          </p:cNvSpPr>
          <p:nvPr/>
        </p:nvSpPr>
        <p:spPr bwMode="auto">
          <a:xfrm>
            <a:off x="179388" y="5137150"/>
            <a:ext cx="26463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solidFill>
                  <a:srgbClr val="C00000"/>
                </a:solidFill>
                <a:latin typeface="Arial" charset="0"/>
              </a:rPr>
              <a:t>dle počtu dvojných vazeb</a:t>
            </a:r>
            <a:endParaRPr lang="cs-CZ" sz="1200" b="1">
              <a:solidFill>
                <a:srgbClr val="C00000"/>
              </a:solidFill>
            </a:endParaRPr>
          </a:p>
        </p:txBody>
      </p:sp>
      <p:sp>
        <p:nvSpPr>
          <p:cNvPr id="3083" name="Obdélník 14"/>
          <p:cNvSpPr>
            <a:spLocks noChangeArrowheads="1"/>
          </p:cNvSpPr>
          <p:nvPr/>
        </p:nvSpPr>
        <p:spPr bwMode="auto">
          <a:xfrm>
            <a:off x="1276350" y="5568950"/>
            <a:ext cx="16557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latin typeface="Arial" charset="0"/>
              </a:rPr>
              <a:t>bez dvojné vazby</a:t>
            </a:r>
            <a:endParaRPr lang="cs-CZ" sz="1200" b="1"/>
          </a:p>
        </p:txBody>
      </p:sp>
      <p:sp>
        <p:nvSpPr>
          <p:cNvPr id="3084" name="Obdélník 16"/>
          <p:cNvSpPr>
            <a:spLocks noChangeArrowheads="1"/>
          </p:cNvSpPr>
          <p:nvPr/>
        </p:nvSpPr>
        <p:spPr bwMode="auto">
          <a:xfrm>
            <a:off x="1116013" y="5929313"/>
            <a:ext cx="18224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latin typeface="Arial" charset="0"/>
              </a:rPr>
              <a:t>jedna dvojná vazba</a:t>
            </a:r>
            <a:endParaRPr lang="cs-CZ" sz="1200" b="1"/>
          </a:p>
        </p:txBody>
      </p:sp>
      <p:sp>
        <p:nvSpPr>
          <p:cNvPr id="3085" name="Obdélník 17"/>
          <p:cNvSpPr>
            <a:spLocks noChangeArrowheads="1"/>
          </p:cNvSpPr>
          <p:nvPr/>
        </p:nvSpPr>
        <p:spPr bwMode="auto">
          <a:xfrm>
            <a:off x="1011238" y="6289675"/>
            <a:ext cx="19129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latin typeface="Arial" charset="0"/>
              </a:rPr>
              <a:t>více dvojných vazeb</a:t>
            </a:r>
            <a:endParaRPr lang="cs-CZ" sz="1200" b="1"/>
          </a:p>
        </p:txBody>
      </p:sp>
      <p:sp>
        <p:nvSpPr>
          <p:cNvPr id="3086" name="Obdélník 18"/>
          <p:cNvSpPr>
            <a:spLocks noChangeArrowheads="1"/>
          </p:cNvSpPr>
          <p:nvPr/>
        </p:nvSpPr>
        <p:spPr bwMode="auto">
          <a:xfrm>
            <a:off x="4157663" y="5589588"/>
            <a:ext cx="19192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solidFill>
                  <a:srgbClr val="C00000"/>
                </a:solidFill>
                <a:latin typeface="Arial" charset="0"/>
              </a:rPr>
              <a:t>nasycené FA (SAFA)</a:t>
            </a:r>
            <a:endParaRPr lang="cs-CZ" sz="1200" b="1">
              <a:solidFill>
                <a:srgbClr val="C00000"/>
              </a:solidFill>
            </a:endParaRPr>
          </a:p>
        </p:txBody>
      </p:sp>
      <p:sp>
        <p:nvSpPr>
          <p:cNvPr id="3087" name="Obdélník 20"/>
          <p:cNvSpPr>
            <a:spLocks noChangeArrowheads="1"/>
          </p:cNvSpPr>
          <p:nvPr/>
        </p:nvSpPr>
        <p:spPr bwMode="auto">
          <a:xfrm>
            <a:off x="4159250" y="5929313"/>
            <a:ext cx="26431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solidFill>
                  <a:srgbClr val="C00000"/>
                </a:solidFill>
                <a:latin typeface="Arial" charset="0"/>
              </a:rPr>
              <a:t>mononenasycené FA (MUFA)</a:t>
            </a:r>
            <a:endParaRPr lang="cs-CZ" sz="1200" b="1">
              <a:solidFill>
                <a:srgbClr val="C00000"/>
              </a:solidFill>
            </a:endParaRPr>
          </a:p>
        </p:txBody>
      </p:sp>
      <p:sp>
        <p:nvSpPr>
          <p:cNvPr id="3088" name="Obdélník 21"/>
          <p:cNvSpPr>
            <a:spLocks noChangeArrowheads="1"/>
          </p:cNvSpPr>
          <p:nvPr/>
        </p:nvSpPr>
        <p:spPr bwMode="auto">
          <a:xfrm>
            <a:off x="4159250" y="6289675"/>
            <a:ext cx="24939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solidFill>
                  <a:srgbClr val="C00000"/>
                </a:solidFill>
                <a:latin typeface="Arial" charset="0"/>
              </a:rPr>
              <a:t>polynenasycené FA (PUFA)</a:t>
            </a:r>
            <a:endParaRPr lang="cs-CZ" sz="1200" b="1">
              <a:solidFill>
                <a:srgbClr val="C00000"/>
              </a:solidFill>
            </a:endParaRPr>
          </a:p>
        </p:txBody>
      </p:sp>
      <p:sp>
        <p:nvSpPr>
          <p:cNvPr id="3089" name="Obdélník 22"/>
          <p:cNvSpPr>
            <a:spLocks noChangeArrowheads="1"/>
          </p:cNvSpPr>
          <p:nvPr/>
        </p:nvSpPr>
        <p:spPr bwMode="auto">
          <a:xfrm>
            <a:off x="179388" y="3357563"/>
            <a:ext cx="1905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solidFill>
                  <a:srgbClr val="C00000"/>
                </a:solidFill>
                <a:latin typeface="Arial" charset="0"/>
              </a:rPr>
              <a:t>dle délky řetězce</a:t>
            </a:r>
            <a:endParaRPr lang="cs-CZ" sz="1200" b="1">
              <a:solidFill>
                <a:srgbClr val="C00000"/>
              </a:solidFill>
            </a:endParaRPr>
          </a:p>
        </p:txBody>
      </p:sp>
      <p:sp>
        <p:nvSpPr>
          <p:cNvPr id="3090" name="Obdélník 23"/>
          <p:cNvSpPr>
            <a:spLocks noChangeArrowheads="1"/>
          </p:cNvSpPr>
          <p:nvPr/>
        </p:nvSpPr>
        <p:spPr bwMode="auto">
          <a:xfrm>
            <a:off x="2393950" y="3644900"/>
            <a:ext cx="485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latin typeface="Arial" charset="0"/>
              </a:rPr>
              <a:t>&lt;C</a:t>
            </a:r>
            <a:r>
              <a:rPr lang="cs-CZ" sz="1400" b="1" baseline="-25000">
                <a:latin typeface="Arial" charset="0"/>
              </a:rPr>
              <a:t>6</a:t>
            </a:r>
            <a:endParaRPr lang="cs-CZ" sz="1200" b="1" baseline="-25000"/>
          </a:p>
        </p:txBody>
      </p:sp>
      <p:sp>
        <p:nvSpPr>
          <p:cNvPr id="3091" name="Obdélník 24"/>
          <p:cNvSpPr>
            <a:spLocks noChangeArrowheads="1"/>
          </p:cNvSpPr>
          <p:nvPr/>
        </p:nvSpPr>
        <p:spPr bwMode="auto">
          <a:xfrm>
            <a:off x="2119313" y="4005263"/>
            <a:ext cx="8620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 dirty="0">
                <a:latin typeface="Arial" charset="0"/>
              </a:rPr>
              <a:t>C</a:t>
            </a:r>
            <a:r>
              <a:rPr lang="cs-CZ" sz="1400" b="1" baseline="-25000" dirty="0">
                <a:latin typeface="Arial" charset="0"/>
              </a:rPr>
              <a:t>6 </a:t>
            </a:r>
            <a:r>
              <a:rPr lang="cs-CZ" sz="1400" b="1" dirty="0">
                <a:latin typeface="Arial" charset="0"/>
              </a:rPr>
              <a:t>– C</a:t>
            </a:r>
            <a:r>
              <a:rPr lang="cs-CZ" sz="1400" b="1" baseline="-25000" dirty="0">
                <a:latin typeface="Arial" charset="0"/>
              </a:rPr>
              <a:t>12 </a:t>
            </a:r>
            <a:endParaRPr lang="cs-CZ" sz="1200" b="1" baseline="-25000" dirty="0"/>
          </a:p>
        </p:txBody>
      </p:sp>
      <p:sp>
        <p:nvSpPr>
          <p:cNvPr id="3092" name="Obdélník 25"/>
          <p:cNvSpPr>
            <a:spLocks noChangeArrowheads="1"/>
          </p:cNvSpPr>
          <p:nvPr/>
        </p:nvSpPr>
        <p:spPr bwMode="auto">
          <a:xfrm>
            <a:off x="2051050" y="4365625"/>
            <a:ext cx="9302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 dirty="0" smtClean="0">
                <a:latin typeface="Arial" charset="0"/>
              </a:rPr>
              <a:t>C</a:t>
            </a:r>
            <a:r>
              <a:rPr lang="cs-CZ" sz="1400" b="1" baseline="-25000" dirty="0" smtClean="0">
                <a:latin typeface="Arial" charset="0"/>
              </a:rPr>
              <a:t>14 </a:t>
            </a:r>
            <a:r>
              <a:rPr lang="cs-CZ" sz="1400" b="1" dirty="0">
                <a:latin typeface="Arial" charset="0"/>
              </a:rPr>
              <a:t>– C</a:t>
            </a:r>
            <a:r>
              <a:rPr lang="cs-CZ" sz="1400" b="1" baseline="-25000" dirty="0">
                <a:latin typeface="Arial" charset="0"/>
              </a:rPr>
              <a:t>20 </a:t>
            </a:r>
            <a:endParaRPr lang="cs-CZ" sz="1200" b="1" baseline="-25000" dirty="0"/>
          </a:p>
        </p:txBody>
      </p:sp>
      <p:sp>
        <p:nvSpPr>
          <p:cNvPr id="3093" name="Obdélník 27"/>
          <p:cNvSpPr>
            <a:spLocks noChangeArrowheads="1"/>
          </p:cNvSpPr>
          <p:nvPr/>
        </p:nvSpPr>
        <p:spPr bwMode="auto">
          <a:xfrm>
            <a:off x="2393950" y="4724400"/>
            <a:ext cx="5524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latin typeface="Arial" charset="0"/>
              </a:rPr>
              <a:t>&gt;C</a:t>
            </a:r>
            <a:r>
              <a:rPr lang="cs-CZ" sz="1400" b="1" baseline="-25000">
                <a:latin typeface="Arial" charset="0"/>
              </a:rPr>
              <a:t>20</a:t>
            </a:r>
            <a:endParaRPr lang="cs-CZ" sz="1200" b="1" baseline="-25000"/>
          </a:p>
        </p:txBody>
      </p:sp>
      <p:sp>
        <p:nvSpPr>
          <p:cNvPr id="3094" name="Obdélník 28"/>
          <p:cNvSpPr>
            <a:spLocks noChangeArrowheads="1"/>
          </p:cNvSpPr>
          <p:nvPr/>
        </p:nvSpPr>
        <p:spPr bwMode="auto">
          <a:xfrm>
            <a:off x="4179888" y="3644900"/>
            <a:ext cx="27686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solidFill>
                  <a:srgbClr val="C00000"/>
                </a:solidFill>
                <a:latin typeface="Arial" charset="0"/>
              </a:rPr>
              <a:t>FA s krátkým řetězcem (SCFA)</a:t>
            </a:r>
            <a:endParaRPr lang="cs-CZ" sz="1200" b="1">
              <a:solidFill>
                <a:srgbClr val="C00000"/>
              </a:solidFill>
            </a:endParaRPr>
          </a:p>
        </p:txBody>
      </p:sp>
      <p:sp>
        <p:nvSpPr>
          <p:cNvPr id="3095" name="Obdélník 29"/>
          <p:cNvSpPr>
            <a:spLocks noChangeArrowheads="1"/>
          </p:cNvSpPr>
          <p:nvPr/>
        </p:nvSpPr>
        <p:spPr bwMode="auto">
          <a:xfrm>
            <a:off x="4179888" y="4005263"/>
            <a:ext cx="36210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solidFill>
                  <a:srgbClr val="C00000"/>
                </a:solidFill>
                <a:latin typeface="Arial" charset="0"/>
              </a:rPr>
              <a:t>FA se středně dlouhým řetězcem (MCFA)</a:t>
            </a:r>
            <a:endParaRPr lang="cs-CZ" sz="1200" b="1">
              <a:solidFill>
                <a:srgbClr val="C00000"/>
              </a:solidFill>
            </a:endParaRPr>
          </a:p>
        </p:txBody>
      </p:sp>
      <p:sp>
        <p:nvSpPr>
          <p:cNvPr id="3096" name="Obdélník 30"/>
          <p:cNvSpPr>
            <a:spLocks noChangeArrowheads="1"/>
          </p:cNvSpPr>
          <p:nvPr/>
        </p:nvSpPr>
        <p:spPr bwMode="auto">
          <a:xfrm>
            <a:off x="4191000" y="4365625"/>
            <a:ext cx="29146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solidFill>
                  <a:srgbClr val="C00000"/>
                </a:solidFill>
                <a:latin typeface="Arial" charset="0"/>
              </a:rPr>
              <a:t>FA se dlouhým řetězcem (LCFA)</a:t>
            </a:r>
            <a:endParaRPr lang="cs-CZ" sz="1200" b="1">
              <a:solidFill>
                <a:srgbClr val="C00000"/>
              </a:solidFill>
            </a:endParaRPr>
          </a:p>
        </p:txBody>
      </p:sp>
      <p:sp>
        <p:nvSpPr>
          <p:cNvPr id="3097" name="Obdélník 31"/>
          <p:cNvSpPr>
            <a:spLocks noChangeArrowheads="1"/>
          </p:cNvSpPr>
          <p:nvPr/>
        </p:nvSpPr>
        <p:spPr bwMode="auto">
          <a:xfrm>
            <a:off x="4191000" y="4724400"/>
            <a:ext cx="34432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solidFill>
                  <a:srgbClr val="C00000"/>
                </a:solidFill>
                <a:latin typeface="Arial" charset="0"/>
              </a:rPr>
              <a:t>FA s velmi dlouhým řetězcem (VLCFA)</a:t>
            </a:r>
            <a:endParaRPr lang="cs-CZ" sz="1200" b="1">
              <a:solidFill>
                <a:srgbClr val="C00000"/>
              </a:solidFill>
            </a:endParaRPr>
          </a:p>
        </p:txBody>
      </p:sp>
      <p:sp>
        <p:nvSpPr>
          <p:cNvPr id="33" name="Šipka doprava 32"/>
          <p:cNvSpPr/>
          <p:nvPr/>
        </p:nvSpPr>
        <p:spPr>
          <a:xfrm>
            <a:off x="3492500" y="3681413"/>
            <a:ext cx="142875" cy="179387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4" name="Šipka doprava 33"/>
          <p:cNvSpPr/>
          <p:nvPr/>
        </p:nvSpPr>
        <p:spPr>
          <a:xfrm>
            <a:off x="3492500" y="4041775"/>
            <a:ext cx="142875" cy="179388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5" name="Šipka doprava 34"/>
          <p:cNvSpPr/>
          <p:nvPr/>
        </p:nvSpPr>
        <p:spPr>
          <a:xfrm>
            <a:off x="3492500" y="4400550"/>
            <a:ext cx="142875" cy="180975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6" name="Šipka doprava 35"/>
          <p:cNvSpPr/>
          <p:nvPr/>
        </p:nvSpPr>
        <p:spPr>
          <a:xfrm>
            <a:off x="3492500" y="4760913"/>
            <a:ext cx="142875" cy="180975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7" name="Šipka doprava 36"/>
          <p:cNvSpPr/>
          <p:nvPr/>
        </p:nvSpPr>
        <p:spPr>
          <a:xfrm>
            <a:off x="3492500" y="5624513"/>
            <a:ext cx="142875" cy="180975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8" name="Šipka doprava 37"/>
          <p:cNvSpPr/>
          <p:nvPr/>
        </p:nvSpPr>
        <p:spPr>
          <a:xfrm>
            <a:off x="3492500" y="5984875"/>
            <a:ext cx="142875" cy="180975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9" name="Šipka doprava 38"/>
          <p:cNvSpPr/>
          <p:nvPr/>
        </p:nvSpPr>
        <p:spPr>
          <a:xfrm>
            <a:off x="3492500" y="6345238"/>
            <a:ext cx="142875" cy="179387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413" y="1725613"/>
            <a:ext cx="8640762" cy="407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100" name="Obdélník 5"/>
          <p:cNvSpPr>
            <a:spLocks noChangeArrowheads="1"/>
          </p:cNvSpPr>
          <p:nvPr/>
        </p:nvSpPr>
        <p:spPr bwMode="auto">
          <a:xfrm>
            <a:off x="2771775" y="395288"/>
            <a:ext cx="360045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Přehled běžných FA</a:t>
            </a:r>
            <a:endParaRPr lang="cs-CZ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123" name="Obdélník 2"/>
          <p:cNvSpPr>
            <a:spLocks noChangeArrowheads="1"/>
          </p:cNvSpPr>
          <p:nvPr/>
        </p:nvSpPr>
        <p:spPr bwMode="auto">
          <a:xfrm>
            <a:off x="2987675" y="395288"/>
            <a:ext cx="29035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Triacylglyceroly</a:t>
            </a:r>
            <a:endParaRPr lang="cs-CZ" sz="2800"/>
          </a:p>
        </p:txBody>
      </p:sp>
      <p:sp>
        <p:nvSpPr>
          <p:cNvPr id="5124" name="Obdélník 3"/>
          <p:cNvSpPr>
            <a:spLocks noChangeArrowheads="1"/>
          </p:cNvSpPr>
          <p:nvPr/>
        </p:nvSpPr>
        <p:spPr bwMode="auto">
          <a:xfrm>
            <a:off x="179388" y="1465263"/>
            <a:ext cx="25320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hlavní zásobní forma FA</a:t>
            </a:r>
            <a:endParaRPr lang="cs-CZ" sz="1200" b="1"/>
          </a:p>
        </p:txBody>
      </p:sp>
      <p:sp>
        <p:nvSpPr>
          <p:cNvPr id="5125" name="Obdélník 7"/>
          <p:cNvSpPr>
            <a:spLocks noChangeArrowheads="1"/>
          </p:cNvSpPr>
          <p:nvPr/>
        </p:nvSpPr>
        <p:spPr bwMode="auto">
          <a:xfrm>
            <a:off x="179388" y="2565400"/>
            <a:ext cx="36544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skladované především v tukové tkáni</a:t>
            </a:r>
            <a:endParaRPr lang="cs-CZ" sz="1200" b="1"/>
          </a:p>
        </p:txBody>
      </p:sp>
      <p:pic>
        <p:nvPicPr>
          <p:cNvPr id="51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3933825"/>
            <a:ext cx="6599237" cy="273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7" name="Obdélník 6"/>
          <p:cNvSpPr>
            <a:spLocks noChangeArrowheads="1"/>
          </p:cNvSpPr>
          <p:nvPr/>
        </p:nvSpPr>
        <p:spPr bwMode="auto">
          <a:xfrm>
            <a:off x="179388" y="1989138"/>
            <a:ext cx="29305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acyl-CoA a glycerol-3-fosfát  </a:t>
            </a:r>
            <a:endParaRPr lang="cs-CZ" sz="1400" b="1"/>
          </a:p>
        </p:txBody>
      </p:sp>
      <p:sp>
        <p:nvSpPr>
          <p:cNvPr id="12" name="Šipka doprava 11"/>
          <p:cNvSpPr/>
          <p:nvPr/>
        </p:nvSpPr>
        <p:spPr>
          <a:xfrm>
            <a:off x="3276600" y="2081213"/>
            <a:ext cx="358775" cy="95250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129" name="Obdélník 21"/>
          <p:cNvSpPr>
            <a:spLocks noChangeArrowheads="1"/>
          </p:cNvSpPr>
          <p:nvPr/>
        </p:nvSpPr>
        <p:spPr bwMode="auto">
          <a:xfrm>
            <a:off x="3875088" y="2009775"/>
            <a:ext cx="2039937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latin typeface="Arial" charset="0"/>
              </a:rPr>
              <a:t>syntéza TAG v játrech</a:t>
            </a:r>
            <a:endParaRPr lang="cs-CZ" sz="1400" b="1"/>
          </a:p>
        </p:txBody>
      </p:sp>
      <p:sp>
        <p:nvSpPr>
          <p:cNvPr id="5130" name="Obdélník 12"/>
          <p:cNvSpPr>
            <a:spLocks noChangeArrowheads="1"/>
          </p:cNvSpPr>
          <p:nvPr/>
        </p:nvSpPr>
        <p:spPr bwMode="auto">
          <a:xfrm>
            <a:off x="179388" y="3141663"/>
            <a:ext cx="58975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transport TAG z jaterních buněk k ostatním tkáním cestou VLDL</a:t>
            </a:r>
            <a:endParaRPr lang="cs-CZ" sz="1400" b="1"/>
          </a:p>
        </p:txBody>
      </p:sp>
      <p:sp>
        <p:nvSpPr>
          <p:cNvPr id="5131" name="Obdélník 22"/>
          <p:cNvSpPr>
            <a:spLocks noChangeArrowheads="1"/>
          </p:cNvSpPr>
          <p:nvPr/>
        </p:nvSpPr>
        <p:spPr bwMode="auto">
          <a:xfrm>
            <a:off x="5940425" y="3141663"/>
            <a:ext cx="28162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200" b="1">
                <a:latin typeface="Arial" charset="0"/>
              </a:rPr>
              <a:t>(zejména kosterní sval, tuková tkáň)</a:t>
            </a:r>
            <a:endParaRPr lang="cs-CZ" sz="12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147" name="Obdélník 2"/>
          <p:cNvSpPr>
            <a:spLocks noChangeArrowheads="1"/>
          </p:cNvSpPr>
          <p:nvPr/>
        </p:nvSpPr>
        <p:spPr bwMode="auto">
          <a:xfrm>
            <a:off x="3251200" y="395288"/>
            <a:ext cx="26431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Biosyntéza FA</a:t>
            </a:r>
            <a:endParaRPr lang="cs-CZ" sz="2800"/>
          </a:p>
        </p:txBody>
      </p:sp>
      <p:sp>
        <p:nvSpPr>
          <p:cNvPr id="6148" name="Obdélník 3"/>
          <p:cNvSpPr>
            <a:spLocks noChangeArrowheads="1"/>
          </p:cNvSpPr>
          <p:nvPr/>
        </p:nvSpPr>
        <p:spPr bwMode="auto">
          <a:xfrm>
            <a:off x="179388" y="1506538"/>
            <a:ext cx="86280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1600" b="1">
                <a:latin typeface="Arial" charset="0"/>
              </a:rPr>
              <a:t>převážně v játrech, tukové tkáni, mléčné žláze při laktaci (vždy při přebytku kalorií) </a:t>
            </a:r>
            <a:r>
              <a:rPr lang="cs-CZ" sz="1600" b="1"/>
              <a:t> </a:t>
            </a:r>
          </a:p>
        </p:txBody>
      </p:sp>
      <p:sp>
        <p:nvSpPr>
          <p:cNvPr id="6149" name="Obdélník 5"/>
          <p:cNvSpPr>
            <a:spLocks noChangeArrowheads="1"/>
          </p:cNvSpPr>
          <p:nvPr/>
        </p:nvSpPr>
        <p:spPr bwMode="auto">
          <a:xfrm>
            <a:off x="195263" y="2276475"/>
            <a:ext cx="13525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u="sng">
                <a:solidFill>
                  <a:srgbClr val="C00000"/>
                </a:solidFill>
                <a:latin typeface="Arial" charset="0"/>
              </a:rPr>
              <a:t>lokalizace:</a:t>
            </a:r>
            <a:endParaRPr lang="cs-CZ" u="sng">
              <a:solidFill>
                <a:srgbClr val="C00000"/>
              </a:solidFill>
            </a:endParaRPr>
          </a:p>
        </p:txBody>
      </p:sp>
      <p:sp>
        <p:nvSpPr>
          <p:cNvPr id="6150" name="Obdélník 6"/>
          <p:cNvSpPr>
            <a:spLocks noChangeArrowheads="1"/>
          </p:cNvSpPr>
          <p:nvPr/>
        </p:nvSpPr>
        <p:spPr bwMode="auto">
          <a:xfrm>
            <a:off x="1619250" y="2298700"/>
            <a:ext cx="29591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1600" b="1">
                <a:latin typeface="Arial" charset="0"/>
              </a:rPr>
              <a:t>cytoplazma buňky </a:t>
            </a:r>
            <a:r>
              <a:rPr lang="cs-CZ" sz="1400" b="1">
                <a:latin typeface="Arial" charset="0"/>
              </a:rPr>
              <a:t>(do C</a:t>
            </a:r>
            <a:r>
              <a:rPr lang="cs-CZ" sz="1400" b="1" baseline="-25000">
                <a:latin typeface="Arial" charset="0"/>
              </a:rPr>
              <a:t>16</a:t>
            </a:r>
            <a:r>
              <a:rPr lang="cs-CZ" sz="1400" b="1">
                <a:latin typeface="Arial" charset="0"/>
              </a:rPr>
              <a:t>)</a:t>
            </a:r>
            <a:endParaRPr lang="cs-CZ" sz="1400" b="1"/>
          </a:p>
        </p:txBody>
      </p:sp>
      <p:sp>
        <p:nvSpPr>
          <p:cNvPr id="6151" name="Obdélník 7"/>
          <p:cNvSpPr>
            <a:spLocks noChangeArrowheads="1"/>
          </p:cNvSpPr>
          <p:nvPr/>
        </p:nvSpPr>
        <p:spPr bwMode="auto">
          <a:xfrm>
            <a:off x="1619250" y="2852738"/>
            <a:ext cx="45243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1600" b="1">
                <a:latin typeface="Arial" charset="0"/>
              </a:rPr>
              <a:t>endoplazmatické retikulum, mitochondrie</a:t>
            </a:r>
            <a:endParaRPr lang="cs-CZ" sz="1600" b="1"/>
          </a:p>
        </p:txBody>
      </p:sp>
      <p:sp>
        <p:nvSpPr>
          <p:cNvPr id="6152" name="Obdélník 8"/>
          <p:cNvSpPr>
            <a:spLocks noChangeArrowheads="1"/>
          </p:cNvSpPr>
          <p:nvPr/>
        </p:nvSpPr>
        <p:spPr bwMode="auto">
          <a:xfrm>
            <a:off x="195263" y="3635375"/>
            <a:ext cx="1108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u="sng">
                <a:solidFill>
                  <a:srgbClr val="C00000"/>
                </a:solidFill>
                <a:latin typeface="Arial" charset="0"/>
              </a:rPr>
              <a:t>enzymy:</a:t>
            </a:r>
            <a:endParaRPr lang="cs-CZ" u="sng">
              <a:solidFill>
                <a:srgbClr val="C00000"/>
              </a:solidFill>
            </a:endParaRPr>
          </a:p>
        </p:txBody>
      </p:sp>
      <p:sp>
        <p:nvSpPr>
          <p:cNvPr id="6153" name="Obdélník 9"/>
          <p:cNvSpPr>
            <a:spLocks noChangeArrowheads="1"/>
          </p:cNvSpPr>
          <p:nvPr/>
        </p:nvSpPr>
        <p:spPr bwMode="auto">
          <a:xfrm>
            <a:off x="1619250" y="3667125"/>
            <a:ext cx="66881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  <a:tabLst>
                <a:tab pos="3311525" algn="l"/>
              </a:tabLst>
            </a:pPr>
            <a:r>
              <a:rPr lang="cs-CZ" sz="1600" b="1">
                <a:latin typeface="Arial" charset="0"/>
              </a:rPr>
              <a:t>acetyl-CoA-karboxylasa	(HCO</a:t>
            </a:r>
            <a:r>
              <a:rPr lang="cs-CZ" sz="1600" b="1" baseline="-25000">
                <a:latin typeface="Arial" charset="0"/>
              </a:rPr>
              <a:t>3</a:t>
            </a:r>
            <a:r>
              <a:rPr lang="cs-CZ" sz="1600" b="1" baseline="48000">
                <a:latin typeface="Arial" charset="0"/>
              </a:rPr>
              <a:t>- </a:t>
            </a:r>
            <a:r>
              <a:rPr lang="cs-CZ" sz="1600" b="1">
                <a:latin typeface="Arial" charset="0"/>
              </a:rPr>
              <a:t> - zdroj CO</a:t>
            </a:r>
            <a:r>
              <a:rPr lang="cs-CZ" sz="1600" b="1" baseline="-25000">
                <a:latin typeface="Arial" charset="0"/>
              </a:rPr>
              <a:t>2</a:t>
            </a:r>
            <a:r>
              <a:rPr lang="cs-CZ" sz="1600" b="1">
                <a:latin typeface="Arial" charset="0"/>
              </a:rPr>
              <a:t>, biotin, ATP)  </a:t>
            </a:r>
            <a:endParaRPr lang="cs-CZ" sz="1600" b="1"/>
          </a:p>
        </p:txBody>
      </p:sp>
      <p:sp>
        <p:nvSpPr>
          <p:cNvPr id="6154" name="Obdélník 10"/>
          <p:cNvSpPr>
            <a:spLocks noChangeArrowheads="1"/>
          </p:cNvSpPr>
          <p:nvPr/>
        </p:nvSpPr>
        <p:spPr bwMode="auto">
          <a:xfrm>
            <a:off x="1639888" y="4149725"/>
            <a:ext cx="73771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  <a:tabLst>
                <a:tab pos="3311525" algn="l"/>
              </a:tabLst>
            </a:pPr>
            <a:r>
              <a:rPr lang="cs-CZ" sz="1600" b="1">
                <a:latin typeface="Arial" charset="0"/>
              </a:rPr>
              <a:t>synthasa mastných kyselin	(NADPH + H</a:t>
            </a:r>
            <a:r>
              <a:rPr lang="cs-CZ" sz="1600" b="1" baseline="48000">
                <a:latin typeface="Arial" charset="0"/>
              </a:rPr>
              <a:t>+</a:t>
            </a:r>
            <a:r>
              <a:rPr lang="cs-CZ" sz="1600" b="1">
                <a:latin typeface="Arial" charset="0"/>
              </a:rPr>
              <a:t>, kyselina pantothenová)  </a:t>
            </a:r>
            <a:endParaRPr lang="cs-CZ" sz="1600" b="1"/>
          </a:p>
        </p:txBody>
      </p:sp>
      <p:sp>
        <p:nvSpPr>
          <p:cNvPr id="6155" name="Obdélník 11"/>
          <p:cNvSpPr>
            <a:spLocks noChangeArrowheads="1"/>
          </p:cNvSpPr>
          <p:nvPr/>
        </p:nvSpPr>
        <p:spPr bwMode="auto">
          <a:xfrm>
            <a:off x="179388" y="5003800"/>
            <a:ext cx="2159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u="sng">
                <a:solidFill>
                  <a:srgbClr val="C00000"/>
                </a:solidFill>
                <a:latin typeface="Arial" charset="0"/>
              </a:rPr>
              <a:t>primární substrát:</a:t>
            </a:r>
            <a:endParaRPr lang="cs-CZ" u="sng">
              <a:solidFill>
                <a:srgbClr val="C00000"/>
              </a:solidFill>
            </a:endParaRPr>
          </a:p>
        </p:txBody>
      </p:sp>
      <p:sp>
        <p:nvSpPr>
          <p:cNvPr id="6156" name="Obdélník 12"/>
          <p:cNvSpPr>
            <a:spLocks noChangeArrowheads="1"/>
          </p:cNvSpPr>
          <p:nvPr/>
        </p:nvSpPr>
        <p:spPr bwMode="auto">
          <a:xfrm>
            <a:off x="2582863" y="5033963"/>
            <a:ext cx="15938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  <a:tabLst>
                <a:tab pos="3311525" algn="l"/>
              </a:tabLst>
            </a:pPr>
            <a:r>
              <a:rPr lang="cs-CZ" sz="1600" b="1">
                <a:latin typeface="Arial" charset="0"/>
              </a:rPr>
              <a:t>acetyl-CoA </a:t>
            </a:r>
            <a:endParaRPr lang="cs-CZ" sz="1600" b="1"/>
          </a:p>
        </p:txBody>
      </p:sp>
      <p:sp>
        <p:nvSpPr>
          <p:cNvPr id="6157" name="Obdélník 13"/>
          <p:cNvSpPr>
            <a:spLocks noChangeArrowheads="1"/>
          </p:cNvSpPr>
          <p:nvPr/>
        </p:nvSpPr>
        <p:spPr bwMode="auto">
          <a:xfrm>
            <a:off x="179388" y="5867400"/>
            <a:ext cx="21209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u="sng">
                <a:solidFill>
                  <a:srgbClr val="C00000"/>
                </a:solidFill>
                <a:latin typeface="Arial" charset="0"/>
              </a:rPr>
              <a:t>konečný produkt:</a:t>
            </a:r>
            <a:endParaRPr lang="cs-CZ" u="sng">
              <a:solidFill>
                <a:srgbClr val="C00000"/>
              </a:solidFill>
            </a:endParaRPr>
          </a:p>
        </p:txBody>
      </p:sp>
      <p:sp>
        <p:nvSpPr>
          <p:cNvPr id="6158" name="Obdélník 14"/>
          <p:cNvSpPr>
            <a:spLocks noChangeArrowheads="1"/>
          </p:cNvSpPr>
          <p:nvPr/>
        </p:nvSpPr>
        <p:spPr bwMode="auto">
          <a:xfrm>
            <a:off x="2582863" y="5899150"/>
            <a:ext cx="13192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  <a:tabLst>
                <a:tab pos="3311525" algn="l"/>
              </a:tabLst>
            </a:pPr>
            <a:r>
              <a:rPr lang="cs-CZ" sz="1600" b="1">
                <a:latin typeface="Arial" charset="0"/>
              </a:rPr>
              <a:t>palmitát </a:t>
            </a:r>
            <a:endParaRPr lang="cs-CZ" sz="1600" b="1"/>
          </a:p>
        </p:txBody>
      </p:sp>
      <p:sp>
        <p:nvSpPr>
          <p:cNvPr id="6159" name="Obdélník 4"/>
          <p:cNvSpPr>
            <a:spLocks noChangeArrowheads="1"/>
          </p:cNvSpPr>
          <p:nvPr/>
        </p:nvSpPr>
        <p:spPr bwMode="auto">
          <a:xfrm>
            <a:off x="2447925" y="3190875"/>
            <a:ext cx="3060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latin typeface="Arial" charset="0"/>
              </a:rPr>
              <a:t>(elongace = prodlužování řetězce)</a:t>
            </a:r>
            <a:endParaRPr lang="cs-CZ" sz="1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7171" name="Obdélník 2"/>
          <p:cNvSpPr>
            <a:spLocks noChangeArrowheads="1"/>
          </p:cNvSpPr>
          <p:nvPr/>
        </p:nvSpPr>
        <p:spPr bwMode="auto">
          <a:xfrm>
            <a:off x="1908175" y="404813"/>
            <a:ext cx="56769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Výchozí látky pro biosyntézu FA</a:t>
            </a:r>
            <a:endParaRPr lang="cs-CZ" sz="2800"/>
          </a:p>
        </p:txBody>
      </p:sp>
      <p:sp>
        <p:nvSpPr>
          <p:cNvPr id="7172" name="Obdélník 3"/>
          <p:cNvSpPr>
            <a:spLocks noChangeArrowheads="1"/>
          </p:cNvSpPr>
          <p:nvPr/>
        </p:nvSpPr>
        <p:spPr bwMode="auto">
          <a:xfrm>
            <a:off x="683568" y="1196752"/>
            <a:ext cx="1566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C00000"/>
                </a:solidFill>
                <a:latin typeface="Arial" charset="0"/>
              </a:rPr>
              <a:t>Acetyl-</a:t>
            </a:r>
            <a:r>
              <a:rPr lang="cs-CZ" sz="2000" b="1" dirty="0" err="1">
                <a:solidFill>
                  <a:srgbClr val="C00000"/>
                </a:solidFill>
                <a:latin typeface="Arial" charset="0"/>
              </a:rPr>
              <a:t>CoA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7173" name="Obdélník 5"/>
          <p:cNvSpPr>
            <a:spLocks noChangeArrowheads="1"/>
          </p:cNvSpPr>
          <p:nvPr/>
        </p:nvSpPr>
        <p:spPr bwMode="auto">
          <a:xfrm>
            <a:off x="179512" y="1196752"/>
            <a:ext cx="3984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C00000"/>
                </a:solidFill>
                <a:latin typeface="Arial" charset="0"/>
              </a:rPr>
              <a:t>1.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7174" name="Obdélník 6"/>
          <p:cNvSpPr>
            <a:spLocks noChangeArrowheads="1"/>
          </p:cNvSpPr>
          <p:nvPr/>
        </p:nvSpPr>
        <p:spPr bwMode="auto">
          <a:xfrm>
            <a:off x="683866" y="1772642"/>
            <a:ext cx="8128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u="sng" dirty="0">
                <a:latin typeface="Arial" charset="0"/>
              </a:rPr>
              <a:t>zdroj:</a:t>
            </a:r>
            <a:endParaRPr lang="cs-CZ" u="sng" dirty="0"/>
          </a:p>
        </p:txBody>
      </p:sp>
      <p:sp>
        <p:nvSpPr>
          <p:cNvPr id="7175" name="Obdélník 7"/>
          <p:cNvSpPr>
            <a:spLocks noChangeArrowheads="1"/>
          </p:cNvSpPr>
          <p:nvPr/>
        </p:nvSpPr>
        <p:spPr bwMode="auto">
          <a:xfrm>
            <a:off x="2123728" y="1844824"/>
            <a:ext cx="59245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1600" b="1">
                <a:latin typeface="Arial" charset="0"/>
              </a:rPr>
              <a:t>oxidační dekarboxylace pyruvátu (hlavní zdroj glukóza) </a:t>
            </a:r>
            <a:endParaRPr lang="cs-CZ" sz="1600"/>
          </a:p>
        </p:txBody>
      </p:sp>
      <p:sp>
        <p:nvSpPr>
          <p:cNvPr id="7176" name="Obdélník 9"/>
          <p:cNvSpPr>
            <a:spLocks noChangeArrowheads="1"/>
          </p:cNvSpPr>
          <p:nvPr/>
        </p:nvSpPr>
        <p:spPr bwMode="auto">
          <a:xfrm>
            <a:off x="683866" y="3676799"/>
            <a:ext cx="11001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solidFill>
                  <a:srgbClr val="C00000"/>
                </a:solidFill>
                <a:latin typeface="Arial" charset="0"/>
              </a:rPr>
              <a:t>NADPH</a:t>
            </a:r>
            <a:endParaRPr lang="cs-CZ" sz="2000"/>
          </a:p>
        </p:txBody>
      </p:sp>
      <p:sp>
        <p:nvSpPr>
          <p:cNvPr id="7177" name="Obdélník 10"/>
          <p:cNvSpPr>
            <a:spLocks noChangeArrowheads="1"/>
          </p:cNvSpPr>
          <p:nvPr/>
        </p:nvSpPr>
        <p:spPr bwMode="auto">
          <a:xfrm>
            <a:off x="179041" y="3676799"/>
            <a:ext cx="3984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solidFill>
                  <a:srgbClr val="C00000"/>
                </a:solidFill>
                <a:latin typeface="Arial" charset="0"/>
              </a:rPr>
              <a:t>2.</a:t>
            </a:r>
            <a:endParaRPr lang="cs-CZ" sz="2000">
              <a:solidFill>
                <a:srgbClr val="C00000"/>
              </a:solidFill>
            </a:endParaRPr>
          </a:p>
        </p:txBody>
      </p:sp>
      <p:sp>
        <p:nvSpPr>
          <p:cNvPr id="7178" name="Obdélník 11"/>
          <p:cNvSpPr>
            <a:spLocks noChangeArrowheads="1"/>
          </p:cNvSpPr>
          <p:nvPr/>
        </p:nvSpPr>
        <p:spPr bwMode="auto">
          <a:xfrm>
            <a:off x="683866" y="4283224"/>
            <a:ext cx="812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u="sng">
                <a:latin typeface="Arial" charset="0"/>
              </a:rPr>
              <a:t>zdroj:</a:t>
            </a:r>
            <a:endParaRPr lang="cs-CZ" u="sng"/>
          </a:p>
        </p:txBody>
      </p:sp>
      <p:sp>
        <p:nvSpPr>
          <p:cNvPr id="7179" name="Obdélník 12"/>
          <p:cNvSpPr>
            <a:spLocks noChangeArrowheads="1"/>
          </p:cNvSpPr>
          <p:nvPr/>
        </p:nvSpPr>
        <p:spPr bwMode="auto">
          <a:xfrm>
            <a:off x="2124075" y="4292500"/>
            <a:ext cx="3587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1600" b="1" dirty="0" err="1">
                <a:latin typeface="Arial" charset="0"/>
              </a:rPr>
              <a:t>pentosový</a:t>
            </a:r>
            <a:r>
              <a:rPr lang="cs-CZ" sz="1600" b="1" dirty="0">
                <a:latin typeface="Arial" charset="0"/>
              </a:rPr>
              <a:t> cyklus (hlavní zdroj) </a:t>
            </a:r>
            <a:endParaRPr lang="cs-CZ" sz="1600" dirty="0"/>
          </a:p>
        </p:txBody>
      </p:sp>
      <p:sp>
        <p:nvSpPr>
          <p:cNvPr id="14" name="Obdélník 13"/>
          <p:cNvSpPr/>
          <p:nvPr/>
        </p:nvSpPr>
        <p:spPr>
          <a:xfrm>
            <a:off x="2123728" y="4725144"/>
            <a:ext cx="39604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cs-CZ" sz="1600" b="1" dirty="0">
                <a:latin typeface="Arial" charset="0"/>
                <a:cs typeface="+mn-cs"/>
              </a:rPr>
              <a:t>přeměna </a:t>
            </a:r>
            <a:r>
              <a:rPr lang="cs-CZ" sz="1600" b="1" dirty="0" err="1">
                <a:latin typeface="Arial" charset="0"/>
                <a:cs typeface="+mn-cs"/>
              </a:rPr>
              <a:t>malátu</a:t>
            </a:r>
            <a:r>
              <a:rPr lang="cs-CZ" sz="1600" b="1" dirty="0">
                <a:latin typeface="Arial" charset="0"/>
                <a:cs typeface="+mn-cs"/>
              </a:rPr>
              <a:t> na pyruvát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b="1" dirty="0">
                <a:latin typeface="Arial" charset="0"/>
                <a:cs typeface="+mn-cs"/>
              </a:rPr>
              <a:t>     (NADP</a:t>
            </a:r>
            <a:r>
              <a:rPr lang="cs-CZ" sz="1600" b="1" baseline="48000" dirty="0">
                <a:latin typeface="Arial" charset="0"/>
                <a:cs typeface="+mn-cs"/>
              </a:rPr>
              <a:t>+</a:t>
            </a:r>
            <a:r>
              <a:rPr lang="cs-CZ" sz="1600" b="1" dirty="0">
                <a:latin typeface="Arial" charset="0"/>
                <a:cs typeface="+mn-cs"/>
              </a:rPr>
              <a:t>-</a:t>
            </a:r>
            <a:r>
              <a:rPr lang="cs-CZ" sz="1600" b="1" dirty="0" smtClean="0">
                <a:latin typeface="Arial" charset="0"/>
                <a:cs typeface="+mn-cs"/>
              </a:rPr>
              <a:t>dependentní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b="1" dirty="0">
                <a:latin typeface="Arial" charset="0"/>
                <a:cs typeface="+mn-cs"/>
              </a:rPr>
              <a:t> </a:t>
            </a:r>
            <a:r>
              <a:rPr lang="cs-CZ" sz="1600" b="1" dirty="0" smtClean="0">
                <a:latin typeface="Arial" charset="0"/>
                <a:cs typeface="+mn-cs"/>
              </a:rPr>
              <a:t>    </a:t>
            </a:r>
            <a:r>
              <a:rPr lang="cs-CZ" sz="1600" b="1" dirty="0" err="1" smtClean="0">
                <a:latin typeface="Arial" charset="0"/>
                <a:cs typeface="+mn-cs"/>
              </a:rPr>
              <a:t>malátdehydrogenasa</a:t>
            </a:r>
            <a:r>
              <a:rPr lang="cs-CZ" sz="1600" b="1" dirty="0" smtClean="0">
                <a:latin typeface="Arial" charset="0"/>
                <a:cs typeface="+mn-cs"/>
              </a:rPr>
              <a:t> </a:t>
            </a:r>
            <a:r>
              <a:rPr lang="cs-CZ" sz="1600" b="1" dirty="0">
                <a:latin typeface="Arial" charset="0"/>
                <a:cs typeface="+mn-cs"/>
              </a:rPr>
              <a:t>- „</a:t>
            </a:r>
            <a:r>
              <a:rPr lang="cs-CZ" sz="1600" b="1" dirty="0" smtClean="0">
                <a:latin typeface="Arial" charset="0"/>
                <a:cs typeface="+mn-cs"/>
              </a:rPr>
              <a:t>jablečný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b="1" dirty="0">
                <a:latin typeface="Arial" charset="0"/>
                <a:cs typeface="+mn-cs"/>
              </a:rPr>
              <a:t> </a:t>
            </a:r>
            <a:r>
              <a:rPr lang="cs-CZ" sz="1600" b="1" dirty="0" smtClean="0">
                <a:latin typeface="Arial" charset="0"/>
                <a:cs typeface="+mn-cs"/>
              </a:rPr>
              <a:t>    </a:t>
            </a:r>
            <a:r>
              <a:rPr lang="cs-CZ" sz="1600" b="1" dirty="0">
                <a:latin typeface="Arial" charset="0"/>
                <a:cs typeface="+mn-cs"/>
              </a:rPr>
              <a:t>enzym</a:t>
            </a:r>
            <a:r>
              <a:rPr lang="cs-CZ" sz="1600" b="1" dirty="0" smtClean="0">
                <a:latin typeface="Arial" charset="0"/>
                <a:cs typeface="+mn-cs"/>
              </a:rPr>
              <a:t>”, </a:t>
            </a:r>
            <a:r>
              <a:rPr lang="cs-CZ" sz="1600" b="1" i="1" dirty="0" err="1">
                <a:latin typeface="Arial" charset="0"/>
                <a:cs typeface="+mn-cs"/>
              </a:rPr>
              <a:t>malic</a:t>
            </a:r>
            <a:r>
              <a:rPr lang="cs-CZ" sz="1600" b="1" i="1" dirty="0">
                <a:latin typeface="Arial" charset="0"/>
                <a:cs typeface="+mn-cs"/>
              </a:rPr>
              <a:t> enzyme</a:t>
            </a:r>
            <a:r>
              <a:rPr lang="cs-CZ" sz="1600" b="1" dirty="0">
                <a:latin typeface="Arial" charset="0"/>
                <a:cs typeface="+mn-cs"/>
              </a:rPr>
              <a:t>)</a:t>
            </a:r>
            <a:endParaRPr lang="cs-CZ" sz="1600" dirty="0">
              <a:latin typeface="+mn-lt"/>
              <a:cs typeface="+mn-cs"/>
            </a:endParaRPr>
          </a:p>
        </p:txBody>
      </p:sp>
      <p:sp>
        <p:nvSpPr>
          <p:cNvPr id="7181" name="Obdélník 14"/>
          <p:cNvSpPr>
            <a:spLocks noChangeArrowheads="1"/>
          </p:cNvSpPr>
          <p:nvPr/>
        </p:nvSpPr>
        <p:spPr bwMode="auto">
          <a:xfrm>
            <a:off x="683866" y="3068786"/>
            <a:ext cx="68992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1600" b="1">
                <a:latin typeface="Arial" charset="0"/>
              </a:rPr>
              <a:t>transport přes vnitřní mitochondriální membránu ve formě citrátu</a:t>
            </a:r>
            <a:endParaRPr lang="cs-CZ" sz="1600"/>
          </a:p>
        </p:txBody>
      </p:sp>
      <p:sp>
        <p:nvSpPr>
          <p:cNvPr id="16" name="Obdélník 15"/>
          <p:cNvSpPr/>
          <p:nvPr/>
        </p:nvSpPr>
        <p:spPr>
          <a:xfrm>
            <a:off x="2124075" y="6084888"/>
            <a:ext cx="67691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cs-CZ" sz="1600" b="1" dirty="0">
                <a:latin typeface="Arial" charset="0"/>
                <a:cs typeface="+mn-cs"/>
              </a:rPr>
              <a:t>přeměna </a:t>
            </a:r>
            <a:r>
              <a:rPr lang="cs-CZ" sz="1600" b="1" dirty="0" err="1">
                <a:latin typeface="Arial" charset="0"/>
                <a:cs typeface="+mn-cs"/>
              </a:rPr>
              <a:t>isocitrátu</a:t>
            </a:r>
            <a:r>
              <a:rPr lang="cs-CZ" sz="1600" b="1" dirty="0">
                <a:latin typeface="Arial" charset="0"/>
                <a:cs typeface="+mn-cs"/>
              </a:rPr>
              <a:t> na </a:t>
            </a:r>
            <a:r>
              <a:rPr lang="el-GR" sz="1600" b="1" dirty="0">
                <a:latin typeface="Arial" charset="0"/>
                <a:cs typeface="+mn-cs"/>
              </a:rPr>
              <a:t>α</a:t>
            </a:r>
            <a:r>
              <a:rPr lang="cs-CZ" sz="1600" b="1" dirty="0">
                <a:latin typeface="Arial" charset="0"/>
                <a:cs typeface="+mn-cs"/>
              </a:rPr>
              <a:t>-</a:t>
            </a:r>
            <a:r>
              <a:rPr lang="cs-CZ" sz="1600" b="1" dirty="0" err="1">
                <a:latin typeface="Arial" charset="0"/>
                <a:cs typeface="+mn-cs"/>
              </a:rPr>
              <a:t>ketoglutarát</a:t>
            </a:r>
            <a:r>
              <a:rPr lang="cs-CZ" sz="1600" b="1" dirty="0">
                <a:latin typeface="Arial" charset="0"/>
                <a:cs typeface="+mn-cs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b="1" dirty="0">
                <a:latin typeface="Arial" charset="0"/>
                <a:cs typeface="+mn-cs"/>
              </a:rPr>
              <a:t>     (</a:t>
            </a:r>
            <a:r>
              <a:rPr lang="cs-CZ" sz="1600" b="1" dirty="0" err="1">
                <a:latin typeface="Arial" charset="0"/>
                <a:cs typeface="+mn-cs"/>
              </a:rPr>
              <a:t>cytosolická</a:t>
            </a:r>
            <a:r>
              <a:rPr lang="cs-CZ" sz="1600" b="1" dirty="0">
                <a:latin typeface="Arial" charset="0"/>
                <a:cs typeface="+mn-cs"/>
              </a:rPr>
              <a:t> </a:t>
            </a:r>
            <a:r>
              <a:rPr lang="cs-CZ" sz="1600" b="1" dirty="0" err="1">
                <a:latin typeface="Arial" charset="0"/>
                <a:cs typeface="+mn-cs"/>
              </a:rPr>
              <a:t>isocitrátdehydrogenasa</a:t>
            </a:r>
            <a:r>
              <a:rPr lang="cs-CZ" sz="1600" b="1" dirty="0">
                <a:latin typeface="Arial" charset="0"/>
                <a:cs typeface="+mn-cs"/>
              </a:rPr>
              <a:t>)</a:t>
            </a:r>
            <a:endParaRPr lang="cs-CZ" sz="1600" dirty="0">
              <a:latin typeface="+mn-lt"/>
              <a:cs typeface="+mn-cs"/>
            </a:endParaRPr>
          </a:p>
        </p:txBody>
      </p:sp>
      <p:sp>
        <p:nvSpPr>
          <p:cNvPr id="7183" name="Obdélník 16"/>
          <p:cNvSpPr>
            <a:spLocks noChangeArrowheads="1"/>
          </p:cNvSpPr>
          <p:nvPr/>
        </p:nvSpPr>
        <p:spPr bwMode="auto">
          <a:xfrm>
            <a:off x="2123381" y="2348706"/>
            <a:ext cx="55594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1600" b="1" dirty="0">
                <a:latin typeface="Arial" charset="0"/>
              </a:rPr>
              <a:t>degradace FA, ketolátek, </a:t>
            </a:r>
            <a:r>
              <a:rPr lang="cs-CZ" sz="1600" b="1" dirty="0" err="1">
                <a:latin typeface="Arial" charset="0"/>
              </a:rPr>
              <a:t>ketogenních</a:t>
            </a:r>
            <a:r>
              <a:rPr lang="cs-CZ" sz="1600" b="1" dirty="0">
                <a:latin typeface="Arial" charset="0"/>
              </a:rPr>
              <a:t> aminokyselin </a:t>
            </a:r>
            <a:endParaRPr lang="cs-CZ" sz="1600" dirty="0"/>
          </a:p>
        </p:txBody>
      </p:sp>
      <p:pic>
        <p:nvPicPr>
          <p:cNvPr id="17" name="Picture 5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09926" y="4581128"/>
            <a:ext cx="3034074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0" lon="0" rev="21510000"/>
            </a:camera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8195" name="Obdélník 2"/>
          <p:cNvSpPr>
            <a:spLocks noChangeArrowheads="1"/>
          </p:cNvSpPr>
          <p:nvPr/>
        </p:nvSpPr>
        <p:spPr bwMode="auto">
          <a:xfrm>
            <a:off x="1908175" y="404813"/>
            <a:ext cx="56769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Výchozí látky pro biosyntézu FA</a:t>
            </a:r>
            <a:endParaRPr lang="cs-CZ" sz="2800"/>
          </a:p>
        </p:txBody>
      </p:sp>
      <p:sp>
        <p:nvSpPr>
          <p:cNvPr id="4" name="Obdélník 3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8197" name="Obdélník 4"/>
          <p:cNvSpPr>
            <a:spLocks noChangeArrowheads="1"/>
          </p:cNvSpPr>
          <p:nvPr/>
        </p:nvSpPr>
        <p:spPr bwMode="auto">
          <a:xfrm>
            <a:off x="3795713" y="1263650"/>
            <a:ext cx="15684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Arial" charset="0"/>
              </a:rPr>
              <a:t>Acetyl-CoA</a:t>
            </a:r>
            <a:endParaRPr lang="cs-CZ" sz="2000"/>
          </a:p>
        </p:txBody>
      </p:sp>
      <p:grpSp>
        <p:nvGrpSpPr>
          <p:cNvPr id="8198" name="Skupina 17"/>
          <p:cNvGrpSpPr>
            <a:grpSpLocks/>
          </p:cNvGrpSpPr>
          <p:nvPr/>
        </p:nvGrpSpPr>
        <p:grpSpPr bwMode="auto">
          <a:xfrm>
            <a:off x="468313" y="1773238"/>
            <a:ext cx="8351837" cy="4965700"/>
            <a:chOff x="251520" y="1700808"/>
            <a:chExt cx="8352928" cy="4966811"/>
          </a:xfrm>
        </p:grpSpPr>
        <p:pic>
          <p:nvPicPr>
            <p:cNvPr id="8199" name="Picture 4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1700808"/>
              <a:ext cx="8301037" cy="47005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Obdélník 9"/>
            <p:cNvSpPr/>
            <p:nvPr/>
          </p:nvSpPr>
          <p:spPr>
            <a:xfrm>
              <a:off x="3852440" y="3356940"/>
              <a:ext cx="576337" cy="4318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4" name="Elipsa 13"/>
            <p:cNvSpPr/>
            <p:nvPr/>
          </p:nvSpPr>
          <p:spPr>
            <a:xfrm rot="-1200000">
              <a:off x="4304936" y="5279834"/>
              <a:ext cx="431856" cy="37791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8202" name="TextovéPole 15"/>
            <p:cNvSpPr txBox="1">
              <a:spLocks noChangeArrowheads="1"/>
            </p:cNvSpPr>
            <p:nvPr/>
          </p:nvSpPr>
          <p:spPr bwMode="auto">
            <a:xfrm>
              <a:off x="4355976" y="6021288"/>
              <a:ext cx="864096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/>
                <a:t>+</a:t>
              </a:r>
            </a:p>
            <a:p>
              <a:pPr algn="ctr"/>
              <a:r>
                <a:rPr lang="cs-CZ"/>
                <a:t>HSCoA</a:t>
              </a:r>
            </a:p>
          </p:txBody>
        </p:sp>
        <p:sp>
          <p:nvSpPr>
            <p:cNvPr id="8203" name="TextovéPole 16"/>
            <p:cNvSpPr txBox="1">
              <a:spLocks noChangeArrowheads="1"/>
            </p:cNvSpPr>
            <p:nvPr/>
          </p:nvSpPr>
          <p:spPr bwMode="auto">
            <a:xfrm>
              <a:off x="6876256" y="5877272"/>
              <a:ext cx="172819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1600"/>
                <a:t>OAA - oxalacetát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0243" name="Obdélník 2"/>
          <p:cNvSpPr>
            <a:spLocks noChangeArrowheads="1"/>
          </p:cNvSpPr>
          <p:nvPr/>
        </p:nvSpPr>
        <p:spPr bwMode="auto">
          <a:xfrm>
            <a:off x="3251200" y="395288"/>
            <a:ext cx="26431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Biosyntéza FA</a:t>
            </a:r>
            <a:endParaRPr lang="cs-CZ" sz="2800"/>
          </a:p>
        </p:txBody>
      </p:sp>
      <p:sp>
        <p:nvSpPr>
          <p:cNvPr id="10244" name="Obdélník 4"/>
          <p:cNvSpPr>
            <a:spLocks noChangeArrowheads="1"/>
          </p:cNvSpPr>
          <p:nvPr/>
        </p:nvSpPr>
        <p:spPr bwMode="auto">
          <a:xfrm>
            <a:off x="468313" y="1196975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sz="2000" dirty="0"/>
          </a:p>
        </p:txBody>
      </p:sp>
      <p:sp>
        <p:nvSpPr>
          <p:cNvPr id="10245" name="Obdélník 5"/>
          <p:cNvSpPr>
            <a:spLocks noChangeArrowheads="1"/>
          </p:cNvSpPr>
          <p:nvPr/>
        </p:nvSpPr>
        <p:spPr bwMode="auto">
          <a:xfrm>
            <a:off x="1609725" y="2276475"/>
            <a:ext cx="12334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latin typeface="Arial" charset="0"/>
              </a:rPr>
              <a:t>HCO</a:t>
            </a:r>
            <a:r>
              <a:rPr lang="cs-CZ" sz="1400" b="1" baseline="-25000">
                <a:latin typeface="Arial" charset="0"/>
              </a:rPr>
              <a:t>3</a:t>
            </a:r>
            <a:r>
              <a:rPr lang="cs-CZ" sz="1400" b="1" baseline="48000">
                <a:latin typeface="Arial" charset="0"/>
              </a:rPr>
              <a:t>-</a:t>
            </a:r>
            <a:r>
              <a:rPr lang="cs-CZ" sz="1400" b="1">
                <a:latin typeface="Arial" charset="0"/>
              </a:rPr>
              <a:t> + ATP</a:t>
            </a:r>
            <a:endParaRPr lang="cs-CZ" sz="1400"/>
          </a:p>
        </p:txBody>
      </p:sp>
      <p:sp>
        <p:nvSpPr>
          <p:cNvPr id="10246" name="Obdélník 7"/>
          <p:cNvSpPr>
            <a:spLocks noChangeArrowheads="1"/>
          </p:cNvSpPr>
          <p:nvPr/>
        </p:nvSpPr>
        <p:spPr bwMode="auto">
          <a:xfrm>
            <a:off x="3203575" y="2276475"/>
            <a:ext cx="9350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latin typeface="Arial" charset="0"/>
              </a:rPr>
              <a:t>ADP + P</a:t>
            </a:r>
            <a:r>
              <a:rPr lang="cs-CZ" sz="1400" b="1" baseline="-25000">
                <a:latin typeface="Arial" charset="0"/>
              </a:rPr>
              <a:t>i</a:t>
            </a:r>
            <a:endParaRPr lang="cs-CZ" sz="1400" baseline="-25000"/>
          </a:p>
        </p:txBody>
      </p:sp>
      <p:sp>
        <p:nvSpPr>
          <p:cNvPr id="10247" name="Obdélník 6"/>
          <p:cNvSpPr>
            <a:spLocks noChangeArrowheads="1"/>
          </p:cNvSpPr>
          <p:nvPr/>
        </p:nvSpPr>
        <p:spPr bwMode="auto">
          <a:xfrm>
            <a:off x="250825" y="2976563"/>
            <a:ext cx="12874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latin typeface="Arial" charset="0"/>
              </a:rPr>
              <a:t>enzym-biotin</a:t>
            </a:r>
            <a:endParaRPr lang="cs-CZ" sz="1400"/>
          </a:p>
        </p:txBody>
      </p:sp>
      <p:sp>
        <p:nvSpPr>
          <p:cNvPr id="10248" name="Obdélník 8"/>
          <p:cNvSpPr>
            <a:spLocks noChangeArrowheads="1"/>
          </p:cNvSpPr>
          <p:nvPr/>
        </p:nvSpPr>
        <p:spPr bwMode="auto">
          <a:xfrm>
            <a:off x="3563938" y="2976563"/>
            <a:ext cx="17954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latin typeface="Arial" charset="0"/>
              </a:rPr>
              <a:t>enzym-biotin-COO</a:t>
            </a:r>
            <a:r>
              <a:rPr lang="cs-CZ" sz="1400" b="1" baseline="48000">
                <a:latin typeface="Arial" charset="0"/>
              </a:rPr>
              <a:t>-</a:t>
            </a:r>
            <a:endParaRPr lang="cs-CZ" sz="1400" baseline="48000"/>
          </a:p>
        </p:txBody>
      </p:sp>
      <p:sp>
        <p:nvSpPr>
          <p:cNvPr id="10249" name="Obdélník 10"/>
          <p:cNvSpPr>
            <a:spLocks noChangeArrowheads="1"/>
          </p:cNvSpPr>
          <p:nvPr/>
        </p:nvSpPr>
        <p:spPr bwMode="auto">
          <a:xfrm>
            <a:off x="6300788" y="5661025"/>
            <a:ext cx="11985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>
                <a:latin typeface="Arial" charset="0"/>
              </a:rPr>
              <a:t>enzym-biotin</a:t>
            </a:r>
            <a:endParaRPr lang="cs-CZ" sz="1400"/>
          </a:p>
        </p:txBody>
      </p:sp>
      <p:sp>
        <p:nvSpPr>
          <p:cNvPr id="10250" name="Obdélník 17"/>
          <p:cNvSpPr>
            <a:spLocks noChangeArrowheads="1"/>
          </p:cNvSpPr>
          <p:nvPr/>
        </p:nvSpPr>
        <p:spPr bwMode="auto">
          <a:xfrm>
            <a:off x="4965700" y="4560888"/>
            <a:ext cx="11191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solidFill>
                  <a:srgbClr val="C00000"/>
                </a:solidFill>
                <a:latin typeface="Arial" charset="0"/>
              </a:rPr>
              <a:t>acetyl-CoA</a:t>
            </a:r>
            <a:endParaRPr lang="cs-CZ" sz="1400">
              <a:solidFill>
                <a:srgbClr val="C00000"/>
              </a:solidFill>
            </a:endParaRPr>
          </a:p>
        </p:txBody>
      </p:sp>
      <p:sp>
        <p:nvSpPr>
          <p:cNvPr id="10251" name="Obdélník 18"/>
          <p:cNvSpPr>
            <a:spLocks noChangeArrowheads="1"/>
          </p:cNvSpPr>
          <p:nvPr/>
        </p:nvSpPr>
        <p:spPr bwMode="auto">
          <a:xfrm>
            <a:off x="4219575" y="6165850"/>
            <a:ext cx="12890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solidFill>
                  <a:srgbClr val="C00000"/>
                </a:solidFill>
                <a:latin typeface="Arial" charset="0"/>
              </a:rPr>
              <a:t>malonyl-CoA</a:t>
            </a:r>
            <a:endParaRPr lang="cs-CZ" sz="1400">
              <a:solidFill>
                <a:srgbClr val="C00000"/>
              </a:solidFill>
            </a:endParaRPr>
          </a:p>
        </p:txBody>
      </p:sp>
      <p:pic>
        <p:nvPicPr>
          <p:cNvPr id="1025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6100" y="3956050"/>
            <a:ext cx="298450" cy="134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3924300"/>
            <a:ext cx="13827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4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8400" y="5346700"/>
            <a:ext cx="2303463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5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8175" y="2708275"/>
            <a:ext cx="13589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6" name="Obdélník 23"/>
          <p:cNvSpPr>
            <a:spLocks noChangeArrowheads="1"/>
          </p:cNvSpPr>
          <p:nvPr/>
        </p:nvSpPr>
        <p:spPr bwMode="auto">
          <a:xfrm>
            <a:off x="6084888" y="5661025"/>
            <a:ext cx="288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>
                <a:latin typeface="Arial" charset="0"/>
              </a:rPr>
              <a:t>+</a:t>
            </a:r>
            <a:endParaRPr lang="cs-CZ" sz="1400"/>
          </a:p>
        </p:txBody>
      </p:sp>
      <p:sp>
        <p:nvSpPr>
          <p:cNvPr id="25" name="Ovál 24"/>
          <p:cNvSpPr/>
          <p:nvPr/>
        </p:nvSpPr>
        <p:spPr>
          <a:xfrm>
            <a:off x="1116013" y="3429000"/>
            <a:ext cx="360362" cy="344488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pSp>
        <p:nvGrpSpPr>
          <p:cNvPr id="10258" name="Skupina 27"/>
          <p:cNvGrpSpPr>
            <a:grpSpLocks/>
          </p:cNvGrpSpPr>
          <p:nvPr/>
        </p:nvGrpSpPr>
        <p:grpSpPr bwMode="auto">
          <a:xfrm>
            <a:off x="1187450" y="3429000"/>
            <a:ext cx="2368550" cy="360363"/>
            <a:chOff x="1154113" y="3861048"/>
            <a:chExt cx="2368972" cy="360115"/>
          </a:xfrm>
        </p:grpSpPr>
        <p:sp>
          <p:nvSpPr>
            <p:cNvPr id="29" name="Zaoblený obdélník 28"/>
            <p:cNvSpPr/>
            <p:nvPr/>
          </p:nvSpPr>
          <p:spPr>
            <a:xfrm>
              <a:off x="1619334" y="3861048"/>
              <a:ext cx="1903751" cy="356942"/>
            </a:xfrm>
            <a:prstGeom prst="round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0265" name="Obdélník 25"/>
            <p:cNvSpPr>
              <a:spLocks noChangeArrowheads="1"/>
            </p:cNvSpPr>
            <p:nvPr/>
          </p:nvSpPr>
          <p:spPr bwMode="auto">
            <a:xfrm>
              <a:off x="1154113" y="3913188"/>
              <a:ext cx="284162" cy="307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sz="1400" b="1">
                  <a:solidFill>
                    <a:srgbClr val="C00000"/>
                  </a:solidFill>
                  <a:latin typeface="Arial" charset="0"/>
                </a:rPr>
                <a:t>1</a:t>
              </a:r>
              <a:endParaRPr lang="cs-CZ" sz="1400">
                <a:solidFill>
                  <a:srgbClr val="C00000"/>
                </a:solidFill>
              </a:endParaRPr>
            </a:p>
          </p:txBody>
        </p:sp>
        <p:sp>
          <p:nvSpPr>
            <p:cNvPr id="10266" name="Obdélník 27"/>
            <p:cNvSpPr>
              <a:spLocks noChangeArrowheads="1"/>
            </p:cNvSpPr>
            <p:nvPr/>
          </p:nvSpPr>
          <p:spPr bwMode="auto">
            <a:xfrm>
              <a:off x="1619250" y="3913188"/>
              <a:ext cx="1885950" cy="307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1400" b="1">
                  <a:latin typeface="Arial" charset="0"/>
                </a:rPr>
                <a:t>karboxylace biotinu</a:t>
              </a:r>
              <a:endParaRPr lang="cs-CZ" sz="1400"/>
            </a:p>
          </p:txBody>
        </p:sp>
      </p:grpSp>
      <p:sp>
        <p:nvSpPr>
          <p:cNvPr id="10259" name="Obdélník 38"/>
          <p:cNvSpPr>
            <a:spLocks noChangeArrowheads="1"/>
          </p:cNvSpPr>
          <p:nvPr/>
        </p:nvSpPr>
        <p:spPr bwMode="auto">
          <a:xfrm>
            <a:off x="6265863" y="3913188"/>
            <a:ext cx="2841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solidFill>
                  <a:srgbClr val="C00000"/>
                </a:solidFill>
                <a:latin typeface="Arial" charset="0"/>
              </a:rPr>
              <a:t>2</a:t>
            </a:r>
            <a:endParaRPr lang="cs-CZ" sz="1400">
              <a:solidFill>
                <a:srgbClr val="C00000"/>
              </a:solidFill>
            </a:endParaRPr>
          </a:p>
        </p:txBody>
      </p:sp>
      <p:sp>
        <p:nvSpPr>
          <p:cNvPr id="40" name="Ovál 39"/>
          <p:cNvSpPr/>
          <p:nvPr/>
        </p:nvSpPr>
        <p:spPr>
          <a:xfrm>
            <a:off x="6227763" y="3881438"/>
            <a:ext cx="360362" cy="344487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261" name="Obdélník 40"/>
          <p:cNvSpPr>
            <a:spLocks noChangeArrowheads="1"/>
          </p:cNvSpPr>
          <p:nvPr/>
        </p:nvSpPr>
        <p:spPr bwMode="auto">
          <a:xfrm>
            <a:off x="6737350" y="3924300"/>
            <a:ext cx="2159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b="1">
                <a:latin typeface="Arial" charset="0"/>
              </a:rPr>
              <a:t>přenos karboxylové skupiny na acetyl-CoA </a:t>
            </a:r>
            <a:endParaRPr lang="cs-CZ" sz="1400"/>
          </a:p>
        </p:txBody>
      </p:sp>
      <p:sp>
        <p:nvSpPr>
          <p:cNvPr id="10262" name="Obdélník 41"/>
          <p:cNvSpPr>
            <a:spLocks noChangeArrowheads="1"/>
          </p:cNvSpPr>
          <p:nvPr/>
        </p:nvSpPr>
        <p:spPr bwMode="auto">
          <a:xfrm>
            <a:off x="6732588" y="4560888"/>
            <a:ext cx="21510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b="1">
                <a:latin typeface="Arial" charset="0"/>
              </a:rPr>
              <a:t>tvorba malonyl-CoA</a:t>
            </a:r>
            <a:endParaRPr lang="cs-CZ" sz="1400"/>
          </a:p>
        </p:txBody>
      </p:sp>
      <p:sp>
        <p:nvSpPr>
          <p:cNvPr id="43" name="Zaoblený obdélník 42"/>
          <p:cNvSpPr/>
          <p:nvPr/>
        </p:nvSpPr>
        <p:spPr>
          <a:xfrm>
            <a:off x="6724650" y="3863975"/>
            <a:ext cx="2168525" cy="1077913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251520" y="98072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971600" y="1124744"/>
            <a:ext cx="77048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Arial" charset="0"/>
              </a:rPr>
              <a:t>Tvorba </a:t>
            </a:r>
            <a:r>
              <a:rPr lang="cs-CZ" b="1" dirty="0" err="1" smtClean="0">
                <a:latin typeface="Arial" charset="0"/>
              </a:rPr>
              <a:t>malonyl</a:t>
            </a:r>
            <a:r>
              <a:rPr lang="cs-CZ" b="1" dirty="0" smtClean="0">
                <a:latin typeface="Arial" charset="0"/>
              </a:rPr>
              <a:t>-</a:t>
            </a:r>
            <a:r>
              <a:rPr lang="cs-CZ" b="1" dirty="0" err="1" smtClean="0">
                <a:latin typeface="Arial" charset="0"/>
              </a:rPr>
              <a:t>CoA</a:t>
            </a:r>
            <a:r>
              <a:rPr lang="cs-CZ" b="1" dirty="0" smtClean="0">
                <a:latin typeface="Arial" charset="0"/>
              </a:rPr>
              <a:t> katalyzovaná </a:t>
            </a:r>
            <a:r>
              <a:rPr lang="cs-CZ" b="1" dirty="0" smtClean="0">
                <a:solidFill>
                  <a:srgbClr val="FF0000"/>
                </a:solidFill>
                <a:latin typeface="Arial" charset="0"/>
              </a:rPr>
              <a:t>acetyl-</a:t>
            </a:r>
            <a:r>
              <a:rPr lang="cs-CZ" b="1" dirty="0" err="1" smtClean="0">
                <a:solidFill>
                  <a:srgbClr val="FF0000"/>
                </a:solidFill>
                <a:latin typeface="Arial" charset="0"/>
              </a:rPr>
              <a:t>CoA</a:t>
            </a:r>
            <a:r>
              <a:rPr lang="cs-CZ" b="1" dirty="0" smtClean="0">
                <a:solidFill>
                  <a:srgbClr val="FF0000"/>
                </a:solidFill>
                <a:latin typeface="Arial" charset="0"/>
              </a:rPr>
              <a:t>-</a:t>
            </a:r>
            <a:r>
              <a:rPr lang="cs-CZ" b="1" dirty="0" err="1" smtClean="0">
                <a:solidFill>
                  <a:srgbClr val="FF0000"/>
                </a:solidFill>
                <a:latin typeface="Arial" charset="0"/>
              </a:rPr>
              <a:t>karboxylasou</a:t>
            </a:r>
            <a:r>
              <a:rPr lang="cs-CZ" b="1" dirty="0" smtClean="0">
                <a:solidFill>
                  <a:srgbClr val="FF0000"/>
                </a:solidFill>
                <a:latin typeface="Arial" charset="0"/>
              </a:rPr>
              <a:t> (ACC)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b="1" dirty="0" smtClean="0">
                <a:latin typeface="Arial" charset="0"/>
              </a:rPr>
              <a:t> 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2291" name="Obdélník 5"/>
          <p:cNvSpPr>
            <a:spLocks noChangeArrowheads="1"/>
          </p:cNvSpPr>
          <p:nvPr/>
        </p:nvSpPr>
        <p:spPr bwMode="auto">
          <a:xfrm>
            <a:off x="179388" y="2133600"/>
            <a:ext cx="51054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postupné prodlužování FA o dva uhlíky v každém cyklu</a:t>
            </a:r>
            <a:endParaRPr lang="cs-CZ" sz="1400" b="1"/>
          </a:p>
        </p:txBody>
      </p:sp>
      <p:sp>
        <p:nvSpPr>
          <p:cNvPr id="12292" name="Obdélník 17"/>
          <p:cNvSpPr>
            <a:spLocks noChangeArrowheads="1"/>
          </p:cNvSpPr>
          <p:nvPr/>
        </p:nvSpPr>
        <p:spPr bwMode="auto">
          <a:xfrm>
            <a:off x="3251200" y="395288"/>
            <a:ext cx="26431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Biosyntéza FA</a:t>
            </a:r>
            <a:endParaRPr lang="cs-CZ" sz="2800"/>
          </a:p>
        </p:txBody>
      </p:sp>
      <p:sp>
        <p:nvSpPr>
          <p:cNvPr id="12293" name="Obdélník 18"/>
          <p:cNvSpPr>
            <a:spLocks noChangeArrowheads="1"/>
          </p:cNvSpPr>
          <p:nvPr/>
        </p:nvSpPr>
        <p:spPr bwMode="auto">
          <a:xfrm>
            <a:off x="179388" y="1752600"/>
            <a:ext cx="67008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uskutečnění biosyntézy FA na multienzymovém komplexu – </a:t>
            </a:r>
            <a:r>
              <a:rPr lang="cs-CZ" sz="1400" b="1">
                <a:solidFill>
                  <a:srgbClr val="C00000"/>
                </a:solidFill>
                <a:latin typeface="Arial" charset="0"/>
              </a:rPr>
              <a:t>Synthasa FA </a:t>
            </a:r>
            <a:endParaRPr lang="cs-CZ" sz="1400" b="1">
              <a:solidFill>
                <a:srgbClr val="C00000"/>
              </a:solidFill>
            </a:endParaRPr>
          </a:p>
        </p:txBody>
      </p:sp>
      <p:sp>
        <p:nvSpPr>
          <p:cNvPr id="12294" name="Obdélník 19"/>
          <p:cNvSpPr>
            <a:spLocks noChangeArrowheads="1"/>
          </p:cNvSpPr>
          <p:nvPr/>
        </p:nvSpPr>
        <p:spPr bwMode="auto">
          <a:xfrm>
            <a:off x="179388" y="2565400"/>
            <a:ext cx="4918075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průběh biosyntézy FA do délky řetězce C</a:t>
            </a:r>
            <a:r>
              <a:rPr lang="cs-CZ" sz="1400" b="1" baseline="-25000">
                <a:latin typeface="Arial" charset="0"/>
              </a:rPr>
              <a:t>16 </a:t>
            </a:r>
            <a:r>
              <a:rPr lang="cs-CZ" sz="1400" b="1">
                <a:latin typeface="Arial" charset="0"/>
              </a:rPr>
              <a:t>(palmitát)</a:t>
            </a:r>
            <a:endParaRPr lang="cs-CZ" sz="1400" b="1" baseline="-25000"/>
          </a:p>
        </p:txBody>
      </p:sp>
      <p:pic>
        <p:nvPicPr>
          <p:cNvPr id="1229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2997200"/>
            <a:ext cx="5099050" cy="350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6" name="TextovéPole 14"/>
          <p:cNvSpPr txBox="1">
            <a:spLocks noChangeArrowheads="1"/>
          </p:cNvSpPr>
          <p:nvPr/>
        </p:nvSpPr>
        <p:spPr bwMode="auto">
          <a:xfrm>
            <a:off x="6732588" y="3789363"/>
            <a:ext cx="176053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/>
              <a:t>ACP – acyl carrier protein</a:t>
            </a:r>
          </a:p>
        </p:txBody>
      </p:sp>
      <p:pic>
        <p:nvPicPr>
          <p:cNvPr id="9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1124744"/>
            <a:ext cx="1071563" cy="211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313" y="2314575"/>
            <a:ext cx="1100137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31088" y="2405063"/>
            <a:ext cx="1604962" cy="332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463" y="2374900"/>
            <a:ext cx="1439862" cy="294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3319" name="Obdélník 2"/>
          <p:cNvSpPr>
            <a:spLocks noChangeArrowheads="1"/>
          </p:cNvSpPr>
          <p:nvPr/>
        </p:nvSpPr>
        <p:spPr bwMode="auto">
          <a:xfrm>
            <a:off x="3251200" y="395288"/>
            <a:ext cx="26431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Biosyntéza FA</a:t>
            </a:r>
            <a:endParaRPr lang="cs-CZ" sz="2800"/>
          </a:p>
        </p:txBody>
      </p:sp>
      <p:sp>
        <p:nvSpPr>
          <p:cNvPr id="13320" name="Obdélník 3"/>
          <p:cNvSpPr>
            <a:spLocks noChangeArrowheads="1"/>
          </p:cNvSpPr>
          <p:nvPr/>
        </p:nvSpPr>
        <p:spPr bwMode="auto">
          <a:xfrm>
            <a:off x="3146425" y="1263650"/>
            <a:ext cx="2865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Arial" charset="0"/>
              </a:rPr>
              <a:t>Průběh biosyntézy FA</a:t>
            </a:r>
            <a:endParaRPr lang="cs-CZ" sz="2000"/>
          </a:p>
        </p:txBody>
      </p:sp>
      <p:pic>
        <p:nvPicPr>
          <p:cNvPr id="13321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350" y="3055938"/>
            <a:ext cx="1041400" cy="15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67450" y="3055938"/>
            <a:ext cx="1041400" cy="15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3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7450" y="2457450"/>
            <a:ext cx="1014413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1500" y="2492375"/>
            <a:ext cx="1428750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5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95738" y="3149600"/>
            <a:ext cx="441325" cy="6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6" name="Obdélník 18"/>
          <p:cNvSpPr>
            <a:spLocks noChangeArrowheads="1"/>
          </p:cNvSpPr>
          <p:nvPr/>
        </p:nvSpPr>
        <p:spPr bwMode="auto">
          <a:xfrm>
            <a:off x="1147763" y="1989138"/>
            <a:ext cx="1120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solidFill>
                  <a:srgbClr val="C00000"/>
                </a:solidFill>
                <a:latin typeface="Arial" charset="0"/>
              </a:rPr>
              <a:t>acetyl-CoA</a:t>
            </a:r>
            <a:endParaRPr lang="cs-CZ" sz="1400">
              <a:solidFill>
                <a:srgbClr val="C00000"/>
              </a:solidFill>
            </a:endParaRPr>
          </a:p>
        </p:txBody>
      </p:sp>
      <p:sp>
        <p:nvSpPr>
          <p:cNvPr id="13327" name="Obdélník 19"/>
          <p:cNvSpPr>
            <a:spLocks noChangeArrowheads="1"/>
          </p:cNvSpPr>
          <p:nvPr/>
        </p:nvSpPr>
        <p:spPr bwMode="auto">
          <a:xfrm>
            <a:off x="5730875" y="1989138"/>
            <a:ext cx="12890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solidFill>
                  <a:srgbClr val="0070C0"/>
                </a:solidFill>
                <a:latin typeface="Arial" charset="0"/>
              </a:rPr>
              <a:t>malonyl-CoA</a:t>
            </a:r>
            <a:endParaRPr lang="cs-CZ" sz="1400">
              <a:solidFill>
                <a:srgbClr val="0070C0"/>
              </a:solidFill>
            </a:endParaRPr>
          </a:p>
        </p:txBody>
      </p:sp>
      <p:sp>
        <p:nvSpPr>
          <p:cNvPr id="13328" name="Obdélník 20"/>
          <p:cNvSpPr>
            <a:spLocks noChangeArrowheads="1"/>
          </p:cNvSpPr>
          <p:nvPr/>
        </p:nvSpPr>
        <p:spPr bwMode="auto">
          <a:xfrm>
            <a:off x="3557588" y="3257550"/>
            <a:ext cx="13176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rgbClr val="C00000"/>
                </a:solidFill>
                <a:latin typeface="Arial" charset="0"/>
              </a:rPr>
              <a:t>acetyltransacylasa</a:t>
            </a:r>
            <a:endParaRPr lang="cs-CZ" sz="1000">
              <a:solidFill>
                <a:srgbClr val="C00000"/>
              </a:solidFill>
            </a:endParaRPr>
          </a:p>
        </p:txBody>
      </p:sp>
      <p:sp>
        <p:nvSpPr>
          <p:cNvPr id="13329" name="Obdélník 21"/>
          <p:cNvSpPr>
            <a:spLocks noChangeArrowheads="1"/>
          </p:cNvSpPr>
          <p:nvPr/>
        </p:nvSpPr>
        <p:spPr bwMode="auto">
          <a:xfrm>
            <a:off x="7156450" y="6218238"/>
            <a:ext cx="1952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latin typeface="Arial" charset="0"/>
              </a:rPr>
              <a:t>acyl(acetyl)-malonyl-</a:t>
            </a:r>
          </a:p>
          <a:p>
            <a:r>
              <a:rPr lang="cs-CZ" sz="1400" b="1">
                <a:latin typeface="Arial" charset="0"/>
              </a:rPr>
              <a:t>-enzymový komplex</a:t>
            </a:r>
            <a:endParaRPr lang="cs-CZ" sz="1400"/>
          </a:p>
        </p:txBody>
      </p:sp>
      <p:pic>
        <p:nvPicPr>
          <p:cNvPr id="13330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7950" y="2349500"/>
            <a:ext cx="1071563" cy="211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31" name="Obdélník 27"/>
          <p:cNvSpPr>
            <a:spLocks noChangeArrowheads="1"/>
          </p:cNvSpPr>
          <p:nvPr/>
        </p:nvSpPr>
        <p:spPr bwMode="auto">
          <a:xfrm>
            <a:off x="2195513" y="2690813"/>
            <a:ext cx="627062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latin typeface="Arial" charset="0"/>
              </a:rPr>
              <a:t>CoASH</a:t>
            </a:r>
            <a:endParaRPr lang="cs-CZ" sz="1000" baseline="48000"/>
          </a:p>
        </p:txBody>
      </p:sp>
      <p:sp>
        <p:nvSpPr>
          <p:cNvPr id="13332" name="Obdélník 28"/>
          <p:cNvSpPr>
            <a:spLocks noChangeArrowheads="1"/>
          </p:cNvSpPr>
          <p:nvPr/>
        </p:nvSpPr>
        <p:spPr bwMode="auto">
          <a:xfrm>
            <a:off x="7113588" y="2673350"/>
            <a:ext cx="627062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latin typeface="Arial" charset="0"/>
              </a:rPr>
              <a:t>CoASH</a:t>
            </a:r>
            <a:endParaRPr lang="cs-CZ" sz="1000" baseline="48000"/>
          </a:p>
        </p:txBody>
      </p:sp>
      <p:sp>
        <p:nvSpPr>
          <p:cNvPr id="13333" name="Obdélník 22"/>
          <p:cNvSpPr>
            <a:spLocks noChangeArrowheads="1"/>
          </p:cNvSpPr>
          <p:nvPr/>
        </p:nvSpPr>
        <p:spPr bwMode="auto">
          <a:xfrm>
            <a:off x="3530600" y="5414963"/>
            <a:ext cx="14271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 b="1">
                <a:solidFill>
                  <a:srgbClr val="C00000"/>
                </a:solidFill>
                <a:latin typeface="Arial" charset="0"/>
              </a:rPr>
              <a:t>transacylace</a:t>
            </a:r>
            <a:endParaRPr lang="cs-CZ" sz="1600">
              <a:solidFill>
                <a:srgbClr val="C00000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498850" y="5300663"/>
            <a:ext cx="1492250" cy="57626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335" name="Obdélník 24"/>
          <p:cNvSpPr>
            <a:spLocks noChangeArrowheads="1"/>
          </p:cNvSpPr>
          <p:nvPr/>
        </p:nvSpPr>
        <p:spPr bwMode="auto">
          <a:xfrm>
            <a:off x="6043613" y="3270250"/>
            <a:ext cx="1481137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rgbClr val="C00000"/>
                </a:solidFill>
                <a:latin typeface="Arial" charset="0"/>
              </a:rPr>
              <a:t>malonyltransacylasa</a:t>
            </a:r>
            <a:endParaRPr lang="cs-CZ" sz="100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4339" name="Obdélník 2"/>
          <p:cNvSpPr>
            <a:spLocks noChangeArrowheads="1"/>
          </p:cNvSpPr>
          <p:nvPr/>
        </p:nvSpPr>
        <p:spPr bwMode="auto">
          <a:xfrm>
            <a:off x="3251200" y="395288"/>
            <a:ext cx="26431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Biosyntéza FA</a:t>
            </a:r>
            <a:endParaRPr lang="cs-CZ" sz="2800"/>
          </a:p>
        </p:txBody>
      </p:sp>
      <p:sp>
        <p:nvSpPr>
          <p:cNvPr id="4" name="Obdélník 3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1434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97338" y="2636838"/>
            <a:ext cx="979487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Obdélník 9"/>
          <p:cNvSpPr>
            <a:spLocks noChangeArrowheads="1"/>
          </p:cNvSpPr>
          <p:nvPr/>
        </p:nvSpPr>
        <p:spPr bwMode="auto">
          <a:xfrm>
            <a:off x="755650" y="6237288"/>
            <a:ext cx="37449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b="1">
                <a:latin typeface="Arial" charset="0"/>
              </a:rPr>
              <a:t>acyl(acetyl)-malonyl-enzymový komplex</a:t>
            </a:r>
            <a:endParaRPr lang="cs-CZ" sz="1400"/>
          </a:p>
        </p:txBody>
      </p:sp>
      <p:sp>
        <p:nvSpPr>
          <p:cNvPr id="14343" name="Obdélník 10"/>
          <p:cNvSpPr>
            <a:spLocks noChangeArrowheads="1"/>
          </p:cNvSpPr>
          <p:nvPr/>
        </p:nvSpPr>
        <p:spPr bwMode="auto">
          <a:xfrm>
            <a:off x="5376863" y="6242050"/>
            <a:ext cx="28670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latin typeface="Arial" charset="0"/>
              </a:rPr>
              <a:t>3-ketoacyl-enzymový komplex</a:t>
            </a:r>
          </a:p>
          <a:p>
            <a:r>
              <a:rPr lang="cs-CZ" sz="1400" b="1">
                <a:latin typeface="Arial" charset="0"/>
              </a:rPr>
              <a:t>(acetacetyl-enzymový komplex)</a:t>
            </a:r>
            <a:endParaRPr lang="cs-CZ" sz="1400"/>
          </a:p>
        </p:txBody>
      </p:sp>
      <p:sp>
        <p:nvSpPr>
          <p:cNvPr id="14344" name="Obdélník 11"/>
          <p:cNvSpPr>
            <a:spLocks noChangeArrowheads="1"/>
          </p:cNvSpPr>
          <p:nvPr/>
        </p:nvSpPr>
        <p:spPr bwMode="auto">
          <a:xfrm>
            <a:off x="3708400" y="2276475"/>
            <a:ext cx="16510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b="1">
                <a:solidFill>
                  <a:srgbClr val="C00000"/>
                </a:solidFill>
                <a:latin typeface="Arial" charset="0"/>
              </a:rPr>
              <a:t>3-ketoacyl-synthasa</a:t>
            </a:r>
            <a:endParaRPr lang="cs-CZ" sz="1200">
              <a:solidFill>
                <a:srgbClr val="C00000"/>
              </a:solidFill>
            </a:endParaRPr>
          </a:p>
        </p:txBody>
      </p:sp>
      <p:sp>
        <p:nvSpPr>
          <p:cNvPr id="14345" name="Obdélník 6"/>
          <p:cNvSpPr>
            <a:spLocks noChangeArrowheads="1"/>
          </p:cNvSpPr>
          <p:nvPr/>
        </p:nvSpPr>
        <p:spPr bwMode="auto">
          <a:xfrm>
            <a:off x="4500563" y="2973388"/>
            <a:ext cx="520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>
                <a:latin typeface="Arial" charset="0"/>
              </a:rPr>
              <a:t>CO</a:t>
            </a:r>
            <a:r>
              <a:rPr lang="cs-CZ" sz="1400" baseline="-25000">
                <a:latin typeface="Arial" charset="0"/>
              </a:rPr>
              <a:t>2</a:t>
            </a:r>
            <a:endParaRPr lang="cs-CZ" sz="1400" baseline="-25000"/>
          </a:p>
        </p:txBody>
      </p:sp>
      <p:pic>
        <p:nvPicPr>
          <p:cNvPr id="14346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0050" y="2133600"/>
            <a:ext cx="1606550" cy="332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88075" y="2041525"/>
            <a:ext cx="1047750" cy="397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8" name="Obdélník 12"/>
          <p:cNvSpPr>
            <a:spLocks noChangeArrowheads="1"/>
          </p:cNvSpPr>
          <p:nvPr/>
        </p:nvSpPr>
        <p:spPr bwMode="auto">
          <a:xfrm>
            <a:off x="3525838" y="5414963"/>
            <a:ext cx="21336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 b="1">
                <a:solidFill>
                  <a:srgbClr val="C00000"/>
                </a:solidFill>
                <a:latin typeface="Arial" charset="0"/>
              </a:rPr>
              <a:t>kondenzační reakce</a:t>
            </a:r>
            <a:endParaRPr lang="cs-CZ" sz="1600">
              <a:solidFill>
                <a:srgbClr val="C00000"/>
              </a:solidFill>
            </a:endParaRPr>
          </a:p>
        </p:txBody>
      </p:sp>
      <p:sp>
        <p:nvSpPr>
          <p:cNvPr id="14349" name="Obdélník 13"/>
          <p:cNvSpPr>
            <a:spLocks noChangeArrowheads="1"/>
          </p:cNvSpPr>
          <p:nvPr/>
        </p:nvSpPr>
        <p:spPr bwMode="auto">
          <a:xfrm>
            <a:off x="3146425" y="1263650"/>
            <a:ext cx="2865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Arial" charset="0"/>
              </a:rPr>
              <a:t>Průběh biosyntézy FA</a:t>
            </a:r>
            <a:endParaRPr lang="cs-CZ" sz="2000"/>
          </a:p>
        </p:txBody>
      </p:sp>
      <p:sp>
        <p:nvSpPr>
          <p:cNvPr id="15" name="Zaoblený obdélník 14"/>
          <p:cNvSpPr/>
          <p:nvPr/>
        </p:nvSpPr>
        <p:spPr>
          <a:xfrm>
            <a:off x="3525838" y="5300663"/>
            <a:ext cx="2125662" cy="57626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213" y="2098675"/>
            <a:ext cx="1176337" cy="334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5364" name="Obdélník 2"/>
          <p:cNvSpPr>
            <a:spLocks noChangeArrowheads="1"/>
          </p:cNvSpPr>
          <p:nvPr/>
        </p:nvSpPr>
        <p:spPr bwMode="auto">
          <a:xfrm>
            <a:off x="3251200" y="395288"/>
            <a:ext cx="26431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Biosyntéza FA</a:t>
            </a:r>
            <a:endParaRPr lang="cs-CZ" sz="2800"/>
          </a:p>
        </p:txBody>
      </p:sp>
      <p:sp>
        <p:nvSpPr>
          <p:cNvPr id="4" name="Obdélník 3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5366" name="Obdélník 8"/>
          <p:cNvSpPr>
            <a:spLocks noChangeArrowheads="1"/>
          </p:cNvSpPr>
          <p:nvPr/>
        </p:nvSpPr>
        <p:spPr bwMode="auto">
          <a:xfrm>
            <a:off x="142875" y="6197600"/>
            <a:ext cx="21002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latin typeface="Arial" charset="0"/>
              </a:rPr>
              <a:t>3-ketoacyl-enzymový komplex</a:t>
            </a:r>
          </a:p>
          <a:p>
            <a:r>
              <a:rPr lang="cs-CZ" sz="1000" b="1">
                <a:latin typeface="Arial" charset="0"/>
              </a:rPr>
              <a:t>(acetacetyl-enzymový komplex)</a:t>
            </a:r>
            <a:endParaRPr lang="cs-CZ" sz="1000"/>
          </a:p>
        </p:txBody>
      </p:sp>
      <p:sp>
        <p:nvSpPr>
          <p:cNvPr id="15367" name="Obdélník 9"/>
          <p:cNvSpPr>
            <a:spLocks noChangeArrowheads="1"/>
          </p:cNvSpPr>
          <p:nvPr/>
        </p:nvSpPr>
        <p:spPr bwMode="auto">
          <a:xfrm>
            <a:off x="2268538" y="6207125"/>
            <a:ext cx="225425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latin typeface="Arial" charset="0"/>
              </a:rPr>
              <a:t>3-hydroxyacyl-enzymový komplex</a:t>
            </a:r>
          </a:p>
        </p:txBody>
      </p:sp>
      <p:sp>
        <p:nvSpPr>
          <p:cNvPr id="15368" name="Obdélník 11"/>
          <p:cNvSpPr>
            <a:spLocks noChangeArrowheads="1"/>
          </p:cNvSpPr>
          <p:nvPr/>
        </p:nvSpPr>
        <p:spPr bwMode="auto">
          <a:xfrm>
            <a:off x="1481138" y="2179638"/>
            <a:ext cx="93027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latin typeface="Arial" charset="0"/>
              </a:rPr>
              <a:t>NADPH + H</a:t>
            </a:r>
            <a:r>
              <a:rPr lang="cs-CZ" sz="1000" b="1" baseline="48000">
                <a:latin typeface="Arial" charset="0"/>
              </a:rPr>
              <a:t>+</a:t>
            </a:r>
            <a:endParaRPr lang="cs-CZ" sz="1000" baseline="48000"/>
          </a:p>
        </p:txBody>
      </p:sp>
      <p:sp>
        <p:nvSpPr>
          <p:cNvPr id="15369" name="Obdélník 12"/>
          <p:cNvSpPr>
            <a:spLocks noChangeArrowheads="1"/>
          </p:cNvSpPr>
          <p:nvPr/>
        </p:nvSpPr>
        <p:spPr bwMode="auto">
          <a:xfrm>
            <a:off x="2389188" y="2179638"/>
            <a:ext cx="59848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latin typeface="Arial" charset="0"/>
              </a:rPr>
              <a:t>NADP</a:t>
            </a:r>
            <a:r>
              <a:rPr lang="cs-CZ" sz="1000" b="1" baseline="48000">
                <a:latin typeface="Arial" charset="0"/>
              </a:rPr>
              <a:t>+</a:t>
            </a:r>
            <a:endParaRPr lang="cs-CZ" sz="1000" baseline="48000"/>
          </a:p>
        </p:txBody>
      </p:sp>
      <p:sp>
        <p:nvSpPr>
          <p:cNvPr id="15370" name="Obdélník 13"/>
          <p:cNvSpPr>
            <a:spLocks noChangeArrowheads="1"/>
          </p:cNvSpPr>
          <p:nvPr/>
        </p:nvSpPr>
        <p:spPr bwMode="auto">
          <a:xfrm>
            <a:off x="1533525" y="3111500"/>
            <a:ext cx="145415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rgbClr val="C00000"/>
                </a:solidFill>
                <a:latin typeface="Arial" charset="0"/>
              </a:rPr>
              <a:t>3-ketoacyl-reduktasa</a:t>
            </a:r>
            <a:endParaRPr lang="cs-CZ" sz="1000">
              <a:solidFill>
                <a:srgbClr val="C00000"/>
              </a:solidFill>
            </a:endParaRPr>
          </a:p>
        </p:txBody>
      </p:sp>
      <p:sp>
        <p:nvSpPr>
          <p:cNvPr id="15371" name="Obdélník 15"/>
          <p:cNvSpPr>
            <a:spLocks noChangeArrowheads="1"/>
          </p:cNvSpPr>
          <p:nvPr/>
        </p:nvSpPr>
        <p:spPr bwMode="auto">
          <a:xfrm>
            <a:off x="3146425" y="1263650"/>
            <a:ext cx="2865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Arial" charset="0"/>
              </a:rPr>
              <a:t>Průběh biosyntézy FA</a:t>
            </a:r>
            <a:endParaRPr lang="cs-CZ" sz="2000"/>
          </a:p>
        </p:txBody>
      </p:sp>
      <p:pic>
        <p:nvPicPr>
          <p:cNvPr id="15372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2038350"/>
            <a:ext cx="890587" cy="338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713" y="2552700"/>
            <a:ext cx="1039812" cy="15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4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538" y="2636838"/>
            <a:ext cx="488950" cy="17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5" name="Obdélník 19"/>
          <p:cNvSpPr>
            <a:spLocks noChangeArrowheads="1"/>
          </p:cNvSpPr>
          <p:nvPr/>
        </p:nvSpPr>
        <p:spPr bwMode="auto">
          <a:xfrm>
            <a:off x="4572000" y="2822575"/>
            <a:ext cx="42545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>
                <a:latin typeface="Arial" charset="0"/>
              </a:rPr>
              <a:t>H</a:t>
            </a:r>
            <a:r>
              <a:rPr lang="cs-CZ" sz="1000" baseline="-25000">
                <a:latin typeface="Arial" charset="0"/>
              </a:rPr>
              <a:t>2</a:t>
            </a:r>
            <a:r>
              <a:rPr lang="cs-CZ" sz="1000">
                <a:latin typeface="Arial" charset="0"/>
              </a:rPr>
              <a:t>O</a:t>
            </a:r>
            <a:endParaRPr lang="cs-CZ" sz="1000"/>
          </a:p>
        </p:txBody>
      </p:sp>
      <p:sp>
        <p:nvSpPr>
          <p:cNvPr id="15376" name="Obdélník 20"/>
          <p:cNvSpPr>
            <a:spLocks noChangeArrowheads="1"/>
          </p:cNvSpPr>
          <p:nvPr/>
        </p:nvSpPr>
        <p:spPr bwMode="auto">
          <a:xfrm>
            <a:off x="4133850" y="3100388"/>
            <a:ext cx="10858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rgbClr val="C00000"/>
                </a:solidFill>
                <a:latin typeface="Arial" charset="0"/>
              </a:rPr>
              <a:t>3-hydroxyacyl-</a:t>
            </a:r>
          </a:p>
          <a:p>
            <a:r>
              <a:rPr lang="cs-CZ" sz="1000" b="1">
                <a:solidFill>
                  <a:srgbClr val="C00000"/>
                </a:solidFill>
                <a:latin typeface="Arial" charset="0"/>
              </a:rPr>
              <a:t>  dehydratasa</a:t>
            </a:r>
            <a:endParaRPr lang="cs-CZ" sz="1000">
              <a:solidFill>
                <a:srgbClr val="C00000"/>
              </a:solidFill>
            </a:endParaRPr>
          </a:p>
        </p:txBody>
      </p:sp>
      <p:pic>
        <p:nvPicPr>
          <p:cNvPr id="15377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30825" y="2014538"/>
            <a:ext cx="969963" cy="343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8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61263" y="1993900"/>
            <a:ext cx="1042987" cy="347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9" name="Obdélník 23"/>
          <p:cNvSpPr>
            <a:spLocks noChangeArrowheads="1"/>
          </p:cNvSpPr>
          <p:nvPr/>
        </p:nvSpPr>
        <p:spPr bwMode="auto">
          <a:xfrm>
            <a:off x="4572000" y="6207125"/>
            <a:ext cx="26289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latin typeface="Arial" charset="0"/>
              </a:rPr>
              <a:t>2,3-nenasycený acyl-enzymový komplex</a:t>
            </a:r>
          </a:p>
        </p:txBody>
      </p:sp>
      <p:sp>
        <p:nvSpPr>
          <p:cNvPr id="15380" name="Obdélník 24"/>
          <p:cNvSpPr>
            <a:spLocks noChangeArrowheads="1"/>
          </p:cNvSpPr>
          <p:nvPr/>
        </p:nvSpPr>
        <p:spPr bwMode="auto">
          <a:xfrm>
            <a:off x="7319963" y="6207125"/>
            <a:ext cx="164465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latin typeface="Arial" charset="0"/>
              </a:rPr>
              <a:t>acyl-enzymový komplex</a:t>
            </a:r>
          </a:p>
        </p:txBody>
      </p:sp>
      <p:pic>
        <p:nvPicPr>
          <p:cNvPr id="15381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3663" y="2565400"/>
            <a:ext cx="1041400" cy="15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82" name="Obdélník 26"/>
          <p:cNvSpPr>
            <a:spLocks noChangeArrowheads="1"/>
          </p:cNvSpPr>
          <p:nvPr/>
        </p:nvSpPr>
        <p:spPr bwMode="auto">
          <a:xfrm>
            <a:off x="6156325" y="2184400"/>
            <a:ext cx="93027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latin typeface="Arial" charset="0"/>
              </a:rPr>
              <a:t>NADPH + H</a:t>
            </a:r>
            <a:r>
              <a:rPr lang="cs-CZ" sz="1000" b="1" baseline="48000">
                <a:latin typeface="Arial" charset="0"/>
              </a:rPr>
              <a:t>+</a:t>
            </a:r>
            <a:endParaRPr lang="cs-CZ" sz="1000" baseline="48000"/>
          </a:p>
        </p:txBody>
      </p:sp>
      <p:sp>
        <p:nvSpPr>
          <p:cNvPr id="15383" name="Obdélník 27"/>
          <p:cNvSpPr>
            <a:spLocks noChangeArrowheads="1"/>
          </p:cNvSpPr>
          <p:nvPr/>
        </p:nvSpPr>
        <p:spPr bwMode="auto">
          <a:xfrm>
            <a:off x="7019925" y="2174875"/>
            <a:ext cx="598488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latin typeface="Arial" charset="0"/>
              </a:rPr>
              <a:t>NADP</a:t>
            </a:r>
            <a:r>
              <a:rPr lang="cs-CZ" sz="1000" b="1" baseline="48000">
                <a:latin typeface="Arial" charset="0"/>
              </a:rPr>
              <a:t>+</a:t>
            </a:r>
            <a:endParaRPr lang="cs-CZ" sz="1000" baseline="48000"/>
          </a:p>
        </p:txBody>
      </p:sp>
      <p:sp>
        <p:nvSpPr>
          <p:cNvPr id="15384" name="Obdélník 28"/>
          <p:cNvSpPr>
            <a:spLocks noChangeArrowheads="1"/>
          </p:cNvSpPr>
          <p:nvPr/>
        </p:nvSpPr>
        <p:spPr bwMode="auto">
          <a:xfrm>
            <a:off x="6372225" y="3141663"/>
            <a:ext cx="112077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rgbClr val="C00000"/>
                </a:solidFill>
                <a:latin typeface="Arial" charset="0"/>
              </a:rPr>
              <a:t>enoylreduktasa</a:t>
            </a:r>
            <a:endParaRPr lang="cs-CZ" sz="1000">
              <a:solidFill>
                <a:srgbClr val="C00000"/>
              </a:solidFill>
            </a:endParaRPr>
          </a:p>
        </p:txBody>
      </p:sp>
      <p:sp>
        <p:nvSpPr>
          <p:cNvPr id="15385" name="Obdélník 29"/>
          <p:cNvSpPr>
            <a:spLocks noChangeArrowheads="1"/>
          </p:cNvSpPr>
          <p:nvPr/>
        </p:nvSpPr>
        <p:spPr bwMode="auto">
          <a:xfrm>
            <a:off x="1557338" y="5413375"/>
            <a:ext cx="13589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solidFill>
                  <a:srgbClr val="C00000"/>
                </a:solidFill>
                <a:latin typeface="Arial" charset="0"/>
              </a:rPr>
              <a:t>první redukce</a:t>
            </a:r>
            <a:endParaRPr lang="cs-CZ" sz="1400">
              <a:solidFill>
                <a:srgbClr val="C00000"/>
              </a:solidFill>
            </a:endParaRPr>
          </a:p>
        </p:txBody>
      </p:sp>
      <p:sp>
        <p:nvSpPr>
          <p:cNvPr id="15386" name="Obdélník 30"/>
          <p:cNvSpPr>
            <a:spLocks noChangeArrowheads="1"/>
          </p:cNvSpPr>
          <p:nvPr/>
        </p:nvSpPr>
        <p:spPr bwMode="auto">
          <a:xfrm>
            <a:off x="4054475" y="5426075"/>
            <a:ext cx="1238250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solidFill>
                  <a:srgbClr val="C00000"/>
                </a:solidFill>
                <a:latin typeface="Arial" charset="0"/>
              </a:rPr>
              <a:t>dehydratace</a:t>
            </a:r>
            <a:endParaRPr lang="cs-CZ" sz="1400">
              <a:solidFill>
                <a:srgbClr val="C00000"/>
              </a:solidFill>
            </a:endParaRPr>
          </a:p>
        </p:txBody>
      </p:sp>
      <p:sp>
        <p:nvSpPr>
          <p:cNvPr id="15387" name="Obdélník 31"/>
          <p:cNvSpPr>
            <a:spLocks noChangeArrowheads="1"/>
          </p:cNvSpPr>
          <p:nvPr/>
        </p:nvSpPr>
        <p:spPr bwMode="auto">
          <a:xfrm>
            <a:off x="6227763" y="5408613"/>
            <a:ext cx="14176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solidFill>
                  <a:srgbClr val="C00000"/>
                </a:solidFill>
                <a:latin typeface="Arial" charset="0"/>
              </a:rPr>
              <a:t>druhá redukce</a:t>
            </a:r>
            <a:endParaRPr lang="cs-CZ" sz="1400">
              <a:solidFill>
                <a:srgbClr val="C00000"/>
              </a:solidFill>
            </a:endParaRPr>
          </a:p>
        </p:txBody>
      </p:sp>
      <p:sp>
        <p:nvSpPr>
          <p:cNvPr id="33" name="Zaoblený obdélník 32"/>
          <p:cNvSpPr/>
          <p:nvPr/>
        </p:nvSpPr>
        <p:spPr>
          <a:xfrm>
            <a:off x="1519238" y="5275263"/>
            <a:ext cx="1435100" cy="57467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4" name="Zaoblený obdélník 33"/>
          <p:cNvSpPr/>
          <p:nvPr/>
        </p:nvSpPr>
        <p:spPr>
          <a:xfrm>
            <a:off x="3995738" y="5275263"/>
            <a:ext cx="1406525" cy="57467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5" name="Zaoblený obdélník 34"/>
          <p:cNvSpPr/>
          <p:nvPr/>
        </p:nvSpPr>
        <p:spPr>
          <a:xfrm>
            <a:off x="6234113" y="5275263"/>
            <a:ext cx="1433512" cy="57467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6387" name="Obdélník 2"/>
          <p:cNvSpPr>
            <a:spLocks noChangeArrowheads="1"/>
          </p:cNvSpPr>
          <p:nvPr/>
        </p:nvSpPr>
        <p:spPr bwMode="auto">
          <a:xfrm>
            <a:off x="3251200" y="395288"/>
            <a:ext cx="26431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Biosyntéza FA</a:t>
            </a:r>
            <a:endParaRPr lang="cs-CZ" sz="2800"/>
          </a:p>
        </p:txBody>
      </p:sp>
      <p:sp>
        <p:nvSpPr>
          <p:cNvPr id="4" name="Obdélník 3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6389" name="Obdélník 4"/>
          <p:cNvSpPr>
            <a:spLocks noChangeArrowheads="1"/>
          </p:cNvSpPr>
          <p:nvPr/>
        </p:nvSpPr>
        <p:spPr bwMode="auto">
          <a:xfrm>
            <a:off x="3502025" y="1263650"/>
            <a:ext cx="2222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Arial" charset="0"/>
              </a:rPr>
              <a:t>Opakování cyklu</a:t>
            </a:r>
            <a:endParaRPr lang="cs-CZ" sz="2000"/>
          </a:p>
        </p:txBody>
      </p:sp>
      <p:pic>
        <p:nvPicPr>
          <p:cNvPr id="1639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2060575"/>
            <a:ext cx="1214437" cy="404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4438" y="2155825"/>
            <a:ext cx="1512887" cy="394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3650" y="2155825"/>
            <a:ext cx="1514475" cy="394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288" y="2060575"/>
            <a:ext cx="1127125" cy="387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4" name="Obdélník 9"/>
          <p:cNvSpPr>
            <a:spLocks noChangeArrowheads="1"/>
          </p:cNvSpPr>
          <p:nvPr/>
        </p:nvSpPr>
        <p:spPr bwMode="auto">
          <a:xfrm>
            <a:off x="6694488" y="6137275"/>
            <a:ext cx="24241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b="1">
                <a:latin typeface="Arial" charset="0"/>
              </a:rPr>
              <a:t>      acyl-enzymový komplex</a:t>
            </a:r>
          </a:p>
          <a:p>
            <a:r>
              <a:rPr lang="cs-CZ" sz="1200" b="1">
                <a:latin typeface="Arial" charset="0"/>
              </a:rPr>
              <a:t>(palmitoyl-enzymový komplex)</a:t>
            </a:r>
          </a:p>
        </p:txBody>
      </p:sp>
      <p:pic>
        <p:nvPicPr>
          <p:cNvPr id="16395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4150" y="2655888"/>
            <a:ext cx="107950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6" name="Obdélník 11"/>
          <p:cNvSpPr>
            <a:spLocks noChangeArrowheads="1"/>
          </p:cNvSpPr>
          <p:nvPr/>
        </p:nvSpPr>
        <p:spPr bwMode="auto">
          <a:xfrm>
            <a:off x="4624388" y="2390775"/>
            <a:ext cx="627062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latin typeface="Arial" charset="0"/>
              </a:rPr>
              <a:t>CoASH</a:t>
            </a:r>
            <a:endParaRPr lang="cs-CZ" sz="1000" baseline="48000"/>
          </a:p>
        </p:txBody>
      </p:sp>
      <p:pic>
        <p:nvPicPr>
          <p:cNvPr id="16397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5675" y="2281238"/>
            <a:ext cx="1096963" cy="30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8" name="Obdélník 13"/>
          <p:cNvSpPr>
            <a:spLocks noChangeArrowheads="1"/>
          </p:cNvSpPr>
          <p:nvPr/>
        </p:nvSpPr>
        <p:spPr bwMode="auto">
          <a:xfrm>
            <a:off x="3498850" y="1906588"/>
            <a:ext cx="12890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solidFill>
                  <a:srgbClr val="0BDD01"/>
                </a:solidFill>
                <a:latin typeface="Arial" charset="0"/>
              </a:rPr>
              <a:t>malonyl-CoA</a:t>
            </a:r>
            <a:endParaRPr lang="cs-CZ" sz="1400">
              <a:solidFill>
                <a:srgbClr val="0BDD01"/>
              </a:solidFill>
            </a:endParaRPr>
          </a:p>
        </p:txBody>
      </p:sp>
      <p:pic>
        <p:nvPicPr>
          <p:cNvPr id="16399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35150" y="2736850"/>
            <a:ext cx="695325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0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59563" y="2736850"/>
            <a:ext cx="695325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7411" name="Obdélník 2"/>
          <p:cNvSpPr>
            <a:spLocks noChangeArrowheads="1"/>
          </p:cNvSpPr>
          <p:nvPr/>
        </p:nvSpPr>
        <p:spPr bwMode="auto">
          <a:xfrm>
            <a:off x="3251200" y="395288"/>
            <a:ext cx="26431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Biosyntéza FA</a:t>
            </a:r>
            <a:endParaRPr lang="cs-CZ" sz="2800"/>
          </a:p>
        </p:txBody>
      </p:sp>
      <p:sp>
        <p:nvSpPr>
          <p:cNvPr id="4" name="Obdélník 3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7413" name="Obdélník 4"/>
          <p:cNvSpPr>
            <a:spLocks noChangeArrowheads="1"/>
          </p:cNvSpPr>
          <p:nvPr/>
        </p:nvSpPr>
        <p:spPr bwMode="auto">
          <a:xfrm>
            <a:off x="3348038" y="1263650"/>
            <a:ext cx="2476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Arial" charset="0"/>
              </a:rPr>
              <a:t>Uvolnění palmitátu</a:t>
            </a:r>
            <a:endParaRPr lang="cs-CZ" sz="2000"/>
          </a:p>
        </p:txBody>
      </p:sp>
      <p:pic>
        <p:nvPicPr>
          <p:cNvPr id="174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9188" y="2133600"/>
            <a:ext cx="1076325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Obdélník 7"/>
          <p:cNvSpPr>
            <a:spLocks noChangeArrowheads="1"/>
          </p:cNvSpPr>
          <p:nvPr/>
        </p:nvSpPr>
        <p:spPr bwMode="auto">
          <a:xfrm>
            <a:off x="244475" y="5784850"/>
            <a:ext cx="26717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latin typeface="Arial" charset="0"/>
              </a:rPr>
              <a:t>palmitoyl-enzymový komplex</a:t>
            </a:r>
          </a:p>
        </p:txBody>
      </p:sp>
      <p:pic>
        <p:nvPicPr>
          <p:cNvPr id="1741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2165350"/>
            <a:ext cx="1030288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04038" y="2252663"/>
            <a:ext cx="1989137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8" name="Obdélník 5"/>
          <p:cNvSpPr>
            <a:spLocks noChangeArrowheads="1"/>
          </p:cNvSpPr>
          <p:nvPr/>
        </p:nvSpPr>
        <p:spPr bwMode="auto">
          <a:xfrm>
            <a:off x="6156325" y="2527300"/>
            <a:ext cx="3190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Arial" charset="0"/>
              </a:rPr>
              <a:t>+</a:t>
            </a:r>
            <a:endParaRPr lang="cs-CZ"/>
          </a:p>
        </p:txBody>
      </p:sp>
      <p:sp>
        <p:nvSpPr>
          <p:cNvPr id="17419" name="Obdélník 13"/>
          <p:cNvSpPr>
            <a:spLocks noChangeArrowheads="1"/>
          </p:cNvSpPr>
          <p:nvPr/>
        </p:nvSpPr>
        <p:spPr bwMode="auto">
          <a:xfrm>
            <a:off x="7486650" y="3213100"/>
            <a:ext cx="8715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latin typeface="Arial" charset="0"/>
              </a:rPr>
              <a:t>palmitát</a:t>
            </a:r>
          </a:p>
        </p:txBody>
      </p:sp>
      <p:sp>
        <p:nvSpPr>
          <p:cNvPr id="17420" name="Obdélník 14"/>
          <p:cNvSpPr>
            <a:spLocks noChangeArrowheads="1"/>
          </p:cNvSpPr>
          <p:nvPr/>
        </p:nvSpPr>
        <p:spPr bwMode="auto">
          <a:xfrm>
            <a:off x="2906713" y="2276475"/>
            <a:ext cx="10890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b="1">
                <a:solidFill>
                  <a:srgbClr val="C00000"/>
                </a:solidFill>
                <a:latin typeface="Arial" charset="0"/>
              </a:rPr>
              <a:t>thioesterasa</a:t>
            </a:r>
            <a:endParaRPr lang="cs-CZ" sz="1200">
              <a:solidFill>
                <a:srgbClr val="C00000"/>
              </a:solidFill>
            </a:endParaRPr>
          </a:p>
        </p:txBody>
      </p:sp>
      <p:grpSp>
        <p:nvGrpSpPr>
          <p:cNvPr id="17421" name="Skupina 14"/>
          <p:cNvGrpSpPr>
            <a:grpSpLocks/>
          </p:cNvGrpSpPr>
          <p:nvPr/>
        </p:nvGrpSpPr>
        <p:grpSpPr bwMode="auto">
          <a:xfrm>
            <a:off x="2987675" y="2636838"/>
            <a:ext cx="977900" cy="452437"/>
            <a:chOff x="2987675" y="2636838"/>
            <a:chExt cx="977900" cy="452065"/>
          </a:xfrm>
        </p:grpSpPr>
        <p:pic>
          <p:nvPicPr>
            <p:cNvPr id="17422" name="Picture 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987675" y="2636838"/>
              <a:ext cx="977900" cy="347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23" name="Obdélník 9"/>
            <p:cNvSpPr>
              <a:spLocks noChangeArrowheads="1"/>
            </p:cNvSpPr>
            <p:nvPr/>
          </p:nvSpPr>
          <p:spPr bwMode="auto">
            <a:xfrm>
              <a:off x="3059832" y="2780928"/>
              <a:ext cx="522287" cy="307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1400">
                  <a:latin typeface="Arial" charset="0"/>
                </a:rPr>
                <a:t>H</a:t>
              </a:r>
              <a:r>
                <a:rPr lang="cs-CZ" sz="1400" baseline="-25000">
                  <a:latin typeface="Arial" charset="0"/>
                </a:rPr>
                <a:t>2</a:t>
              </a:r>
              <a:r>
                <a:rPr lang="cs-CZ" sz="1400">
                  <a:latin typeface="Arial" charset="0"/>
                </a:rPr>
                <a:t>O</a:t>
              </a:r>
              <a:endParaRPr lang="cs-CZ" sz="140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3492500" y="2781181"/>
              <a:ext cx="142875" cy="21572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8435" name="Obdélník 2"/>
          <p:cNvSpPr>
            <a:spLocks noChangeArrowheads="1"/>
          </p:cNvSpPr>
          <p:nvPr/>
        </p:nvSpPr>
        <p:spPr bwMode="auto">
          <a:xfrm>
            <a:off x="3251200" y="395288"/>
            <a:ext cx="26431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Biosyntéza FA</a:t>
            </a:r>
            <a:endParaRPr lang="cs-CZ" sz="2800"/>
          </a:p>
        </p:txBody>
      </p:sp>
      <p:sp>
        <p:nvSpPr>
          <p:cNvPr id="4" name="Obdélník 3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8437" name="Obdélník 4"/>
          <p:cNvSpPr>
            <a:spLocks noChangeArrowheads="1"/>
          </p:cNvSpPr>
          <p:nvPr/>
        </p:nvSpPr>
        <p:spPr bwMode="auto">
          <a:xfrm>
            <a:off x="2411413" y="1263650"/>
            <a:ext cx="42291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Arial" charset="0"/>
              </a:rPr>
              <a:t>Osud palmitátu po biosyntéze FA</a:t>
            </a:r>
            <a:endParaRPr lang="cs-CZ" sz="2000"/>
          </a:p>
        </p:txBody>
      </p:sp>
      <p:sp>
        <p:nvSpPr>
          <p:cNvPr id="18438" name="Obdélník 6"/>
          <p:cNvSpPr>
            <a:spLocks noChangeArrowheads="1"/>
          </p:cNvSpPr>
          <p:nvPr/>
        </p:nvSpPr>
        <p:spPr bwMode="auto">
          <a:xfrm>
            <a:off x="593725" y="4067175"/>
            <a:ext cx="10699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Arial" charset="0"/>
              </a:rPr>
              <a:t>palmitát</a:t>
            </a:r>
          </a:p>
        </p:txBody>
      </p:sp>
      <p:sp>
        <p:nvSpPr>
          <p:cNvPr id="18439" name="Obdélník 7"/>
          <p:cNvSpPr>
            <a:spLocks noChangeArrowheads="1"/>
          </p:cNvSpPr>
          <p:nvPr/>
        </p:nvSpPr>
        <p:spPr bwMode="auto">
          <a:xfrm>
            <a:off x="3543300" y="4067175"/>
            <a:ext cx="17494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Arial" charset="0"/>
              </a:rPr>
              <a:t>palmitoyl-CoA</a:t>
            </a:r>
          </a:p>
        </p:txBody>
      </p:sp>
      <p:pic>
        <p:nvPicPr>
          <p:cNvPr id="18440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2638" y="3683000"/>
            <a:ext cx="509587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3750" y="3789363"/>
            <a:ext cx="1065213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2" name="Obdélník 10"/>
          <p:cNvSpPr>
            <a:spLocks noChangeArrowheads="1"/>
          </p:cNvSpPr>
          <p:nvPr/>
        </p:nvSpPr>
        <p:spPr bwMode="auto">
          <a:xfrm>
            <a:off x="6237288" y="2636838"/>
            <a:ext cx="16478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Arial" charset="0"/>
              </a:rPr>
              <a:t>acylglyceroly</a:t>
            </a:r>
          </a:p>
        </p:txBody>
      </p:sp>
      <p:sp>
        <p:nvSpPr>
          <p:cNvPr id="18443" name="Obdélník 11"/>
          <p:cNvSpPr>
            <a:spLocks noChangeArrowheads="1"/>
          </p:cNvSpPr>
          <p:nvPr/>
        </p:nvSpPr>
        <p:spPr bwMode="auto">
          <a:xfrm>
            <a:off x="6232525" y="3068638"/>
            <a:ext cx="23002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Arial" charset="0"/>
              </a:rPr>
              <a:t>estery cholesterolu</a:t>
            </a:r>
          </a:p>
        </p:txBody>
      </p:sp>
      <p:sp>
        <p:nvSpPr>
          <p:cNvPr id="18444" name="Obdélník 12"/>
          <p:cNvSpPr>
            <a:spLocks noChangeArrowheads="1"/>
          </p:cNvSpPr>
          <p:nvPr/>
        </p:nvSpPr>
        <p:spPr bwMode="auto">
          <a:xfrm>
            <a:off x="6372225" y="4941888"/>
            <a:ext cx="11842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Arial" charset="0"/>
              </a:rPr>
              <a:t>acyl-CoA</a:t>
            </a:r>
          </a:p>
        </p:txBody>
      </p:sp>
      <p:sp>
        <p:nvSpPr>
          <p:cNvPr id="18445" name="Obdélník 13"/>
          <p:cNvSpPr>
            <a:spLocks noChangeArrowheads="1"/>
          </p:cNvSpPr>
          <p:nvPr/>
        </p:nvSpPr>
        <p:spPr bwMode="auto">
          <a:xfrm>
            <a:off x="4697413" y="3522663"/>
            <a:ext cx="13144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 b="1">
                <a:solidFill>
                  <a:srgbClr val="C00000"/>
                </a:solidFill>
                <a:latin typeface="Arial" charset="0"/>
              </a:rPr>
              <a:t>esterifikace</a:t>
            </a:r>
          </a:p>
        </p:txBody>
      </p:sp>
      <p:sp>
        <p:nvSpPr>
          <p:cNvPr id="18446" name="Obdélník 14"/>
          <p:cNvSpPr>
            <a:spLocks noChangeArrowheads="1"/>
          </p:cNvSpPr>
          <p:nvPr/>
        </p:nvSpPr>
        <p:spPr bwMode="auto">
          <a:xfrm>
            <a:off x="4716463" y="4602163"/>
            <a:ext cx="107156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 b="1">
                <a:solidFill>
                  <a:srgbClr val="C00000"/>
                </a:solidFill>
                <a:latin typeface="Arial" charset="0"/>
              </a:rPr>
              <a:t>elongace</a:t>
            </a:r>
          </a:p>
        </p:txBody>
      </p:sp>
      <p:sp>
        <p:nvSpPr>
          <p:cNvPr id="18447" name="Obdélník 15"/>
          <p:cNvSpPr>
            <a:spLocks noChangeArrowheads="1"/>
          </p:cNvSpPr>
          <p:nvPr/>
        </p:nvSpPr>
        <p:spPr bwMode="auto">
          <a:xfrm>
            <a:off x="4716463" y="4891088"/>
            <a:ext cx="12668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 b="1">
                <a:solidFill>
                  <a:srgbClr val="C00000"/>
                </a:solidFill>
                <a:latin typeface="Arial" charset="0"/>
              </a:rPr>
              <a:t>desaturace</a:t>
            </a:r>
          </a:p>
        </p:txBody>
      </p:sp>
      <p:sp>
        <p:nvSpPr>
          <p:cNvPr id="18448" name="Obdélník 16"/>
          <p:cNvSpPr>
            <a:spLocks noChangeArrowheads="1"/>
          </p:cNvSpPr>
          <p:nvPr/>
        </p:nvSpPr>
        <p:spPr bwMode="auto">
          <a:xfrm>
            <a:off x="1463675" y="4530725"/>
            <a:ext cx="221138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 b="1">
                <a:solidFill>
                  <a:srgbClr val="C00000"/>
                </a:solidFill>
                <a:latin typeface="Arial" charset="0"/>
              </a:rPr>
              <a:t>acyl-CoA-synthetasa</a:t>
            </a:r>
          </a:p>
        </p:txBody>
      </p:sp>
      <p:sp>
        <p:nvSpPr>
          <p:cNvPr id="18449" name="Obdélník 17"/>
          <p:cNvSpPr>
            <a:spLocks noChangeArrowheads="1"/>
          </p:cNvSpPr>
          <p:nvPr/>
        </p:nvSpPr>
        <p:spPr bwMode="auto">
          <a:xfrm>
            <a:off x="1116013" y="3357563"/>
            <a:ext cx="123031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 b="1">
                <a:latin typeface="Arial" charset="0"/>
              </a:rPr>
              <a:t>ATP + CoA</a:t>
            </a:r>
          </a:p>
        </p:txBody>
      </p:sp>
      <p:sp>
        <p:nvSpPr>
          <p:cNvPr id="18450" name="Obdélník 18"/>
          <p:cNvSpPr>
            <a:spLocks noChangeArrowheads="1"/>
          </p:cNvSpPr>
          <p:nvPr/>
        </p:nvSpPr>
        <p:spPr bwMode="auto">
          <a:xfrm>
            <a:off x="2627313" y="3360738"/>
            <a:ext cx="12033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 b="1">
                <a:latin typeface="Arial" charset="0"/>
              </a:rPr>
              <a:t>AMP + PP</a:t>
            </a:r>
            <a:r>
              <a:rPr lang="cs-CZ" sz="1600" b="1" baseline="-25000">
                <a:latin typeface="Arial" charset="0"/>
              </a:rPr>
              <a:t>i</a:t>
            </a:r>
          </a:p>
        </p:txBody>
      </p:sp>
      <p:pic>
        <p:nvPicPr>
          <p:cNvPr id="18451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19913" y="3946525"/>
            <a:ext cx="3159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9459" name="Obdélník 2"/>
          <p:cNvSpPr>
            <a:spLocks noChangeArrowheads="1"/>
          </p:cNvSpPr>
          <p:nvPr/>
        </p:nvSpPr>
        <p:spPr bwMode="auto">
          <a:xfrm>
            <a:off x="3251200" y="395288"/>
            <a:ext cx="26431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Biosyntéza FA</a:t>
            </a:r>
            <a:endParaRPr lang="cs-CZ" sz="2800"/>
          </a:p>
        </p:txBody>
      </p:sp>
      <p:sp>
        <p:nvSpPr>
          <p:cNvPr id="4" name="Obdélník 3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9461" name="Obdélník 4"/>
          <p:cNvSpPr>
            <a:spLocks noChangeArrowheads="1"/>
          </p:cNvSpPr>
          <p:nvPr/>
        </p:nvSpPr>
        <p:spPr bwMode="auto">
          <a:xfrm>
            <a:off x="2317750" y="1263650"/>
            <a:ext cx="44862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Arial" charset="0"/>
              </a:rPr>
              <a:t>Elongace řetězce mastných kyselin</a:t>
            </a:r>
            <a:endParaRPr lang="cs-CZ" sz="2000"/>
          </a:p>
        </p:txBody>
      </p:sp>
      <p:sp>
        <p:nvSpPr>
          <p:cNvPr id="19462" name="Obdélník 5"/>
          <p:cNvSpPr>
            <a:spLocks noChangeArrowheads="1"/>
          </p:cNvSpPr>
          <p:nvPr/>
        </p:nvSpPr>
        <p:spPr bwMode="auto">
          <a:xfrm>
            <a:off x="611188" y="1916113"/>
            <a:ext cx="323056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 b="1">
                <a:solidFill>
                  <a:srgbClr val="C00000"/>
                </a:solidFill>
                <a:latin typeface="Arial" charset="0"/>
              </a:rPr>
              <a:t>mikrosomální systém elongace</a:t>
            </a:r>
            <a:endParaRPr lang="cs-CZ" sz="1600">
              <a:solidFill>
                <a:srgbClr val="C00000"/>
              </a:solidFill>
            </a:endParaRPr>
          </a:p>
        </p:txBody>
      </p:sp>
      <p:sp>
        <p:nvSpPr>
          <p:cNvPr id="19463" name="Obdélník 6"/>
          <p:cNvSpPr>
            <a:spLocks noChangeArrowheads="1"/>
          </p:cNvSpPr>
          <p:nvPr/>
        </p:nvSpPr>
        <p:spPr bwMode="auto">
          <a:xfrm>
            <a:off x="179388" y="1916113"/>
            <a:ext cx="3556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 b="1">
                <a:solidFill>
                  <a:srgbClr val="C00000"/>
                </a:solidFill>
                <a:latin typeface="Arial" charset="0"/>
              </a:rPr>
              <a:t>1.</a:t>
            </a:r>
            <a:endParaRPr lang="cs-CZ" sz="1600">
              <a:solidFill>
                <a:srgbClr val="C00000"/>
              </a:solidFill>
            </a:endParaRPr>
          </a:p>
        </p:txBody>
      </p:sp>
      <p:sp>
        <p:nvSpPr>
          <p:cNvPr id="19464" name="Obdélník 7"/>
          <p:cNvSpPr>
            <a:spLocks noChangeArrowheads="1"/>
          </p:cNvSpPr>
          <p:nvPr/>
        </p:nvSpPr>
        <p:spPr bwMode="auto">
          <a:xfrm>
            <a:off x="611188" y="2349500"/>
            <a:ext cx="2919412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v endoplazmatickém retikulu</a:t>
            </a:r>
            <a:endParaRPr lang="cs-CZ" sz="1400"/>
          </a:p>
        </p:txBody>
      </p:sp>
      <p:sp>
        <p:nvSpPr>
          <p:cNvPr id="19465" name="Obdélník 8"/>
          <p:cNvSpPr>
            <a:spLocks noChangeArrowheads="1"/>
          </p:cNvSpPr>
          <p:nvPr/>
        </p:nvSpPr>
        <p:spPr bwMode="auto">
          <a:xfrm>
            <a:off x="611188" y="2762250"/>
            <a:ext cx="44196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malonyl-CoA – donor dvouuhlíkatých jednotek</a:t>
            </a:r>
          </a:p>
        </p:txBody>
      </p:sp>
      <p:sp>
        <p:nvSpPr>
          <p:cNvPr id="19466" name="Obdélník 10"/>
          <p:cNvSpPr>
            <a:spLocks noChangeArrowheads="1"/>
          </p:cNvSpPr>
          <p:nvPr/>
        </p:nvSpPr>
        <p:spPr bwMode="auto">
          <a:xfrm>
            <a:off x="611188" y="3573463"/>
            <a:ext cx="4318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prodlužování nasycených i nenasycených FA</a:t>
            </a:r>
            <a:endParaRPr lang="cs-CZ" sz="1400"/>
          </a:p>
        </p:txBody>
      </p:sp>
      <p:pic>
        <p:nvPicPr>
          <p:cNvPr id="1946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9250" y="4005263"/>
            <a:ext cx="3889375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Přímá spojnice se šipkou 12"/>
          <p:cNvCxnSpPr/>
          <p:nvPr/>
        </p:nvCxnSpPr>
        <p:spPr>
          <a:xfrm>
            <a:off x="3597275" y="4437063"/>
            <a:ext cx="3106738" cy="0"/>
          </a:xfrm>
          <a:prstGeom prst="straightConnector1">
            <a:avLst/>
          </a:prstGeom>
          <a:ln w="28575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>
            <a:off x="2849563" y="4437063"/>
            <a:ext cx="703262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70" name="Obdélník 24"/>
          <p:cNvSpPr>
            <a:spLocks noChangeArrowheads="1"/>
          </p:cNvSpPr>
          <p:nvPr/>
        </p:nvSpPr>
        <p:spPr bwMode="auto">
          <a:xfrm>
            <a:off x="4140200" y="4508500"/>
            <a:ext cx="2087563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 b="1">
                <a:solidFill>
                  <a:srgbClr val="C00000"/>
                </a:solidFill>
                <a:latin typeface="Arial" charset="0"/>
              </a:rPr>
              <a:t>  </a:t>
            </a:r>
            <a:r>
              <a:rPr lang="cs-CZ" sz="1100" b="1">
                <a:solidFill>
                  <a:srgbClr val="C00000"/>
                </a:solidFill>
                <a:latin typeface="Arial" charset="0"/>
              </a:rPr>
              <a:t>kyselina palmitová (C16)</a:t>
            </a:r>
          </a:p>
          <a:p>
            <a:r>
              <a:rPr lang="cs-CZ" sz="1100" b="1">
                <a:latin typeface="Arial" charset="0"/>
              </a:rPr>
              <a:t>synthasa mastných kyselin  </a:t>
            </a:r>
            <a:endParaRPr lang="cs-CZ" sz="1100"/>
          </a:p>
        </p:txBody>
      </p:sp>
      <p:sp>
        <p:nvSpPr>
          <p:cNvPr id="19471" name="Obdélník 25"/>
          <p:cNvSpPr>
            <a:spLocks noChangeArrowheads="1"/>
          </p:cNvSpPr>
          <p:nvPr/>
        </p:nvSpPr>
        <p:spPr bwMode="auto">
          <a:xfrm>
            <a:off x="2387600" y="4508500"/>
            <a:ext cx="1679575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 b="1">
                <a:solidFill>
                  <a:srgbClr val="C00000"/>
                </a:solidFill>
                <a:latin typeface="Arial" charset="0"/>
              </a:rPr>
              <a:t>        </a:t>
            </a:r>
            <a:r>
              <a:rPr lang="cs-CZ" sz="1100" b="1">
                <a:solidFill>
                  <a:srgbClr val="FF0000"/>
                </a:solidFill>
                <a:latin typeface="Arial" charset="0"/>
              </a:rPr>
              <a:t>FA &gt; C16</a:t>
            </a:r>
          </a:p>
          <a:p>
            <a:r>
              <a:rPr lang="cs-CZ" sz="1100" b="1">
                <a:latin typeface="Arial" charset="0"/>
              </a:rPr>
              <a:t>            elongasy </a:t>
            </a:r>
          </a:p>
          <a:p>
            <a:r>
              <a:rPr lang="cs-CZ" sz="1100" b="1">
                <a:latin typeface="Arial" charset="0"/>
              </a:rPr>
              <a:t>(prodlužování řetězce)</a:t>
            </a:r>
            <a:endParaRPr lang="cs-CZ" sz="1100"/>
          </a:p>
        </p:txBody>
      </p:sp>
      <p:sp>
        <p:nvSpPr>
          <p:cNvPr id="19472" name="Obdélník 29"/>
          <p:cNvSpPr>
            <a:spLocks noChangeArrowheads="1"/>
          </p:cNvSpPr>
          <p:nvPr/>
        </p:nvSpPr>
        <p:spPr bwMode="auto">
          <a:xfrm>
            <a:off x="611188" y="5300663"/>
            <a:ext cx="34353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 b="1">
                <a:solidFill>
                  <a:srgbClr val="C00000"/>
                </a:solidFill>
                <a:latin typeface="Arial" charset="0"/>
              </a:rPr>
              <a:t>mitochondriální systém elongace</a:t>
            </a:r>
            <a:endParaRPr lang="cs-CZ" sz="1600">
              <a:solidFill>
                <a:srgbClr val="C00000"/>
              </a:solidFill>
            </a:endParaRPr>
          </a:p>
        </p:txBody>
      </p:sp>
      <p:sp>
        <p:nvSpPr>
          <p:cNvPr id="19473" name="Obdélník 31"/>
          <p:cNvSpPr>
            <a:spLocks noChangeArrowheads="1"/>
          </p:cNvSpPr>
          <p:nvPr/>
        </p:nvSpPr>
        <p:spPr bwMode="auto">
          <a:xfrm>
            <a:off x="179388" y="5300663"/>
            <a:ext cx="3556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 b="1">
                <a:solidFill>
                  <a:srgbClr val="C00000"/>
                </a:solidFill>
                <a:latin typeface="Arial" charset="0"/>
              </a:rPr>
              <a:t>2.</a:t>
            </a:r>
            <a:endParaRPr lang="cs-CZ" sz="1600">
              <a:solidFill>
                <a:srgbClr val="C00000"/>
              </a:solidFill>
            </a:endParaRPr>
          </a:p>
        </p:txBody>
      </p:sp>
      <p:sp>
        <p:nvSpPr>
          <p:cNvPr id="19474" name="Obdélník 32"/>
          <p:cNvSpPr>
            <a:spLocks noChangeArrowheads="1"/>
          </p:cNvSpPr>
          <p:nvPr/>
        </p:nvSpPr>
        <p:spPr bwMode="auto">
          <a:xfrm>
            <a:off x="611188" y="5713413"/>
            <a:ext cx="19145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v mitochondriích</a:t>
            </a:r>
            <a:endParaRPr lang="cs-CZ" sz="1400"/>
          </a:p>
        </p:txBody>
      </p:sp>
      <p:sp>
        <p:nvSpPr>
          <p:cNvPr id="19475" name="Obdélník 33"/>
          <p:cNvSpPr>
            <a:spLocks noChangeArrowheads="1"/>
          </p:cNvSpPr>
          <p:nvPr/>
        </p:nvSpPr>
        <p:spPr bwMode="auto">
          <a:xfrm>
            <a:off x="611188" y="6073775"/>
            <a:ext cx="4041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acetyl-CoA – donor dvouuhlíkaté jednotky</a:t>
            </a:r>
            <a:endParaRPr lang="cs-CZ" sz="1400"/>
          </a:p>
        </p:txBody>
      </p:sp>
      <p:sp>
        <p:nvSpPr>
          <p:cNvPr id="19476" name="Obdélník 9"/>
          <p:cNvSpPr>
            <a:spLocks noChangeArrowheads="1"/>
          </p:cNvSpPr>
          <p:nvPr/>
        </p:nvSpPr>
        <p:spPr bwMode="auto">
          <a:xfrm>
            <a:off x="900113" y="3141663"/>
            <a:ext cx="4572000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b="1">
                <a:latin typeface="Arial" charset="0"/>
              </a:rPr>
              <a:t>NADPH + H</a:t>
            </a:r>
            <a:r>
              <a:rPr lang="cs-CZ" sz="1400" b="1" baseline="30000">
                <a:latin typeface="Arial" charset="0"/>
              </a:rPr>
              <a:t>+    </a:t>
            </a:r>
            <a:r>
              <a:rPr lang="cs-CZ" sz="1400" b="1">
                <a:latin typeface="Arial" charset="0"/>
              </a:rPr>
              <a:t>– donor redukčních ekvivalentů</a:t>
            </a:r>
            <a:r>
              <a:rPr lang="cs-CZ" sz="1400" b="1" baseline="30000">
                <a:latin typeface="Arial" charset="0"/>
              </a:rPr>
              <a:t> </a:t>
            </a:r>
            <a:endParaRPr lang="cs-CZ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483" name="Obdélník 2"/>
          <p:cNvSpPr>
            <a:spLocks noChangeArrowheads="1"/>
          </p:cNvSpPr>
          <p:nvPr/>
        </p:nvSpPr>
        <p:spPr bwMode="auto">
          <a:xfrm>
            <a:off x="3251200" y="395288"/>
            <a:ext cx="26431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C00000"/>
                </a:solidFill>
                <a:latin typeface="Arial" charset="0"/>
              </a:rPr>
              <a:t>Biosyntéza FA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2048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3717032"/>
            <a:ext cx="6729413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Obdélník 7"/>
          <p:cNvSpPr>
            <a:spLocks noChangeArrowheads="1"/>
          </p:cNvSpPr>
          <p:nvPr/>
        </p:nvSpPr>
        <p:spPr bwMode="auto">
          <a:xfrm>
            <a:off x="2219325" y="1263650"/>
            <a:ext cx="47291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Arial" charset="0"/>
              </a:rPr>
              <a:t>Desaturace řetězce mastných kyselin</a:t>
            </a:r>
            <a:endParaRPr lang="cs-CZ" sz="2000"/>
          </a:p>
        </p:txBody>
      </p:sp>
      <p:sp>
        <p:nvSpPr>
          <p:cNvPr id="20487" name="Obdélník 8"/>
          <p:cNvSpPr>
            <a:spLocks noChangeArrowheads="1"/>
          </p:cNvSpPr>
          <p:nvPr/>
        </p:nvSpPr>
        <p:spPr bwMode="auto">
          <a:xfrm>
            <a:off x="139700" y="2328863"/>
            <a:ext cx="29194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v endoplazmatickém retikulu</a:t>
            </a:r>
            <a:endParaRPr lang="cs-CZ" sz="1400"/>
          </a:p>
        </p:txBody>
      </p:sp>
      <p:sp>
        <p:nvSpPr>
          <p:cNvPr id="20488" name="Obdélník 9"/>
          <p:cNvSpPr>
            <a:spLocks noChangeArrowheads="1"/>
          </p:cNvSpPr>
          <p:nvPr/>
        </p:nvSpPr>
        <p:spPr bwMode="auto">
          <a:xfrm>
            <a:off x="139700" y="3121025"/>
            <a:ext cx="41560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proces vyžadující O</a:t>
            </a:r>
            <a:r>
              <a:rPr lang="cs-CZ" sz="1400" b="1" baseline="-25000">
                <a:latin typeface="Arial" charset="0"/>
              </a:rPr>
              <a:t>2</a:t>
            </a:r>
            <a:r>
              <a:rPr lang="cs-CZ" sz="1400" b="1">
                <a:latin typeface="Arial" charset="0"/>
              </a:rPr>
              <a:t>, NADH, cytochrom b</a:t>
            </a:r>
            <a:r>
              <a:rPr lang="cs-CZ" sz="1400" b="1" baseline="-25000">
                <a:latin typeface="Arial" charset="0"/>
              </a:rPr>
              <a:t>5</a:t>
            </a:r>
            <a:endParaRPr lang="cs-CZ" sz="1400" baseline="-25000"/>
          </a:p>
        </p:txBody>
      </p:sp>
      <p:sp>
        <p:nvSpPr>
          <p:cNvPr id="20489" name="Obdélník 9"/>
          <p:cNvSpPr>
            <a:spLocks noChangeArrowheads="1"/>
          </p:cNvSpPr>
          <p:nvPr/>
        </p:nvSpPr>
        <p:spPr bwMode="auto">
          <a:xfrm>
            <a:off x="107950" y="2708275"/>
            <a:ext cx="4302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 dirty="0">
                <a:latin typeface="Arial" charset="0"/>
              </a:rPr>
              <a:t>enzymy: </a:t>
            </a:r>
            <a:r>
              <a:rPr lang="cs-CZ" sz="1400" b="1" dirty="0" err="1">
                <a:latin typeface="Arial" charset="0"/>
              </a:rPr>
              <a:t>desaturasa</a:t>
            </a:r>
            <a:r>
              <a:rPr lang="cs-CZ" sz="1400" b="1" dirty="0">
                <a:latin typeface="Arial" charset="0"/>
              </a:rPr>
              <a:t>, NADH-</a:t>
            </a:r>
            <a:r>
              <a:rPr lang="cs-CZ" sz="1400" b="1" dirty="0" err="1">
                <a:latin typeface="Arial" charset="0"/>
              </a:rPr>
              <a:t>cyt</a:t>
            </a:r>
            <a:r>
              <a:rPr lang="cs-CZ" sz="1400" b="1" dirty="0">
                <a:latin typeface="Arial" charset="0"/>
              </a:rPr>
              <a:t> b5-reduktasa</a:t>
            </a:r>
            <a:endParaRPr lang="cs-CZ" sz="1400" baseline="-25000" dirty="0"/>
          </a:p>
        </p:txBody>
      </p:sp>
      <p:grpSp>
        <p:nvGrpSpPr>
          <p:cNvPr id="13" name="Skupina 12"/>
          <p:cNvGrpSpPr/>
          <p:nvPr/>
        </p:nvGrpSpPr>
        <p:grpSpPr>
          <a:xfrm>
            <a:off x="1331640" y="6309320"/>
            <a:ext cx="6624736" cy="369332"/>
            <a:chOff x="1331640" y="6309320"/>
            <a:chExt cx="6624736" cy="369332"/>
          </a:xfrm>
        </p:grpSpPr>
        <p:sp>
          <p:nvSpPr>
            <p:cNvPr id="10" name="TextovéPole 9"/>
            <p:cNvSpPr txBox="1"/>
            <p:nvPr/>
          </p:nvSpPr>
          <p:spPr>
            <a:xfrm>
              <a:off x="1331640" y="6309320"/>
              <a:ext cx="6624736" cy="36933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dirty="0" err="1" smtClean="0"/>
                <a:t>stearoyl</a:t>
              </a:r>
              <a:r>
                <a:rPr lang="cs-CZ" dirty="0" smtClean="0"/>
                <a:t>-</a:t>
              </a:r>
              <a:r>
                <a:rPr lang="cs-CZ" dirty="0" err="1" smtClean="0"/>
                <a:t>CoA</a:t>
              </a:r>
              <a:r>
                <a:rPr lang="cs-CZ" dirty="0" smtClean="0"/>
                <a:t> + NADH + H</a:t>
              </a:r>
              <a:r>
                <a:rPr lang="cs-CZ" baseline="30000" dirty="0" smtClean="0"/>
                <a:t>+</a:t>
              </a:r>
              <a:r>
                <a:rPr lang="cs-CZ" dirty="0" smtClean="0"/>
                <a:t> + O</a:t>
              </a:r>
              <a:r>
                <a:rPr lang="cs-CZ" baseline="-25000" dirty="0" smtClean="0"/>
                <a:t>2</a:t>
              </a:r>
              <a:r>
                <a:rPr lang="cs-CZ" dirty="0" smtClean="0"/>
                <a:t>                     </a:t>
              </a:r>
              <a:r>
                <a:rPr lang="cs-CZ" dirty="0" err="1" smtClean="0"/>
                <a:t>oleoyl</a:t>
              </a:r>
              <a:r>
                <a:rPr lang="cs-CZ" dirty="0" smtClean="0"/>
                <a:t>-</a:t>
              </a:r>
              <a:r>
                <a:rPr lang="cs-CZ" dirty="0" err="1" smtClean="0"/>
                <a:t>CoA</a:t>
              </a:r>
              <a:r>
                <a:rPr lang="cs-CZ" dirty="0" smtClean="0"/>
                <a:t> + NAD</a:t>
              </a:r>
              <a:r>
                <a:rPr lang="cs-CZ" baseline="30000" dirty="0" smtClean="0"/>
                <a:t>+</a:t>
              </a:r>
              <a:r>
                <a:rPr lang="cs-CZ" dirty="0" smtClean="0"/>
                <a:t> + 2H</a:t>
              </a:r>
              <a:r>
                <a:rPr lang="cs-CZ" baseline="-25000" dirty="0" smtClean="0"/>
                <a:t>2</a:t>
              </a:r>
              <a:r>
                <a:rPr lang="cs-CZ" dirty="0" smtClean="0"/>
                <a:t>O</a:t>
              </a:r>
              <a:endParaRPr lang="cs-CZ" dirty="0"/>
            </a:p>
          </p:txBody>
        </p:sp>
        <p:cxnSp>
          <p:nvCxnSpPr>
            <p:cNvPr id="12" name="Přímá spojovací šipka 11"/>
            <p:cNvCxnSpPr/>
            <p:nvPr/>
          </p:nvCxnSpPr>
          <p:spPr>
            <a:xfrm>
              <a:off x="4355976" y="6525344"/>
              <a:ext cx="864096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ovéPole 13"/>
          <p:cNvSpPr txBox="1"/>
          <p:nvPr/>
        </p:nvSpPr>
        <p:spPr>
          <a:xfrm>
            <a:off x="5580112" y="2636912"/>
            <a:ext cx="4248472" cy="8822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4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desaturasy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: 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dvojné vazby v poloze </a:t>
            </a:r>
            <a:r>
              <a:rPr lang="cs-CZ" sz="1400" b="1" dirty="0" smtClean="0">
                <a:latin typeface="Arial" pitchFamily="34" charset="0"/>
                <a:cs typeface="Arial" pitchFamily="34" charset="0"/>
                <a:sym typeface="Symbol"/>
              </a:rPr>
              <a:t> </a:t>
            </a:r>
            <a:r>
              <a:rPr lang="cs-CZ" sz="1400" b="1" baseline="30000" dirty="0" smtClean="0">
                <a:latin typeface="Arial" pitchFamily="34" charset="0"/>
                <a:cs typeface="Arial" pitchFamily="34" charset="0"/>
                <a:sym typeface="Symbol"/>
              </a:rPr>
              <a:t>4,5,6,9</a:t>
            </a:r>
          </a:p>
          <a:p>
            <a:r>
              <a:rPr lang="cs-CZ" sz="1400" b="1" dirty="0" err="1" smtClean="0">
                <a:latin typeface="Arial" pitchFamily="34" charset="0"/>
                <a:cs typeface="Arial" pitchFamily="34" charset="0"/>
                <a:sym typeface="Symbol"/>
              </a:rPr>
              <a:t>linolová</a:t>
            </a:r>
            <a:r>
              <a:rPr lang="cs-CZ" sz="1400" b="1" dirty="0" smtClean="0">
                <a:latin typeface="Arial" pitchFamily="34" charset="0"/>
                <a:cs typeface="Arial" pitchFamily="34" charset="0"/>
                <a:sym typeface="Symbol"/>
              </a:rPr>
              <a:t>,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  <a:sym typeface="Symbol"/>
              </a:rPr>
              <a:t>linolenová</a:t>
            </a:r>
            <a:r>
              <a:rPr lang="cs-CZ" sz="1400" b="1" dirty="0" smtClean="0">
                <a:latin typeface="Arial" pitchFamily="34" charset="0"/>
                <a:cs typeface="Arial" pitchFamily="34" charset="0"/>
                <a:sym typeface="Symbol"/>
              </a:rPr>
              <a:t> – esenciální FA</a:t>
            </a:r>
          </a:p>
          <a:p>
            <a:endParaRPr lang="cs-CZ" sz="1400" b="1" baseline="30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" name="Obdélník 2"/>
          <p:cNvSpPr>
            <a:spLocks noChangeArrowheads="1"/>
          </p:cNvSpPr>
          <p:nvPr/>
        </p:nvSpPr>
        <p:spPr bwMode="auto">
          <a:xfrm>
            <a:off x="2123728" y="395288"/>
            <a:ext cx="52945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800" b="1" dirty="0">
                <a:solidFill>
                  <a:srgbClr val="C00000"/>
                </a:solidFill>
                <a:latin typeface="Arial" charset="0"/>
              </a:rPr>
              <a:t>Biosyntéza </a:t>
            </a:r>
            <a:r>
              <a:rPr lang="cs-CZ" sz="2800" b="1" dirty="0" smtClean="0">
                <a:solidFill>
                  <a:srgbClr val="C00000"/>
                </a:solidFill>
                <a:latin typeface="Arial" charset="0"/>
              </a:rPr>
              <a:t>FA - shrnutí</a:t>
            </a:r>
            <a:endParaRPr lang="cs-CZ" sz="28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b="1" dirty="0" smtClean="0"/>
              <a:t>Tvorba </a:t>
            </a:r>
            <a:r>
              <a:rPr lang="cs-CZ" sz="2000" b="1" dirty="0" err="1" smtClean="0"/>
              <a:t>malonyl</a:t>
            </a:r>
            <a:r>
              <a:rPr lang="cs-CZ" sz="2000" b="1" dirty="0" smtClean="0"/>
              <a:t>-</a:t>
            </a:r>
            <a:r>
              <a:rPr lang="cs-CZ" sz="2000" b="1" dirty="0" err="1" smtClean="0"/>
              <a:t>CoA</a:t>
            </a:r>
            <a:endParaRPr lang="cs-CZ" sz="2000" b="1" dirty="0" smtClean="0"/>
          </a:p>
          <a:p>
            <a:pPr lvl="2"/>
            <a:r>
              <a:rPr lang="cs-CZ" sz="1600" b="1" dirty="0" smtClean="0">
                <a:solidFill>
                  <a:srgbClr val="FF0000"/>
                </a:solidFill>
              </a:rPr>
              <a:t>Acetyl-</a:t>
            </a:r>
            <a:r>
              <a:rPr lang="cs-CZ" sz="1600" b="1" dirty="0" err="1" smtClean="0">
                <a:solidFill>
                  <a:srgbClr val="FF0000"/>
                </a:solidFill>
              </a:rPr>
              <a:t>CoA</a:t>
            </a:r>
            <a:r>
              <a:rPr lang="cs-CZ" sz="1600" b="1" dirty="0" smtClean="0">
                <a:solidFill>
                  <a:srgbClr val="FF0000"/>
                </a:solidFill>
              </a:rPr>
              <a:t>-</a:t>
            </a:r>
            <a:r>
              <a:rPr lang="cs-CZ" sz="1600" b="1" dirty="0" err="1" smtClean="0">
                <a:solidFill>
                  <a:srgbClr val="FF0000"/>
                </a:solidFill>
              </a:rPr>
              <a:t>karboxylasa</a:t>
            </a:r>
            <a:endParaRPr lang="cs-CZ" sz="1600" b="1" dirty="0" smtClean="0">
              <a:solidFill>
                <a:srgbClr val="FF0000"/>
              </a:solidFill>
            </a:endParaRPr>
          </a:p>
          <a:p>
            <a:pPr lvl="1"/>
            <a:endParaRPr lang="cs-CZ" sz="2000" b="1" dirty="0" smtClean="0">
              <a:solidFill>
                <a:srgbClr val="FF0000"/>
              </a:solidFill>
            </a:endParaRPr>
          </a:p>
          <a:p>
            <a:r>
              <a:rPr lang="cs-CZ" sz="2000" b="1" dirty="0" smtClean="0"/>
              <a:t>Vlastní syntéza FA </a:t>
            </a:r>
          </a:p>
          <a:p>
            <a:pPr lvl="1">
              <a:buFont typeface="Wingdings" pitchFamily="2" charset="2"/>
              <a:buChar char="§"/>
            </a:pPr>
            <a:r>
              <a:rPr lang="cs-CZ" sz="2000" b="1" dirty="0" smtClean="0"/>
              <a:t>Kyselina palmitová</a:t>
            </a:r>
          </a:p>
          <a:p>
            <a:pPr lvl="2"/>
            <a:r>
              <a:rPr lang="cs-CZ" sz="1600" b="1" dirty="0" err="1" smtClean="0">
                <a:solidFill>
                  <a:srgbClr val="FF0000"/>
                </a:solidFill>
              </a:rPr>
              <a:t>Synthasa</a:t>
            </a:r>
            <a:r>
              <a:rPr lang="cs-CZ" sz="1600" b="1" dirty="0" smtClean="0">
                <a:solidFill>
                  <a:srgbClr val="FF0000"/>
                </a:solidFill>
              </a:rPr>
              <a:t> mastných kyselin</a:t>
            </a:r>
            <a:r>
              <a:rPr lang="cs-CZ" sz="1600" b="1" dirty="0" smtClean="0"/>
              <a:t> – cytosol</a:t>
            </a:r>
          </a:p>
          <a:p>
            <a:pPr lvl="1"/>
            <a:endParaRPr lang="cs-CZ" sz="2000" b="1" dirty="0" smtClean="0"/>
          </a:p>
          <a:p>
            <a:pPr lvl="1">
              <a:buFont typeface="Wingdings" pitchFamily="2" charset="2"/>
              <a:buChar char="§"/>
            </a:pPr>
            <a:r>
              <a:rPr lang="cs-CZ" sz="2000" b="1" dirty="0" smtClean="0"/>
              <a:t>Nasycené mastné kyseliny (</a:t>
            </a:r>
            <a:r>
              <a:rPr lang="cs-CZ" sz="2000" b="1" dirty="0" smtClean="0">
                <a:latin typeface="Calibri"/>
              </a:rPr>
              <a:t>&gt;C16)</a:t>
            </a:r>
          </a:p>
          <a:p>
            <a:pPr lvl="2">
              <a:buFont typeface="Wingdings" pitchFamily="2" charset="2"/>
              <a:buChar char="§"/>
            </a:pPr>
            <a:r>
              <a:rPr lang="cs-CZ" sz="1600" b="1" dirty="0" smtClean="0">
                <a:solidFill>
                  <a:srgbClr val="FF0000"/>
                </a:solidFill>
                <a:latin typeface="Calibri"/>
              </a:rPr>
              <a:t>Elongační systémy</a:t>
            </a:r>
            <a:r>
              <a:rPr lang="cs-CZ" sz="1600" dirty="0" smtClean="0">
                <a:latin typeface="Calibri"/>
              </a:rPr>
              <a:t>-</a:t>
            </a:r>
            <a:r>
              <a:rPr lang="cs-CZ" sz="1600" b="1" dirty="0" smtClean="0">
                <a:solidFill>
                  <a:srgbClr val="FF0000"/>
                </a:solidFill>
                <a:latin typeface="Calibri"/>
              </a:rPr>
              <a:t> </a:t>
            </a:r>
            <a:r>
              <a:rPr lang="cs-CZ" sz="1600" b="1" dirty="0" smtClean="0">
                <a:latin typeface="Calibri"/>
              </a:rPr>
              <a:t>mitochondrie, ER</a:t>
            </a:r>
          </a:p>
          <a:p>
            <a:pPr lvl="2">
              <a:buFont typeface="Wingdings" pitchFamily="2" charset="2"/>
              <a:buChar char="§"/>
            </a:pPr>
            <a:endParaRPr lang="cs-CZ" sz="1600" b="1" dirty="0" smtClean="0">
              <a:latin typeface="Calibri"/>
            </a:endParaRPr>
          </a:p>
          <a:p>
            <a:pPr lvl="1">
              <a:buFont typeface="Wingdings" pitchFamily="2" charset="2"/>
              <a:buChar char="§"/>
            </a:pPr>
            <a:r>
              <a:rPr lang="cs-CZ" sz="2000" b="1" dirty="0" smtClean="0">
                <a:latin typeface="Calibri"/>
              </a:rPr>
              <a:t>Nenasycené mastné kyseliny</a:t>
            </a:r>
          </a:p>
          <a:p>
            <a:pPr lvl="2">
              <a:buFont typeface="Wingdings" pitchFamily="2" charset="2"/>
              <a:buChar char="§"/>
            </a:pPr>
            <a:r>
              <a:rPr lang="cs-CZ" sz="1600" b="1" dirty="0" err="1" smtClean="0">
                <a:solidFill>
                  <a:srgbClr val="FF0000"/>
                </a:solidFill>
                <a:latin typeface="Calibri"/>
              </a:rPr>
              <a:t>Desaturační</a:t>
            </a:r>
            <a:r>
              <a:rPr lang="cs-CZ" sz="1600" b="1" dirty="0" smtClean="0">
                <a:solidFill>
                  <a:srgbClr val="FF0000"/>
                </a:solidFill>
                <a:latin typeface="Calibri"/>
              </a:rPr>
              <a:t> systémy </a:t>
            </a:r>
            <a:r>
              <a:rPr lang="cs-CZ" sz="1600" b="1" dirty="0" smtClean="0">
                <a:latin typeface="Calibri"/>
              </a:rPr>
              <a:t>- ER</a:t>
            </a:r>
            <a:endParaRPr lang="cs-CZ" sz="1600" b="1" dirty="0" smtClean="0"/>
          </a:p>
          <a:p>
            <a:pPr lvl="1"/>
            <a:endParaRPr lang="cs-CZ" sz="2000" b="1" dirty="0" smtClean="0"/>
          </a:p>
          <a:p>
            <a:pPr lvl="1"/>
            <a:endParaRPr lang="cs-CZ" sz="2000" b="1" dirty="0" smtClean="0"/>
          </a:p>
          <a:p>
            <a:pPr lvl="2"/>
            <a:endParaRPr lang="cs-CZ" sz="1200" b="1" dirty="0" smtClean="0"/>
          </a:p>
          <a:p>
            <a:pPr lvl="1"/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507" name="Obdélník 2"/>
          <p:cNvSpPr>
            <a:spLocks noChangeArrowheads="1"/>
          </p:cNvSpPr>
          <p:nvPr/>
        </p:nvSpPr>
        <p:spPr bwMode="auto">
          <a:xfrm>
            <a:off x="3176920" y="404813"/>
            <a:ext cx="25837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2800" b="1" dirty="0">
                <a:solidFill>
                  <a:srgbClr val="C00000"/>
                </a:solidFill>
                <a:latin typeface="Arial" charset="0"/>
              </a:rPr>
              <a:t>Degradace </a:t>
            </a:r>
            <a:r>
              <a:rPr lang="cs-CZ" sz="2800" b="1" dirty="0" smtClean="0">
                <a:solidFill>
                  <a:srgbClr val="C00000"/>
                </a:solidFill>
                <a:latin typeface="Arial" charset="0"/>
              </a:rPr>
              <a:t>FA</a:t>
            </a:r>
            <a:endParaRPr lang="cs-CZ" sz="2800" dirty="0"/>
          </a:p>
        </p:txBody>
      </p:sp>
      <p:sp>
        <p:nvSpPr>
          <p:cNvPr id="21508" name="Obdélník 3"/>
          <p:cNvSpPr>
            <a:spLocks noChangeArrowheads="1"/>
          </p:cNvSpPr>
          <p:nvPr/>
        </p:nvSpPr>
        <p:spPr bwMode="auto">
          <a:xfrm>
            <a:off x="195263" y="1341438"/>
            <a:ext cx="10064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 b="1" u="sng">
                <a:solidFill>
                  <a:srgbClr val="C00000"/>
                </a:solidFill>
                <a:latin typeface="Arial" charset="0"/>
              </a:rPr>
              <a:t>význam:</a:t>
            </a:r>
            <a:endParaRPr lang="cs-CZ" sz="1600" u="sng">
              <a:solidFill>
                <a:srgbClr val="C00000"/>
              </a:solidFill>
            </a:endParaRPr>
          </a:p>
        </p:txBody>
      </p:sp>
      <p:sp>
        <p:nvSpPr>
          <p:cNvPr id="21509" name="Obdélník 4"/>
          <p:cNvSpPr>
            <a:spLocks noChangeArrowheads="1"/>
          </p:cNvSpPr>
          <p:nvPr/>
        </p:nvSpPr>
        <p:spPr bwMode="auto">
          <a:xfrm>
            <a:off x="1293813" y="1365250"/>
            <a:ext cx="22717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 b="1">
                <a:solidFill>
                  <a:srgbClr val="C00000"/>
                </a:solidFill>
                <a:latin typeface="Arial" charset="0"/>
              </a:rPr>
              <a:t>zásadní zdroj energie</a:t>
            </a:r>
            <a:endParaRPr lang="cs-CZ" sz="1600" b="1">
              <a:solidFill>
                <a:srgbClr val="C00000"/>
              </a:solidFill>
            </a:endParaRPr>
          </a:p>
        </p:txBody>
      </p:sp>
      <p:sp>
        <p:nvSpPr>
          <p:cNvPr id="21510" name="Obdélník 5"/>
          <p:cNvSpPr>
            <a:spLocks noChangeArrowheads="1"/>
          </p:cNvSpPr>
          <p:nvPr/>
        </p:nvSpPr>
        <p:spPr bwMode="auto">
          <a:xfrm>
            <a:off x="1292225" y="1784350"/>
            <a:ext cx="60690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b="1">
                <a:latin typeface="Arial" charset="0"/>
              </a:rPr>
              <a:t>(zejména mezi jídly, v noci, při zvýšeném požadavku na přísun energie – cvičení)</a:t>
            </a:r>
            <a:endParaRPr lang="cs-CZ" sz="1200" b="1"/>
          </a:p>
        </p:txBody>
      </p:sp>
      <p:sp>
        <p:nvSpPr>
          <p:cNvPr id="21511" name="Obdélník 6"/>
          <p:cNvSpPr>
            <a:spLocks noChangeArrowheads="1"/>
          </p:cNvSpPr>
          <p:nvPr/>
        </p:nvSpPr>
        <p:spPr bwMode="auto">
          <a:xfrm>
            <a:off x="179388" y="2473325"/>
            <a:ext cx="50482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>
                <a:latin typeface="Arial" charset="0"/>
              </a:rPr>
              <a:t>uvolnění FA z triacylglycerolů tukové tkáně do krevního oběhu</a:t>
            </a:r>
            <a:endParaRPr lang="cs-CZ" sz="1200" b="1"/>
          </a:p>
        </p:txBody>
      </p:sp>
      <p:sp>
        <p:nvSpPr>
          <p:cNvPr id="21512" name="Obdélník 7"/>
          <p:cNvSpPr>
            <a:spLocks noChangeArrowheads="1"/>
          </p:cNvSpPr>
          <p:nvPr/>
        </p:nvSpPr>
        <p:spPr bwMode="auto">
          <a:xfrm>
            <a:off x="179388" y="2905125"/>
            <a:ext cx="32575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>
                <a:latin typeface="Arial" charset="0"/>
              </a:rPr>
              <a:t>v krevním oběhu vazba FA na albumin</a:t>
            </a:r>
            <a:endParaRPr lang="cs-CZ" sz="1200" b="1"/>
          </a:p>
        </p:txBody>
      </p:sp>
      <p:sp>
        <p:nvSpPr>
          <p:cNvPr id="21513" name="Obdélník 8"/>
          <p:cNvSpPr>
            <a:spLocks noChangeArrowheads="1"/>
          </p:cNvSpPr>
          <p:nvPr/>
        </p:nvSpPr>
        <p:spPr bwMode="auto">
          <a:xfrm>
            <a:off x="179388" y="3336925"/>
            <a:ext cx="190023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>
                <a:latin typeface="Arial" charset="0"/>
              </a:rPr>
              <a:t>transport ke tkáním</a:t>
            </a:r>
            <a:endParaRPr lang="cs-CZ" sz="1200" b="1"/>
          </a:p>
        </p:txBody>
      </p:sp>
      <p:sp>
        <p:nvSpPr>
          <p:cNvPr id="21514" name="Obdélník 9"/>
          <p:cNvSpPr>
            <a:spLocks noChangeArrowheads="1"/>
          </p:cNvSpPr>
          <p:nvPr/>
        </p:nvSpPr>
        <p:spPr bwMode="auto">
          <a:xfrm>
            <a:off x="179388" y="3789363"/>
            <a:ext cx="25066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>
                <a:latin typeface="Arial" charset="0"/>
              </a:rPr>
              <a:t>vstup FA do cílových buněk</a:t>
            </a:r>
            <a:endParaRPr lang="cs-CZ" sz="1200" b="1"/>
          </a:p>
        </p:txBody>
      </p:sp>
      <p:sp>
        <p:nvSpPr>
          <p:cNvPr id="11" name="Šipka doprava 10"/>
          <p:cNvSpPr/>
          <p:nvPr/>
        </p:nvSpPr>
        <p:spPr>
          <a:xfrm>
            <a:off x="2700338" y="3860800"/>
            <a:ext cx="360362" cy="95250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516" name="Obdélník 11"/>
          <p:cNvSpPr>
            <a:spLocks noChangeArrowheads="1"/>
          </p:cNvSpPr>
          <p:nvPr/>
        </p:nvSpPr>
        <p:spPr bwMode="auto">
          <a:xfrm>
            <a:off x="3419475" y="3789363"/>
            <a:ext cx="17208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200" b="1">
                <a:latin typeface="Arial" charset="0"/>
              </a:rPr>
              <a:t>aktivace na acyl-CoA</a:t>
            </a:r>
            <a:endParaRPr lang="cs-CZ" sz="1200" b="1"/>
          </a:p>
        </p:txBody>
      </p:sp>
      <p:sp>
        <p:nvSpPr>
          <p:cNvPr id="21517" name="Obdélník 12"/>
          <p:cNvSpPr>
            <a:spLocks noChangeArrowheads="1"/>
          </p:cNvSpPr>
          <p:nvPr/>
        </p:nvSpPr>
        <p:spPr bwMode="auto">
          <a:xfrm>
            <a:off x="179388" y="4202113"/>
            <a:ext cx="42703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>
                <a:latin typeface="Arial" charset="0"/>
              </a:rPr>
              <a:t>přenos acyl-CoA pomocí karnitinu do mitochondrie </a:t>
            </a:r>
            <a:endParaRPr lang="cs-CZ" sz="1200" b="1"/>
          </a:p>
        </p:txBody>
      </p:sp>
      <p:sp>
        <p:nvSpPr>
          <p:cNvPr id="14" name="Šipka doprava 13"/>
          <p:cNvSpPr/>
          <p:nvPr/>
        </p:nvSpPr>
        <p:spPr>
          <a:xfrm>
            <a:off x="2051050" y="4581525"/>
            <a:ext cx="360363" cy="95250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519" name="Obdélník 14"/>
          <p:cNvSpPr>
            <a:spLocks noChangeArrowheads="1"/>
          </p:cNvSpPr>
          <p:nvPr/>
        </p:nvSpPr>
        <p:spPr bwMode="auto">
          <a:xfrm>
            <a:off x="2555875" y="4508500"/>
            <a:ext cx="11430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1200" b="1">
                <a:latin typeface="Arial" charset="0"/>
              </a:rPr>
              <a:t>β</a:t>
            </a:r>
            <a:r>
              <a:rPr lang="cs-CZ" sz="1200" b="1">
                <a:latin typeface="Arial" charset="0"/>
              </a:rPr>
              <a:t>-oxidace FA</a:t>
            </a:r>
            <a:endParaRPr lang="cs-CZ" sz="1200"/>
          </a:p>
        </p:txBody>
      </p:sp>
      <p:pic>
        <p:nvPicPr>
          <p:cNvPr id="21520" name="Picture 20"/>
          <p:cNvPicPr>
            <a:picLocks noChangeAspect="1" noChangeArrowheads="1"/>
          </p:cNvPicPr>
          <p:nvPr/>
        </p:nvPicPr>
        <p:blipFill>
          <a:blip r:embed="rId2" cstate="print"/>
          <a:srcRect b="262"/>
          <a:stretch>
            <a:fillRect/>
          </a:stretch>
        </p:blipFill>
        <p:spPr bwMode="auto">
          <a:xfrm>
            <a:off x="5364163" y="2276475"/>
            <a:ext cx="3379787" cy="409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Vývojový diagram: spojka 22"/>
          <p:cNvSpPr/>
          <p:nvPr/>
        </p:nvSpPr>
        <p:spPr>
          <a:xfrm>
            <a:off x="179388" y="3789363"/>
            <a:ext cx="288925" cy="287337"/>
          </a:xfrm>
          <a:prstGeom prst="flowChartConnector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6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4" name="Vývojový diagram: spojka 23"/>
          <p:cNvSpPr/>
          <p:nvPr/>
        </p:nvSpPr>
        <p:spPr>
          <a:xfrm>
            <a:off x="3132138" y="3789363"/>
            <a:ext cx="287337" cy="287337"/>
          </a:xfrm>
          <a:prstGeom prst="flowChartConnector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6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5" name="Vývojový diagram: spojka 24"/>
          <p:cNvSpPr/>
          <p:nvPr/>
        </p:nvSpPr>
        <p:spPr>
          <a:xfrm>
            <a:off x="179388" y="4221163"/>
            <a:ext cx="288925" cy="287337"/>
          </a:xfrm>
          <a:prstGeom prst="flowChartConnector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6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6" name="Vývojový diagram: spojka 25"/>
          <p:cNvSpPr/>
          <p:nvPr/>
        </p:nvSpPr>
        <p:spPr>
          <a:xfrm>
            <a:off x="1547813" y="4508500"/>
            <a:ext cx="287337" cy="288925"/>
          </a:xfrm>
          <a:prstGeom prst="flowChartConnector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6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7" name="Vývojový diagram: spojka 26"/>
          <p:cNvSpPr/>
          <p:nvPr/>
        </p:nvSpPr>
        <p:spPr>
          <a:xfrm>
            <a:off x="179388" y="5229225"/>
            <a:ext cx="288925" cy="296863"/>
          </a:xfrm>
          <a:prstGeom prst="flowChartConnector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6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1526" name="TextovéPole 27"/>
          <p:cNvSpPr txBox="1">
            <a:spLocks noChangeArrowheads="1"/>
          </p:cNvSpPr>
          <p:nvPr/>
        </p:nvSpPr>
        <p:spPr bwMode="auto">
          <a:xfrm>
            <a:off x="611188" y="5229225"/>
            <a:ext cx="30241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b="1">
                <a:latin typeface="Arial" charset="0"/>
              </a:rPr>
              <a:t>přeměna acetyl-CoA na ketolátky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916832"/>
            <a:ext cx="8043863" cy="364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251520" y="404664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Obdélník 2"/>
          <p:cNvSpPr>
            <a:spLocks noChangeArrowheads="1"/>
          </p:cNvSpPr>
          <p:nvPr/>
        </p:nvSpPr>
        <p:spPr bwMode="auto">
          <a:xfrm>
            <a:off x="3176920" y="404813"/>
            <a:ext cx="25837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2800" b="1" dirty="0">
                <a:solidFill>
                  <a:srgbClr val="C00000"/>
                </a:solidFill>
                <a:latin typeface="Arial" charset="0"/>
              </a:rPr>
              <a:t>Degradace </a:t>
            </a:r>
            <a:r>
              <a:rPr lang="cs-CZ" sz="2800" b="1" dirty="0" smtClean="0">
                <a:solidFill>
                  <a:srgbClr val="C00000"/>
                </a:solidFill>
                <a:latin typeface="Arial" charset="0"/>
              </a:rPr>
              <a:t>FA</a:t>
            </a:r>
            <a:endParaRPr lang="cs-CZ" sz="2800" dirty="0"/>
          </a:p>
        </p:txBody>
      </p:sp>
      <p:sp>
        <p:nvSpPr>
          <p:cNvPr id="5" name="Obdélník 4"/>
          <p:cNvSpPr/>
          <p:nvPr/>
        </p:nvSpPr>
        <p:spPr>
          <a:xfrm>
            <a:off x="179512" y="6611779"/>
            <a:ext cx="799288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/>
              <a:t>http://che1.lf1.cuni.cz/</a:t>
            </a:r>
            <a:r>
              <a:rPr lang="cs-CZ" sz="1000" dirty="0" err="1" smtClean="0"/>
              <a:t>html</a:t>
            </a:r>
            <a:r>
              <a:rPr lang="cs-CZ" sz="1000" dirty="0" smtClean="0"/>
              <a:t>/</a:t>
            </a:r>
            <a:r>
              <a:rPr lang="cs-CZ" sz="1000" dirty="0" err="1" smtClean="0"/>
              <a:t>Odbouravani</a:t>
            </a:r>
            <a:r>
              <a:rPr lang="cs-CZ" sz="1000" dirty="0" smtClean="0"/>
              <a:t>_MK_3sm.pdf</a:t>
            </a:r>
            <a:endParaRPr lang="cs-CZ" sz="1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43608" y="465313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C10 , C12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084168" y="4653136"/>
            <a:ext cx="3059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D60093"/>
                </a:solidFill>
              </a:rPr>
              <a:t>Rozvětvené FA</a:t>
            </a:r>
          </a:p>
          <a:p>
            <a:r>
              <a:rPr lang="cs-CZ" b="1" dirty="0" smtClean="0">
                <a:solidFill>
                  <a:srgbClr val="D60093"/>
                </a:solidFill>
              </a:rPr>
              <a:t>FA s velmi dlouhým řetězcem</a:t>
            </a:r>
            <a:endParaRPr lang="cs-CZ" b="1" dirty="0">
              <a:solidFill>
                <a:srgbClr val="D6009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2531" name="Obdélník 3"/>
          <p:cNvSpPr>
            <a:spLocks noChangeArrowheads="1"/>
          </p:cNvSpPr>
          <p:nvPr/>
        </p:nvSpPr>
        <p:spPr bwMode="auto">
          <a:xfrm>
            <a:off x="179388" y="1989138"/>
            <a:ext cx="25606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1600" b="1">
                <a:latin typeface="Arial" charset="0"/>
              </a:rPr>
              <a:t>převážně ve svalech </a:t>
            </a:r>
            <a:r>
              <a:rPr lang="cs-CZ" sz="1600" b="1"/>
              <a:t> </a:t>
            </a:r>
          </a:p>
        </p:txBody>
      </p:sp>
      <p:sp>
        <p:nvSpPr>
          <p:cNvPr id="22532" name="Obdélník 5"/>
          <p:cNvSpPr>
            <a:spLocks noChangeArrowheads="1"/>
          </p:cNvSpPr>
          <p:nvPr/>
        </p:nvSpPr>
        <p:spPr bwMode="auto">
          <a:xfrm>
            <a:off x="195263" y="2420938"/>
            <a:ext cx="13525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u="sng">
                <a:solidFill>
                  <a:srgbClr val="C00000"/>
                </a:solidFill>
                <a:latin typeface="Arial" charset="0"/>
              </a:rPr>
              <a:t>lokalizace:</a:t>
            </a:r>
            <a:endParaRPr lang="cs-CZ" u="sng">
              <a:solidFill>
                <a:srgbClr val="C00000"/>
              </a:solidFill>
            </a:endParaRPr>
          </a:p>
        </p:txBody>
      </p:sp>
      <p:sp>
        <p:nvSpPr>
          <p:cNvPr id="22533" name="Obdélník 6"/>
          <p:cNvSpPr>
            <a:spLocks noChangeArrowheads="1"/>
          </p:cNvSpPr>
          <p:nvPr/>
        </p:nvSpPr>
        <p:spPr bwMode="auto">
          <a:xfrm>
            <a:off x="1619250" y="2492375"/>
            <a:ext cx="24479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1600" b="1">
                <a:latin typeface="Arial" charset="0"/>
              </a:rPr>
              <a:t>matrix mitochondrie</a:t>
            </a:r>
            <a:endParaRPr lang="cs-CZ" sz="1600" b="1"/>
          </a:p>
        </p:txBody>
      </p:sp>
      <p:sp>
        <p:nvSpPr>
          <p:cNvPr id="22534" name="Obdélník 7"/>
          <p:cNvSpPr>
            <a:spLocks noChangeArrowheads="1"/>
          </p:cNvSpPr>
          <p:nvPr/>
        </p:nvSpPr>
        <p:spPr bwMode="auto">
          <a:xfrm>
            <a:off x="1619250" y="2997200"/>
            <a:ext cx="55181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1600" b="1">
                <a:latin typeface="Arial" charset="0"/>
              </a:rPr>
              <a:t>peroxisom ( mastné kys. s velmi dlouhým řetězcem)</a:t>
            </a:r>
            <a:endParaRPr lang="cs-CZ" sz="1600" b="1"/>
          </a:p>
        </p:txBody>
      </p:sp>
      <p:sp>
        <p:nvSpPr>
          <p:cNvPr id="22535" name="Obdélník 8"/>
          <p:cNvSpPr>
            <a:spLocks noChangeArrowheads="1"/>
          </p:cNvSpPr>
          <p:nvPr/>
        </p:nvSpPr>
        <p:spPr bwMode="auto">
          <a:xfrm>
            <a:off x="195263" y="3563938"/>
            <a:ext cx="11080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u="sng">
                <a:solidFill>
                  <a:srgbClr val="C00000"/>
                </a:solidFill>
                <a:latin typeface="Arial" charset="0"/>
              </a:rPr>
              <a:t>enzymy:</a:t>
            </a:r>
            <a:endParaRPr lang="cs-CZ" u="sng">
              <a:solidFill>
                <a:srgbClr val="C00000"/>
              </a:solidFill>
            </a:endParaRPr>
          </a:p>
        </p:txBody>
      </p:sp>
      <p:sp>
        <p:nvSpPr>
          <p:cNvPr id="22536" name="Obdélník 9"/>
          <p:cNvSpPr>
            <a:spLocks noChangeArrowheads="1"/>
          </p:cNvSpPr>
          <p:nvPr/>
        </p:nvSpPr>
        <p:spPr bwMode="auto">
          <a:xfrm>
            <a:off x="1619250" y="3644900"/>
            <a:ext cx="37131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  <a:tabLst>
                <a:tab pos="3311525" algn="l"/>
              </a:tabLst>
            </a:pPr>
            <a:r>
              <a:rPr lang="cs-CZ" sz="1600" b="1">
                <a:latin typeface="Arial" charset="0"/>
              </a:rPr>
              <a:t>acyl-CoA-synthetasa	  </a:t>
            </a:r>
            <a:endParaRPr lang="cs-CZ" sz="1600" b="1"/>
          </a:p>
        </p:txBody>
      </p:sp>
      <p:sp>
        <p:nvSpPr>
          <p:cNvPr id="22537" name="Obdélník 10"/>
          <p:cNvSpPr>
            <a:spLocks noChangeArrowheads="1"/>
          </p:cNvSpPr>
          <p:nvPr/>
        </p:nvSpPr>
        <p:spPr bwMode="auto">
          <a:xfrm>
            <a:off x="1639888" y="4076700"/>
            <a:ext cx="69961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  <a:tabLst>
                <a:tab pos="3311525" algn="l"/>
              </a:tabLst>
            </a:pPr>
            <a:r>
              <a:rPr lang="cs-CZ" sz="1600" b="1">
                <a:latin typeface="Arial" charset="0"/>
              </a:rPr>
              <a:t>karnitinpalmitoyltransferasa I a II, karnitinacylkarnitintranslokasa   </a:t>
            </a:r>
            <a:endParaRPr lang="cs-CZ" sz="1600" b="1"/>
          </a:p>
        </p:txBody>
      </p:sp>
      <p:sp>
        <p:nvSpPr>
          <p:cNvPr id="22538" name="Obdélník 11"/>
          <p:cNvSpPr>
            <a:spLocks noChangeArrowheads="1"/>
          </p:cNvSpPr>
          <p:nvPr/>
        </p:nvSpPr>
        <p:spPr bwMode="auto">
          <a:xfrm>
            <a:off x="179388" y="5084763"/>
            <a:ext cx="11715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u="sng">
                <a:solidFill>
                  <a:srgbClr val="C00000"/>
                </a:solidFill>
                <a:latin typeface="Arial" charset="0"/>
              </a:rPr>
              <a:t>substrát:</a:t>
            </a:r>
            <a:endParaRPr lang="cs-CZ" u="sng">
              <a:solidFill>
                <a:srgbClr val="C00000"/>
              </a:solidFill>
            </a:endParaRPr>
          </a:p>
        </p:txBody>
      </p:sp>
      <p:sp>
        <p:nvSpPr>
          <p:cNvPr id="22539" name="Obdélník 12"/>
          <p:cNvSpPr>
            <a:spLocks noChangeArrowheads="1"/>
          </p:cNvSpPr>
          <p:nvPr/>
        </p:nvSpPr>
        <p:spPr bwMode="auto">
          <a:xfrm>
            <a:off x="2584450" y="5084763"/>
            <a:ext cx="14112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  <a:tabLst>
                <a:tab pos="3311525" algn="l"/>
              </a:tabLst>
            </a:pPr>
            <a:r>
              <a:rPr lang="cs-CZ" sz="1600" b="1">
                <a:latin typeface="Arial" charset="0"/>
              </a:rPr>
              <a:t>acyl-CoA </a:t>
            </a:r>
            <a:endParaRPr lang="cs-CZ" sz="1600" b="1"/>
          </a:p>
        </p:txBody>
      </p:sp>
      <p:sp>
        <p:nvSpPr>
          <p:cNvPr id="22540" name="Obdélník 13"/>
          <p:cNvSpPr>
            <a:spLocks noChangeArrowheads="1"/>
          </p:cNvSpPr>
          <p:nvPr/>
        </p:nvSpPr>
        <p:spPr bwMode="auto">
          <a:xfrm>
            <a:off x="179388" y="5732463"/>
            <a:ext cx="21209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u="sng">
                <a:solidFill>
                  <a:srgbClr val="C00000"/>
                </a:solidFill>
                <a:latin typeface="Arial" charset="0"/>
              </a:rPr>
              <a:t>konečný produkt:</a:t>
            </a:r>
            <a:endParaRPr lang="cs-CZ" u="sng">
              <a:solidFill>
                <a:srgbClr val="C00000"/>
              </a:solidFill>
            </a:endParaRPr>
          </a:p>
        </p:txBody>
      </p:sp>
      <p:sp>
        <p:nvSpPr>
          <p:cNvPr id="22541" name="Obdélník 14"/>
          <p:cNvSpPr>
            <a:spLocks noChangeArrowheads="1"/>
          </p:cNvSpPr>
          <p:nvPr/>
        </p:nvSpPr>
        <p:spPr bwMode="auto">
          <a:xfrm>
            <a:off x="2582863" y="5805488"/>
            <a:ext cx="16525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  <a:tabLst>
                <a:tab pos="3311525" algn="l"/>
              </a:tabLst>
            </a:pPr>
            <a:r>
              <a:rPr lang="cs-CZ" sz="1600" b="1">
                <a:latin typeface="Arial" charset="0"/>
              </a:rPr>
              <a:t>acetyl-CoA  </a:t>
            </a:r>
            <a:endParaRPr lang="cs-CZ" sz="1600" b="1"/>
          </a:p>
        </p:txBody>
      </p:sp>
      <p:sp>
        <p:nvSpPr>
          <p:cNvPr id="22542" name="Obdélník 16"/>
          <p:cNvSpPr>
            <a:spLocks noChangeArrowheads="1"/>
          </p:cNvSpPr>
          <p:nvPr/>
        </p:nvSpPr>
        <p:spPr bwMode="auto">
          <a:xfrm>
            <a:off x="3284538" y="395288"/>
            <a:ext cx="25828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Degradace FA</a:t>
            </a:r>
            <a:endParaRPr lang="cs-CZ" sz="2800"/>
          </a:p>
        </p:txBody>
      </p:sp>
      <p:sp>
        <p:nvSpPr>
          <p:cNvPr id="19" name="Obdélník 18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2544" name="Obdélník 19"/>
          <p:cNvSpPr>
            <a:spLocks noChangeArrowheads="1"/>
          </p:cNvSpPr>
          <p:nvPr/>
        </p:nvSpPr>
        <p:spPr bwMode="auto">
          <a:xfrm>
            <a:off x="3814763" y="1263650"/>
            <a:ext cx="16208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b="1" dirty="0">
                <a:latin typeface="Arial" charset="0"/>
              </a:rPr>
              <a:t>β</a:t>
            </a:r>
            <a:r>
              <a:rPr lang="cs-CZ" b="1" dirty="0">
                <a:latin typeface="Arial" charset="0"/>
              </a:rPr>
              <a:t>-oxidace FA</a:t>
            </a:r>
            <a:endParaRPr lang="cs-CZ" dirty="0"/>
          </a:p>
        </p:txBody>
      </p:sp>
      <p:sp>
        <p:nvSpPr>
          <p:cNvPr id="22545" name="Obdélník 20"/>
          <p:cNvSpPr>
            <a:spLocks noChangeArrowheads="1"/>
          </p:cNvSpPr>
          <p:nvPr/>
        </p:nvSpPr>
        <p:spPr bwMode="auto">
          <a:xfrm>
            <a:off x="1619250" y="4581525"/>
            <a:ext cx="58404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  <a:tabLst>
                <a:tab pos="3311525" algn="l"/>
              </a:tabLst>
            </a:pPr>
            <a:r>
              <a:rPr lang="cs-CZ" sz="1600" b="1">
                <a:latin typeface="Arial" charset="0"/>
              </a:rPr>
              <a:t>dehydrogenasy (FAD, NAD</a:t>
            </a:r>
            <a:r>
              <a:rPr lang="cs-CZ" sz="1600" b="1" baseline="48000">
                <a:latin typeface="Arial" charset="0"/>
              </a:rPr>
              <a:t>+</a:t>
            </a:r>
            <a:r>
              <a:rPr lang="cs-CZ" sz="1600" b="1">
                <a:latin typeface="Arial" charset="0"/>
              </a:rPr>
              <a:t>), hydratasa, thiolasa	  </a:t>
            </a:r>
            <a:endParaRPr lang="cs-CZ" sz="1600" b="1"/>
          </a:p>
        </p:txBody>
      </p:sp>
      <p:sp>
        <p:nvSpPr>
          <p:cNvPr id="22546" name="Obdélník 21"/>
          <p:cNvSpPr>
            <a:spLocks noChangeArrowheads="1"/>
          </p:cNvSpPr>
          <p:nvPr/>
        </p:nvSpPr>
        <p:spPr bwMode="auto">
          <a:xfrm>
            <a:off x="2582863" y="6259513"/>
            <a:ext cx="51990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  <a:tabLst>
                <a:tab pos="3311525" algn="l"/>
              </a:tabLst>
            </a:pPr>
            <a:r>
              <a:rPr lang="cs-CZ" sz="1600" b="1">
                <a:latin typeface="Arial" charset="0"/>
              </a:rPr>
              <a:t>případně propionyl-CoA (FA s lichým počtem C)</a:t>
            </a:r>
            <a:endParaRPr lang="cs-CZ" sz="16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3555" name="Obdélník 2"/>
          <p:cNvSpPr>
            <a:spLocks noChangeArrowheads="1"/>
          </p:cNvSpPr>
          <p:nvPr/>
        </p:nvSpPr>
        <p:spPr bwMode="auto">
          <a:xfrm>
            <a:off x="3284538" y="395288"/>
            <a:ext cx="25828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Degradace FA</a:t>
            </a:r>
            <a:endParaRPr lang="cs-CZ" sz="2800"/>
          </a:p>
        </p:txBody>
      </p:sp>
      <p:sp>
        <p:nvSpPr>
          <p:cNvPr id="4" name="Obdélník 3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3557" name="Obdélník 4"/>
          <p:cNvSpPr>
            <a:spLocks noChangeArrowheads="1"/>
          </p:cNvSpPr>
          <p:nvPr/>
        </p:nvSpPr>
        <p:spPr bwMode="auto">
          <a:xfrm>
            <a:off x="3814763" y="1263650"/>
            <a:ext cx="16208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b="1" dirty="0">
                <a:latin typeface="Arial" charset="0"/>
              </a:rPr>
              <a:t>β</a:t>
            </a:r>
            <a:r>
              <a:rPr lang="cs-CZ" b="1" dirty="0">
                <a:latin typeface="Arial" charset="0"/>
              </a:rPr>
              <a:t>-oxidace FA</a:t>
            </a:r>
            <a:endParaRPr lang="cs-CZ" dirty="0"/>
          </a:p>
        </p:txBody>
      </p:sp>
      <p:sp>
        <p:nvSpPr>
          <p:cNvPr id="23558" name="Obdélník 5"/>
          <p:cNvSpPr>
            <a:spLocks noChangeArrowheads="1"/>
          </p:cNvSpPr>
          <p:nvPr/>
        </p:nvSpPr>
        <p:spPr bwMode="auto">
          <a:xfrm>
            <a:off x="179388" y="2257425"/>
            <a:ext cx="49784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postupné zkracování FA o dva uhlíky v každém cyklu</a:t>
            </a:r>
            <a:endParaRPr lang="cs-CZ" sz="1400" b="1"/>
          </a:p>
        </p:txBody>
      </p:sp>
      <p:sp>
        <p:nvSpPr>
          <p:cNvPr id="23559" name="Obdélník 7"/>
          <p:cNvSpPr>
            <a:spLocks noChangeArrowheads="1"/>
          </p:cNvSpPr>
          <p:nvPr/>
        </p:nvSpPr>
        <p:spPr bwMode="auto">
          <a:xfrm>
            <a:off x="179388" y="3481388"/>
            <a:ext cx="50704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oxidace</a:t>
            </a:r>
            <a:r>
              <a:rPr lang="cs-CZ" sz="1400" b="1">
                <a:solidFill>
                  <a:srgbClr val="C00000"/>
                </a:solidFill>
                <a:latin typeface="Arial" charset="0"/>
              </a:rPr>
              <a:t> acetyl-CoA </a:t>
            </a:r>
            <a:r>
              <a:rPr lang="cs-CZ" sz="1400" b="1">
                <a:latin typeface="Arial" charset="0"/>
              </a:rPr>
              <a:t>na CO</a:t>
            </a:r>
            <a:r>
              <a:rPr lang="cs-CZ" sz="1400" b="1" baseline="-25000">
                <a:latin typeface="Arial" charset="0"/>
              </a:rPr>
              <a:t>2</a:t>
            </a:r>
            <a:r>
              <a:rPr lang="cs-CZ" sz="1400" b="1">
                <a:latin typeface="Arial" charset="0"/>
              </a:rPr>
              <a:t> a H</a:t>
            </a:r>
            <a:r>
              <a:rPr lang="cs-CZ" sz="1400" b="1" baseline="-25000">
                <a:latin typeface="Arial" charset="0"/>
              </a:rPr>
              <a:t>2</a:t>
            </a:r>
            <a:r>
              <a:rPr lang="cs-CZ" sz="1400" b="1">
                <a:latin typeface="Arial" charset="0"/>
              </a:rPr>
              <a:t>O v citrátovém cyklu  </a:t>
            </a:r>
            <a:endParaRPr lang="cs-CZ" sz="1400" b="1"/>
          </a:p>
        </p:txBody>
      </p:sp>
      <p:sp>
        <p:nvSpPr>
          <p:cNvPr id="23560" name="Obdélník 8"/>
          <p:cNvSpPr>
            <a:spLocks noChangeArrowheads="1"/>
          </p:cNvSpPr>
          <p:nvPr/>
        </p:nvSpPr>
        <p:spPr bwMode="auto">
          <a:xfrm>
            <a:off x="179388" y="4076700"/>
            <a:ext cx="63230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vznik 8 molekul acetyl-CoA při úplném odbourání kyseliny palmitové</a:t>
            </a:r>
            <a:endParaRPr lang="cs-CZ" sz="1400" b="1">
              <a:solidFill>
                <a:srgbClr val="C00000"/>
              </a:solidFill>
            </a:endParaRPr>
          </a:p>
        </p:txBody>
      </p:sp>
      <p:sp>
        <p:nvSpPr>
          <p:cNvPr id="23561" name="Obdélník 9"/>
          <p:cNvSpPr>
            <a:spLocks noChangeArrowheads="1"/>
          </p:cNvSpPr>
          <p:nvPr/>
        </p:nvSpPr>
        <p:spPr bwMode="auto">
          <a:xfrm>
            <a:off x="179388" y="2852738"/>
            <a:ext cx="47656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odštěpení dvou atomů uhlíku ve formě </a:t>
            </a:r>
            <a:r>
              <a:rPr lang="cs-CZ" sz="1400" b="1">
                <a:solidFill>
                  <a:srgbClr val="C00000"/>
                </a:solidFill>
                <a:latin typeface="Arial" charset="0"/>
              </a:rPr>
              <a:t>acetyl-CoA</a:t>
            </a:r>
            <a:endParaRPr lang="cs-CZ" sz="1400" b="1">
              <a:solidFill>
                <a:srgbClr val="C00000"/>
              </a:solidFill>
            </a:endParaRPr>
          </a:p>
        </p:txBody>
      </p:sp>
      <p:sp>
        <p:nvSpPr>
          <p:cNvPr id="11" name="Šipka doprava 10"/>
          <p:cNvSpPr/>
          <p:nvPr/>
        </p:nvSpPr>
        <p:spPr>
          <a:xfrm>
            <a:off x="5221288" y="3587750"/>
            <a:ext cx="360362" cy="95250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3563" name="Obdélník 11"/>
          <p:cNvSpPr>
            <a:spLocks noChangeArrowheads="1"/>
          </p:cNvSpPr>
          <p:nvPr/>
        </p:nvSpPr>
        <p:spPr bwMode="auto">
          <a:xfrm>
            <a:off x="5732463" y="3481388"/>
            <a:ext cx="25114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solidFill>
                  <a:srgbClr val="C00000"/>
                </a:solidFill>
                <a:latin typeface="Arial" charset="0"/>
              </a:rPr>
              <a:t>dosažení úplné oxidace FA </a:t>
            </a:r>
            <a:endParaRPr lang="cs-CZ" sz="1400" b="1">
              <a:solidFill>
                <a:srgbClr val="C00000"/>
              </a:solidFill>
            </a:endParaRPr>
          </a:p>
        </p:txBody>
      </p:sp>
      <p:sp>
        <p:nvSpPr>
          <p:cNvPr id="23564" name="Obdélník 12"/>
          <p:cNvSpPr>
            <a:spLocks noChangeArrowheads="1"/>
          </p:cNvSpPr>
          <p:nvPr/>
        </p:nvSpPr>
        <p:spPr bwMode="auto">
          <a:xfrm>
            <a:off x="2030413" y="6115050"/>
            <a:ext cx="518953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600" b="1">
                <a:solidFill>
                  <a:srgbClr val="C00000"/>
                </a:solidFill>
                <a:latin typeface="Arial" charset="0"/>
              </a:rPr>
              <a:t>PRODUKCE VELKÉHO MNOŽSTVÍ ATP OXIDACÍ FA</a:t>
            </a:r>
            <a:endParaRPr lang="cs-CZ" sz="1600" b="1">
              <a:solidFill>
                <a:srgbClr val="C00000"/>
              </a:solidFill>
            </a:endParaRPr>
          </a:p>
        </p:txBody>
      </p:sp>
      <p:sp>
        <p:nvSpPr>
          <p:cNvPr id="23565" name="Obdélník 13"/>
          <p:cNvSpPr>
            <a:spLocks noChangeArrowheads="1"/>
          </p:cNvSpPr>
          <p:nvPr/>
        </p:nvSpPr>
        <p:spPr bwMode="auto">
          <a:xfrm>
            <a:off x="179388" y="4633913"/>
            <a:ext cx="25019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produkce NADH, FADH</a:t>
            </a:r>
            <a:r>
              <a:rPr lang="cs-CZ" sz="1400" b="1" baseline="-25000">
                <a:latin typeface="Arial" charset="0"/>
              </a:rPr>
              <a:t>2</a:t>
            </a:r>
            <a:endParaRPr lang="cs-CZ" sz="1400" b="1" baseline="-25000">
              <a:solidFill>
                <a:srgbClr val="C00000"/>
              </a:solidFill>
            </a:endParaRPr>
          </a:p>
        </p:txBody>
      </p:sp>
      <p:sp>
        <p:nvSpPr>
          <p:cNvPr id="23566" name="Obdélník 14"/>
          <p:cNvSpPr>
            <a:spLocks noChangeArrowheads="1"/>
          </p:cNvSpPr>
          <p:nvPr/>
        </p:nvSpPr>
        <p:spPr bwMode="auto">
          <a:xfrm>
            <a:off x="3429000" y="4633913"/>
            <a:ext cx="39433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solidFill>
                  <a:srgbClr val="C00000"/>
                </a:solidFill>
                <a:latin typeface="Arial" charset="0"/>
              </a:rPr>
              <a:t>reoxidace v dýchacím řetězci za tvorby ATP</a:t>
            </a:r>
            <a:endParaRPr lang="cs-CZ" sz="1400" b="1">
              <a:solidFill>
                <a:srgbClr val="C00000"/>
              </a:solidFill>
            </a:endParaRPr>
          </a:p>
        </p:txBody>
      </p:sp>
      <p:sp>
        <p:nvSpPr>
          <p:cNvPr id="16" name="Šipka doprava 15"/>
          <p:cNvSpPr/>
          <p:nvPr/>
        </p:nvSpPr>
        <p:spPr>
          <a:xfrm>
            <a:off x="2852738" y="4740275"/>
            <a:ext cx="360362" cy="93663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Šipka doprava 16"/>
          <p:cNvSpPr/>
          <p:nvPr/>
        </p:nvSpPr>
        <p:spPr>
          <a:xfrm rot="5400000">
            <a:off x="4428331" y="5517357"/>
            <a:ext cx="360363" cy="215900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1289050" y="5805488"/>
            <a:ext cx="6596063" cy="863600"/>
          </a:xfrm>
          <a:prstGeom prst="round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4581" name="Obdélník 4"/>
          <p:cNvSpPr>
            <a:spLocks noChangeArrowheads="1"/>
          </p:cNvSpPr>
          <p:nvPr/>
        </p:nvSpPr>
        <p:spPr bwMode="auto">
          <a:xfrm>
            <a:off x="3707904" y="1268760"/>
            <a:ext cx="149278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>
                <a:latin typeface="Arial" charset="0"/>
              </a:rPr>
              <a:t>Aktivace </a:t>
            </a:r>
            <a:r>
              <a:rPr lang="cs-CZ" b="1" dirty="0" smtClean="0">
                <a:latin typeface="Arial" charset="0"/>
              </a:rPr>
              <a:t>FA</a:t>
            </a:r>
            <a:endParaRPr lang="cs-CZ" dirty="0"/>
          </a:p>
        </p:txBody>
      </p:sp>
      <p:pic>
        <p:nvPicPr>
          <p:cNvPr id="245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84800" y="1985963"/>
            <a:ext cx="2500313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4438" y="1989138"/>
            <a:ext cx="5461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51063" y="4902200"/>
            <a:ext cx="765175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5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4663" y="4797425"/>
            <a:ext cx="151130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6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350" y="3357563"/>
            <a:ext cx="2212975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7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425" y="3357563"/>
            <a:ext cx="1079500" cy="56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8" name="Obdélník 5"/>
          <p:cNvSpPr>
            <a:spLocks noChangeArrowheads="1"/>
          </p:cNvSpPr>
          <p:nvPr/>
        </p:nvSpPr>
        <p:spPr bwMode="auto">
          <a:xfrm>
            <a:off x="2049463" y="2576513"/>
            <a:ext cx="13700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b="1">
                <a:latin typeface="Arial" charset="0"/>
              </a:rPr>
              <a:t>mastná kyselina</a:t>
            </a:r>
            <a:endParaRPr lang="cs-CZ" sz="1200"/>
          </a:p>
        </p:txBody>
      </p:sp>
      <p:sp>
        <p:nvSpPr>
          <p:cNvPr id="24589" name="Obdélník 6"/>
          <p:cNvSpPr>
            <a:spLocks noChangeArrowheads="1"/>
          </p:cNvSpPr>
          <p:nvPr/>
        </p:nvSpPr>
        <p:spPr bwMode="auto">
          <a:xfrm>
            <a:off x="6035675" y="2576513"/>
            <a:ext cx="4810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b="1">
                <a:latin typeface="Arial" charset="0"/>
              </a:rPr>
              <a:t>ATP</a:t>
            </a:r>
            <a:endParaRPr lang="cs-CZ" sz="1200"/>
          </a:p>
        </p:txBody>
      </p:sp>
      <p:pic>
        <p:nvPicPr>
          <p:cNvPr id="24590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11638" y="2205038"/>
            <a:ext cx="239712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91" name="Obdélník 8"/>
          <p:cNvSpPr>
            <a:spLocks noChangeArrowheads="1"/>
          </p:cNvSpPr>
          <p:nvPr/>
        </p:nvSpPr>
        <p:spPr bwMode="auto">
          <a:xfrm>
            <a:off x="5876925" y="4016375"/>
            <a:ext cx="13589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b="1">
                <a:latin typeface="Arial" charset="0"/>
              </a:rPr>
              <a:t>pyrofosfát (PP</a:t>
            </a:r>
            <a:r>
              <a:rPr lang="cs-CZ" sz="1200" b="1" baseline="-25000">
                <a:latin typeface="Arial" charset="0"/>
              </a:rPr>
              <a:t>i</a:t>
            </a:r>
            <a:r>
              <a:rPr lang="cs-CZ" sz="1200" b="1">
                <a:latin typeface="Arial" charset="0"/>
              </a:rPr>
              <a:t>) </a:t>
            </a:r>
            <a:endParaRPr lang="cs-CZ" sz="1200"/>
          </a:p>
        </p:txBody>
      </p:sp>
      <p:sp>
        <p:nvSpPr>
          <p:cNvPr id="24592" name="Obdélník 9"/>
          <p:cNvSpPr>
            <a:spLocks noChangeArrowheads="1"/>
          </p:cNvSpPr>
          <p:nvPr/>
        </p:nvSpPr>
        <p:spPr bwMode="auto">
          <a:xfrm>
            <a:off x="2124075" y="5373688"/>
            <a:ext cx="8493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b="1">
                <a:latin typeface="Arial" charset="0"/>
              </a:rPr>
              <a:t>acyl-CoA</a:t>
            </a:r>
            <a:endParaRPr lang="cs-CZ" sz="1200"/>
          </a:p>
        </p:txBody>
      </p:sp>
      <p:sp>
        <p:nvSpPr>
          <p:cNvPr id="24593" name="Obdélník 10"/>
          <p:cNvSpPr>
            <a:spLocks noChangeArrowheads="1"/>
          </p:cNvSpPr>
          <p:nvPr/>
        </p:nvSpPr>
        <p:spPr bwMode="auto">
          <a:xfrm>
            <a:off x="4765675" y="5373688"/>
            <a:ext cx="5270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b="1">
                <a:latin typeface="Arial" charset="0"/>
              </a:rPr>
              <a:t>AMP</a:t>
            </a:r>
            <a:endParaRPr lang="cs-CZ" sz="1200"/>
          </a:p>
        </p:txBody>
      </p:sp>
      <p:pic>
        <p:nvPicPr>
          <p:cNvPr id="24594" name="Picture 1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92513" y="2852738"/>
            <a:ext cx="134937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5" name="Picture 1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92513" y="4292600"/>
            <a:ext cx="134937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96" name="Obdélník 12"/>
          <p:cNvSpPr>
            <a:spLocks noChangeArrowheads="1"/>
          </p:cNvSpPr>
          <p:nvPr/>
        </p:nvSpPr>
        <p:spPr bwMode="auto">
          <a:xfrm>
            <a:off x="3805238" y="2924175"/>
            <a:ext cx="170338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b="1" i="1">
                <a:solidFill>
                  <a:srgbClr val="C00000"/>
                </a:solidFill>
                <a:latin typeface="Arial" charset="0"/>
              </a:rPr>
              <a:t>acyl-CoA-synthetasa</a:t>
            </a:r>
            <a:endParaRPr lang="cs-CZ" sz="1200" i="1"/>
          </a:p>
        </p:txBody>
      </p:sp>
      <p:sp>
        <p:nvSpPr>
          <p:cNvPr id="24597" name="Obdélník 14"/>
          <p:cNvSpPr>
            <a:spLocks noChangeArrowheads="1"/>
          </p:cNvSpPr>
          <p:nvPr/>
        </p:nvSpPr>
        <p:spPr bwMode="auto">
          <a:xfrm>
            <a:off x="3805238" y="4365625"/>
            <a:ext cx="17033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b="1" i="1">
                <a:solidFill>
                  <a:srgbClr val="C00000"/>
                </a:solidFill>
                <a:latin typeface="Arial" charset="0"/>
              </a:rPr>
              <a:t>acyl-CoA-synthetasa</a:t>
            </a:r>
            <a:endParaRPr lang="cs-CZ" sz="1200" i="1"/>
          </a:p>
        </p:txBody>
      </p:sp>
      <p:pic>
        <p:nvPicPr>
          <p:cNvPr id="24598" name="Picture 1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43663" y="4292600"/>
            <a:ext cx="134937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99" name="Obdélník 15"/>
          <p:cNvSpPr>
            <a:spLocks noChangeArrowheads="1"/>
          </p:cNvSpPr>
          <p:nvPr/>
        </p:nvSpPr>
        <p:spPr bwMode="auto">
          <a:xfrm>
            <a:off x="6659563" y="4365625"/>
            <a:ext cx="11922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b="1" i="1">
                <a:solidFill>
                  <a:srgbClr val="C00000"/>
                </a:solidFill>
                <a:latin typeface="Arial" charset="0"/>
              </a:rPr>
              <a:t>pyrofosfatasa</a:t>
            </a:r>
            <a:endParaRPr lang="cs-CZ" sz="1200" i="1"/>
          </a:p>
        </p:txBody>
      </p:sp>
      <p:pic>
        <p:nvPicPr>
          <p:cNvPr id="24600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41713" y="5013325"/>
            <a:ext cx="238125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01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92650" y="3500438"/>
            <a:ext cx="239713" cy="21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602" name="Obdélník 32"/>
          <p:cNvSpPr>
            <a:spLocks noChangeArrowheads="1"/>
          </p:cNvSpPr>
          <p:nvPr/>
        </p:nvSpPr>
        <p:spPr bwMode="auto">
          <a:xfrm>
            <a:off x="1954213" y="4008438"/>
            <a:ext cx="11049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b="1">
                <a:latin typeface="Arial" charset="0"/>
              </a:rPr>
              <a:t>acyladenylát</a:t>
            </a:r>
            <a:endParaRPr lang="cs-CZ" sz="1200"/>
          </a:p>
        </p:txBody>
      </p:sp>
      <p:sp>
        <p:nvSpPr>
          <p:cNvPr id="24603" name="Obdélník 33"/>
          <p:cNvSpPr>
            <a:spLocks noChangeArrowheads="1"/>
          </p:cNvSpPr>
          <p:nvPr/>
        </p:nvSpPr>
        <p:spPr bwMode="auto">
          <a:xfrm>
            <a:off x="1470025" y="5949950"/>
            <a:ext cx="2927350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solidFill>
                  <a:srgbClr val="C00000"/>
                </a:solidFill>
                <a:latin typeface="Arial" charset="0"/>
              </a:rPr>
              <a:t>mastná kyselina + ATP + CoASH</a:t>
            </a:r>
            <a:endParaRPr lang="cs-CZ" sz="1400">
              <a:solidFill>
                <a:srgbClr val="C00000"/>
              </a:solidFill>
            </a:endParaRPr>
          </a:p>
        </p:txBody>
      </p:sp>
      <p:sp>
        <p:nvSpPr>
          <p:cNvPr id="24604" name="Obdélník 34"/>
          <p:cNvSpPr>
            <a:spLocks noChangeArrowheads="1"/>
          </p:cNvSpPr>
          <p:nvPr/>
        </p:nvSpPr>
        <p:spPr bwMode="auto">
          <a:xfrm>
            <a:off x="5643563" y="5954713"/>
            <a:ext cx="20240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solidFill>
                  <a:srgbClr val="C00000"/>
                </a:solidFill>
                <a:latin typeface="Arial" charset="0"/>
              </a:rPr>
              <a:t>acyl-CoA + AMP + PP</a:t>
            </a:r>
            <a:r>
              <a:rPr lang="cs-CZ" sz="1400" b="1" baseline="-25000">
                <a:solidFill>
                  <a:srgbClr val="C00000"/>
                </a:solidFill>
                <a:latin typeface="Arial" charset="0"/>
              </a:rPr>
              <a:t>i</a:t>
            </a:r>
            <a:endParaRPr lang="cs-CZ" sz="1400" baseline="-25000">
              <a:solidFill>
                <a:srgbClr val="C00000"/>
              </a:solidFill>
            </a:endParaRPr>
          </a:p>
        </p:txBody>
      </p:sp>
      <p:pic>
        <p:nvPicPr>
          <p:cNvPr id="24605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84725" y="6024563"/>
            <a:ext cx="508000" cy="15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606" name="Obdélník 35"/>
          <p:cNvSpPr>
            <a:spLocks noChangeArrowheads="1"/>
          </p:cNvSpPr>
          <p:nvPr/>
        </p:nvSpPr>
        <p:spPr bwMode="auto">
          <a:xfrm>
            <a:off x="3132138" y="6308725"/>
            <a:ext cx="9826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solidFill>
                  <a:srgbClr val="C00000"/>
                </a:solidFill>
                <a:latin typeface="Arial" charset="0"/>
              </a:rPr>
              <a:t>PP</a:t>
            </a:r>
            <a:r>
              <a:rPr lang="cs-CZ" sz="1400" b="1" baseline="-25000">
                <a:solidFill>
                  <a:srgbClr val="C00000"/>
                </a:solidFill>
                <a:latin typeface="Arial" charset="0"/>
              </a:rPr>
              <a:t>i </a:t>
            </a:r>
            <a:r>
              <a:rPr lang="cs-CZ" sz="1400" b="1">
                <a:solidFill>
                  <a:srgbClr val="C00000"/>
                </a:solidFill>
                <a:latin typeface="Arial" charset="0"/>
              </a:rPr>
              <a:t>+ H</a:t>
            </a:r>
            <a:r>
              <a:rPr lang="cs-CZ" sz="1400" b="1" baseline="-25000">
                <a:solidFill>
                  <a:srgbClr val="C00000"/>
                </a:solidFill>
                <a:latin typeface="Arial" charset="0"/>
              </a:rPr>
              <a:t>2</a:t>
            </a:r>
            <a:r>
              <a:rPr lang="cs-CZ" sz="1400" b="1">
                <a:solidFill>
                  <a:srgbClr val="C00000"/>
                </a:solidFill>
                <a:latin typeface="Arial" charset="0"/>
              </a:rPr>
              <a:t>O</a:t>
            </a:r>
            <a:endParaRPr lang="cs-CZ" sz="1400">
              <a:solidFill>
                <a:srgbClr val="C00000"/>
              </a:solidFill>
            </a:endParaRPr>
          </a:p>
        </p:txBody>
      </p:sp>
      <p:pic>
        <p:nvPicPr>
          <p:cNvPr id="24607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84725" y="6369050"/>
            <a:ext cx="508000" cy="15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608" name="Obdélník 37"/>
          <p:cNvSpPr>
            <a:spLocks noChangeArrowheads="1"/>
          </p:cNvSpPr>
          <p:nvPr/>
        </p:nvSpPr>
        <p:spPr bwMode="auto">
          <a:xfrm>
            <a:off x="5651500" y="6308725"/>
            <a:ext cx="4714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solidFill>
                  <a:srgbClr val="C00000"/>
                </a:solidFill>
                <a:latin typeface="Arial" charset="0"/>
              </a:rPr>
              <a:t>2P</a:t>
            </a:r>
            <a:r>
              <a:rPr lang="cs-CZ" sz="1400" b="1" baseline="-25000">
                <a:solidFill>
                  <a:srgbClr val="C00000"/>
                </a:solidFill>
                <a:latin typeface="Arial" charset="0"/>
              </a:rPr>
              <a:t>i </a:t>
            </a:r>
            <a:endParaRPr lang="cs-CZ" sz="1400">
              <a:solidFill>
                <a:srgbClr val="C00000"/>
              </a:solidFill>
            </a:endParaRPr>
          </a:p>
        </p:txBody>
      </p:sp>
      <p:sp>
        <p:nvSpPr>
          <p:cNvPr id="24609" name="Obdélník 38"/>
          <p:cNvSpPr>
            <a:spLocks noChangeArrowheads="1"/>
          </p:cNvSpPr>
          <p:nvPr/>
        </p:nvSpPr>
        <p:spPr bwMode="auto">
          <a:xfrm>
            <a:off x="6300788" y="4951413"/>
            <a:ext cx="4286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b="1">
                <a:latin typeface="Arial" charset="0"/>
              </a:rPr>
              <a:t>2P</a:t>
            </a:r>
            <a:r>
              <a:rPr lang="cs-CZ" sz="1200" b="1" baseline="-25000">
                <a:latin typeface="Arial" charset="0"/>
              </a:rPr>
              <a:t>i </a:t>
            </a:r>
            <a:endParaRPr lang="cs-CZ" sz="1200"/>
          </a:p>
        </p:txBody>
      </p:sp>
      <p:sp>
        <p:nvSpPr>
          <p:cNvPr id="24610" name="Obdélník 40"/>
          <p:cNvSpPr>
            <a:spLocks noChangeArrowheads="1"/>
          </p:cNvSpPr>
          <p:nvPr/>
        </p:nvSpPr>
        <p:spPr bwMode="auto">
          <a:xfrm>
            <a:off x="3284538" y="395288"/>
            <a:ext cx="25828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C00000"/>
                </a:solidFill>
                <a:latin typeface="Arial" charset="0"/>
              </a:rPr>
              <a:t>Degradace FA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sz="2000" b="1" dirty="0" smtClean="0">
                <a:solidFill>
                  <a:srgbClr val="C00000"/>
                </a:solidFill>
              </a:rPr>
              <a:t>Substrátová </a:t>
            </a:r>
            <a:r>
              <a:rPr lang="cs-CZ" sz="2000" b="1" dirty="0" err="1" smtClean="0">
                <a:solidFill>
                  <a:srgbClr val="C00000"/>
                </a:solidFill>
              </a:rPr>
              <a:t>specifita</a:t>
            </a:r>
            <a:endParaRPr lang="cs-CZ" sz="2000" b="1" dirty="0" smtClean="0">
              <a:solidFill>
                <a:srgbClr val="C00000"/>
              </a:solidFill>
            </a:endParaRPr>
          </a:p>
          <a:p>
            <a:r>
              <a:rPr lang="cs-CZ" sz="2000" b="1" dirty="0" smtClean="0"/>
              <a:t>Pro FA s krátkým řetězcem</a:t>
            </a:r>
          </a:p>
          <a:p>
            <a:r>
              <a:rPr lang="cs-CZ" sz="2000" b="1" dirty="0" smtClean="0"/>
              <a:t>Pro FA se středně dlouhým řetězcem</a:t>
            </a:r>
          </a:p>
          <a:p>
            <a:r>
              <a:rPr lang="cs-CZ" sz="2000" b="1" dirty="0" smtClean="0"/>
              <a:t>pro FA s dlouhým řetězcem</a:t>
            </a:r>
          </a:p>
          <a:p>
            <a:r>
              <a:rPr lang="cs-CZ" sz="2000" b="1" dirty="0" smtClean="0"/>
              <a:t>Pro FA s velmi dlouhým řetězcem</a:t>
            </a:r>
          </a:p>
          <a:p>
            <a:endParaRPr lang="cs-CZ" sz="2000" b="1" dirty="0" smtClean="0"/>
          </a:p>
          <a:p>
            <a:pPr>
              <a:buNone/>
            </a:pPr>
            <a:r>
              <a:rPr lang="cs-CZ" sz="2000" b="1" dirty="0" smtClean="0">
                <a:solidFill>
                  <a:srgbClr val="C00000"/>
                </a:solidFill>
              </a:rPr>
              <a:t>Lokalizace</a:t>
            </a:r>
          </a:p>
          <a:p>
            <a:pPr marL="342900" lvl="1" indent="-342900">
              <a:buFont typeface="Arial" charset="0"/>
              <a:buChar char="•"/>
            </a:pPr>
            <a:r>
              <a:rPr lang="cs-CZ" sz="2000" b="1" dirty="0" smtClean="0"/>
              <a:t>FA s krátkým a středně dlouhým řetězcem</a:t>
            </a:r>
          </a:p>
          <a:p>
            <a:pPr marL="714375" lvl="1" indent="-266700"/>
            <a:r>
              <a:rPr lang="cs-CZ" sz="1600" b="1" dirty="0" smtClean="0"/>
              <a:t> Matrix mitochondrie</a:t>
            </a:r>
          </a:p>
          <a:p>
            <a:r>
              <a:rPr lang="cs-CZ" sz="2000" b="1" dirty="0" smtClean="0"/>
              <a:t>FA s dlouhým řetězcem</a:t>
            </a:r>
          </a:p>
          <a:p>
            <a:pPr lvl="1"/>
            <a:r>
              <a:rPr lang="cs-CZ" sz="1600" b="1" dirty="0" smtClean="0"/>
              <a:t>Vnější mitochondriální membrána</a:t>
            </a:r>
          </a:p>
          <a:p>
            <a:pPr lvl="1"/>
            <a:r>
              <a:rPr lang="cs-CZ" sz="1600" b="1" dirty="0" smtClean="0"/>
              <a:t>ER</a:t>
            </a:r>
          </a:p>
        </p:txBody>
      </p:sp>
      <p:sp>
        <p:nvSpPr>
          <p:cNvPr id="4" name="Obdélník 3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" name="Obdélník 40"/>
          <p:cNvSpPr>
            <a:spLocks noChangeArrowheads="1"/>
          </p:cNvSpPr>
          <p:nvPr/>
        </p:nvSpPr>
        <p:spPr bwMode="auto">
          <a:xfrm>
            <a:off x="3284538" y="395288"/>
            <a:ext cx="25828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C00000"/>
                </a:solidFill>
                <a:latin typeface="Arial" charset="0"/>
              </a:rPr>
              <a:t>Degradace FA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179512" y="1052736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7" name="Obdélník 19"/>
          <p:cNvSpPr>
            <a:spLocks noChangeArrowheads="1"/>
          </p:cNvSpPr>
          <p:nvPr/>
        </p:nvSpPr>
        <p:spPr bwMode="auto">
          <a:xfrm>
            <a:off x="3203848" y="1196752"/>
            <a:ext cx="24843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 smtClean="0">
                <a:latin typeface="Arial" charset="0"/>
              </a:rPr>
              <a:t>Acyl-</a:t>
            </a:r>
            <a:r>
              <a:rPr lang="cs-CZ" b="1" dirty="0" err="1" smtClean="0">
                <a:latin typeface="Arial" charset="0"/>
              </a:rPr>
              <a:t>CoA</a:t>
            </a:r>
            <a:r>
              <a:rPr lang="cs-CZ" b="1" dirty="0" smtClean="0">
                <a:latin typeface="Arial" charset="0"/>
              </a:rPr>
              <a:t> </a:t>
            </a:r>
            <a:r>
              <a:rPr lang="cs-CZ" b="1" dirty="0" err="1" smtClean="0">
                <a:latin typeface="Arial" charset="0"/>
              </a:rPr>
              <a:t>synthetasy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5604" name="Obdélník 3"/>
          <p:cNvSpPr>
            <a:spLocks noChangeArrowheads="1"/>
          </p:cNvSpPr>
          <p:nvPr/>
        </p:nvSpPr>
        <p:spPr bwMode="auto">
          <a:xfrm>
            <a:off x="1763713" y="1263650"/>
            <a:ext cx="5664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Arial" charset="0"/>
              </a:rPr>
              <a:t>Úloha karnitinu při transportu FA do mitochondrie</a:t>
            </a:r>
            <a:endParaRPr lang="cs-CZ"/>
          </a:p>
        </p:txBody>
      </p:sp>
      <p:pic>
        <p:nvPicPr>
          <p:cNvPr id="2560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4663" y="2065338"/>
            <a:ext cx="4824412" cy="460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6" name="Obdélník 7"/>
          <p:cNvSpPr>
            <a:spLocks noChangeArrowheads="1"/>
          </p:cNvSpPr>
          <p:nvPr/>
        </p:nvSpPr>
        <p:spPr bwMode="auto">
          <a:xfrm>
            <a:off x="323528" y="2924944"/>
            <a:ext cx="333851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b="1" dirty="0">
                <a:latin typeface="Arial" charset="0"/>
              </a:rPr>
              <a:t>Přes vnitřní mitochondriální membránu FA </a:t>
            </a:r>
          </a:p>
          <a:p>
            <a:r>
              <a:rPr lang="cs-CZ" sz="1200" b="1" dirty="0">
                <a:latin typeface="Arial" charset="0"/>
              </a:rPr>
              <a:t>přeneseny pomocí karnitinu a tří enzymů:</a:t>
            </a:r>
            <a:endParaRPr lang="cs-CZ" sz="1200" dirty="0"/>
          </a:p>
        </p:txBody>
      </p:sp>
      <p:sp>
        <p:nvSpPr>
          <p:cNvPr id="10" name="Obdélník 9"/>
          <p:cNvSpPr/>
          <p:nvPr/>
        </p:nvSpPr>
        <p:spPr>
          <a:xfrm>
            <a:off x="395288" y="3645024"/>
            <a:ext cx="3313112" cy="6477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63525" indent="-263525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cs-CZ" sz="1200" b="1" dirty="0" err="1">
                <a:solidFill>
                  <a:srgbClr val="C00000"/>
                </a:solidFill>
                <a:latin typeface="Arial" charset="0"/>
                <a:cs typeface="+mn-cs"/>
              </a:rPr>
              <a:t>karnitinpalmitoyltransferasa</a:t>
            </a:r>
            <a:r>
              <a:rPr lang="cs-CZ" sz="1200" b="1" dirty="0">
                <a:solidFill>
                  <a:srgbClr val="C00000"/>
                </a:solidFill>
                <a:latin typeface="Arial" charset="0"/>
                <a:cs typeface="+mn-cs"/>
              </a:rPr>
              <a:t> I (CPT I)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b="1" dirty="0">
                <a:latin typeface="Arial" charset="0"/>
                <a:cs typeface="+mn-cs"/>
              </a:rPr>
              <a:t>	</a:t>
            </a:r>
          </a:p>
          <a:p>
            <a:pPr marL="539750" indent="-2762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b="1" dirty="0">
                <a:latin typeface="Arial" charset="0"/>
                <a:cs typeface="+mn-cs"/>
              </a:rPr>
              <a:t>	přenos acylu na karnitin </a:t>
            </a:r>
            <a:endParaRPr lang="cs-CZ" sz="1200" dirty="0">
              <a:latin typeface="+mn-lt"/>
              <a:cs typeface="+mn-cs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95288" y="4459412"/>
            <a:ext cx="3097212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63525" indent="-263525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cs-CZ" sz="1200" b="1" dirty="0" err="1">
                <a:solidFill>
                  <a:srgbClr val="C00000"/>
                </a:solidFill>
                <a:latin typeface="Arial" charset="0"/>
                <a:cs typeface="+mn-cs"/>
              </a:rPr>
              <a:t>karnitinacylkarnitintranslokasa</a:t>
            </a:r>
            <a:endParaRPr lang="cs-CZ" sz="1200" b="1" dirty="0">
              <a:solidFill>
                <a:srgbClr val="C00000"/>
              </a:solidFill>
              <a:latin typeface="Arial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b="1" dirty="0">
                <a:latin typeface="Arial" charset="0"/>
                <a:cs typeface="+mn-cs"/>
              </a:rPr>
              <a:t>	</a:t>
            </a:r>
          </a:p>
          <a:p>
            <a:pPr marL="539750" indent="-2762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b="1" dirty="0">
                <a:latin typeface="Arial" charset="0"/>
                <a:cs typeface="+mn-cs"/>
              </a:rPr>
              <a:t>	přenos </a:t>
            </a:r>
            <a:r>
              <a:rPr lang="cs-CZ" sz="1200" b="1" dirty="0" err="1">
                <a:latin typeface="Arial" charset="0"/>
                <a:cs typeface="+mn-cs"/>
              </a:rPr>
              <a:t>acylkarnitinu</a:t>
            </a:r>
            <a:r>
              <a:rPr lang="cs-CZ" sz="1200" b="1" dirty="0">
                <a:latin typeface="Arial" charset="0"/>
                <a:cs typeface="+mn-cs"/>
              </a:rPr>
              <a:t> přes vnitřní mitochondriální membránu</a:t>
            </a:r>
            <a:endParaRPr lang="cs-CZ" sz="1200" dirty="0">
              <a:latin typeface="+mn-lt"/>
              <a:cs typeface="+mn-cs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95288" y="5291262"/>
            <a:ext cx="3328987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63525" indent="-263525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cs-CZ" sz="1200" b="1" dirty="0" err="1">
                <a:solidFill>
                  <a:srgbClr val="C00000"/>
                </a:solidFill>
                <a:latin typeface="Arial" charset="0"/>
                <a:cs typeface="+mn-cs"/>
              </a:rPr>
              <a:t>karnitinpalmitoyltransferasa</a:t>
            </a:r>
            <a:r>
              <a:rPr lang="cs-CZ" sz="1200" b="1" dirty="0">
                <a:solidFill>
                  <a:srgbClr val="C00000"/>
                </a:solidFill>
                <a:latin typeface="Arial" charset="0"/>
                <a:cs typeface="+mn-cs"/>
              </a:rPr>
              <a:t> II (CPT II)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b="1" dirty="0">
                <a:latin typeface="Arial" charset="0"/>
                <a:cs typeface="+mn-cs"/>
              </a:rPr>
              <a:t>	</a:t>
            </a:r>
          </a:p>
          <a:p>
            <a:pPr marL="539750" indent="-2762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b="1" dirty="0">
                <a:latin typeface="Arial" charset="0"/>
                <a:cs typeface="+mn-cs"/>
              </a:rPr>
              <a:t>	přenos acylu z </a:t>
            </a:r>
            <a:r>
              <a:rPr lang="cs-CZ" sz="1200" b="1" dirty="0" err="1">
                <a:latin typeface="Arial" charset="0"/>
                <a:cs typeface="+mn-cs"/>
              </a:rPr>
              <a:t>acylkarnitinu</a:t>
            </a:r>
            <a:r>
              <a:rPr lang="cs-CZ" sz="1200" b="1" dirty="0">
                <a:latin typeface="Arial" charset="0"/>
                <a:cs typeface="+mn-cs"/>
              </a:rPr>
              <a:t> zpět na </a:t>
            </a:r>
            <a:r>
              <a:rPr lang="cs-CZ" sz="1200" b="1" dirty="0" err="1">
                <a:latin typeface="Arial" charset="0"/>
                <a:cs typeface="+mn-cs"/>
              </a:rPr>
              <a:t>CoA</a:t>
            </a:r>
            <a:r>
              <a:rPr lang="cs-CZ" sz="1200" b="1" dirty="0">
                <a:latin typeface="Arial" charset="0"/>
                <a:cs typeface="+mn-cs"/>
              </a:rPr>
              <a:t> v matrix mitochondrie</a:t>
            </a:r>
            <a:endParaRPr lang="cs-CZ" sz="1200" dirty="0">
              <a:latin typeface="+mn-lt"/>
              <a:cs typeface="+mn-cs"/>
            </a:endParaRPr>
          </a:p>
        </p:txBody>
      </p:sp>
      <p:sp>
        <p:nvSpPr>
          <p:cNvPr id="25610" name="Obdélník 12"/>
          <p:cNvSpPr>
            <a:spLocks noChangeArrowheads="1"/>
          </p:cNvSpPr>
          <p:nvPr/>
        </p:nvSpPr>
        <p:spPr bwMode="auto">
          <a:xfrm>
            <a:off x="3284538" y="395288"/>
            <a:ext cx="25828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C00000"/>
                </a:solidFill>
                <a:latin typeface="Arial" charset="0"/>
              </a:rPr>
              <a:t>Degradace FA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5536" y="2132856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latin typeface="Arial" pitchFamily="34" charset="0"/>
                <a:cs typeface="Arial" pitchFamily="34" charset="0"/>
              </a:rPr>
              <a:t>Vnitřní mitochondriální membrána nepropustná pro  mastné kyseliny s dlouhým řetězcem</a:t>
            </a:r>
            <a:endParaRPr lang="cs-CZ" sz="1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Obdélník 3"/>
          <p:cNvSpPr>
            <a:spLocks noChangeArrowheads="1"/>
          </p:cNvSpPr>
          <p:nvPr/>
        </p:nvSpPr>
        <p:spPr bwMode="auto">
          <a:xfrm>
            <a:off x="0" y="1263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latin typeface="Arial" charset="0"/>
              </a:rPr>
              <a:t>Karnitin</a:t>
            </a:r>
            <a:endParaRPr lang="cs-CZ" dirty="0"/>
          </a:p>
        </p:txBody>
      </p:sp>
      <p:sp>
        <p:nvSpPr>
          <p:cNvPr id="5" name="Obdélník 12"/>
          <p:cNvSpPr>
            <a:spLocks noChangeArrowheads="1"/>
          </p:cNvSpPr>
          <p:nvPr/>
        </p:nvSpPr>
        <p:spPr bwMode="auto">
          <a:xfrm>
            <a:off x="3284538" y="395288"/>
            <a:ext cx="25828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Degradace FA</a:t>
            </a:r>
            <a:endParaRPr lang="cs-CZ" sz="2800"/>
          </a:p>
        </p:txBody>
      </p:sp>
      <p:pic>
        <p:nvPicPr>
          <p:cNvPr id="8" name="fancybox-img" descr="L-Carnitin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2060848"/>
            <a:ext cx="238125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251520" y="1844824"/>
            <a:ext cx="561662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3-</a:t>
            </a:r>
            <a:r>
              <a:rPr lang="cs-CZ" b="1" dirty="0" err="1" smtClean="0"/>
              <a:t>hydroxy</a:t>
            </a:r>
            <a:r>
              <a:rPr lang="cs-CZ" b="1" dirty="0" smtClean="0"/>
              <a:t>-4-N-</a:t>
            </a:r>
            <a:r>
              <a:rPr lang="cs-CZ" b="1" dirty="0" err="1" smtClean="0"/>
              <a:t>trimethylaminobutyrát</a:t>
            </a:r>
            <a:endParaRPr lang="cs-CZ" b="1" dirty="0" smtClean="0"/>
          </a:p>
          <a:p>
            <a:endParaRPr lang="cs-CZ" b="1" dirty="0"/>
          </a:p>
          <a:p>
            <a:r>
              <a:rPr lang="cs-CZ" b="1" u="sng" dirty="0" smtClean="0"/>
              <a:t>Zdroje</a:t>
            </a:r>
          </a:p>
          <a:p>
            <a:r>
              <a:rPr lang="cs-CZ" b="1" dirty="0" smtClean="0"/>
              <a:t>Exogenní: maso, mléčné výrobky</a:t>
            </a:r>
          </a:p>
          <a:p>
            <a:r>
              <a:rPr lang="cs-CZ" b="1" dirty="0" smtClean="0"/>
              <a:t>Endogenní: syntéza z lyzinu a </a:t>
            </a:r>
            <a:r>
              <a:rPr lang="cs-CZ" b="1" dirty="0" err="1" smtClean="0"/>
              <a:t>methioninu</a:t>
            </a:r>
            <a:endParaRPr lang="cs-CZ" b="1" dirty="0" smtClean="0"/>
          </a:p>
          <a:p>
            <a:endParaRPr lang="cs-CZ" b="1" dirty="0"/>
          </a:p>
          <a:p>
            <a:r>
              <a:rPr lang="cs-CZ" b="1" dirty="0" smtClean="0"/>
              <a:t>Do buňky transportován pomocí </a:t>
            </a:r>
            <a:r>
              <a:rPr lang="cs-CZ" b="1" dirty="0" err="1" smtClean="0"/>
              <a:t>specif</a:t>
            </a:r>
            <a:r>
              <a:rPr lang="cs-CZ" b="1" dirty="0" smtClean="0"/>
              <a:t>. transportéru</a:t>
            </a:r>
          </a:p>
          <a:p>
            <a:endParaRPr lang="cs-CZ" b="1" dirty="0"/>
          </a:p>
          <a:p>
            <a:r>
              <a:rPr lang="cs-CZ" b="1" u="sng" dirty="0" smtClean="0"/>
              <a:t>Nedostatek:</a:t>
            </a:r>
          </a:p>
          <a:p>
            <a:r>
              <a:rPr lang="cs-CZ" b="1" dirty="0" smtClean="0"/>
              <a:t>Snížený transport  acyl-</a:t>
            </a:r>
            <a:r>
              <a:rPr lang="cs-CZ" b="1" dirty="0" err="1" smtClean="0"/>
              <a:t>CoA</a:t>
            </a:r>
            <a:r>
              <a:rPr lang="cs-CZ" b="1" dirty="0" smtClean="0"/>
              <a:t> do mitochondrií</a:t>
            </a:r>
          </a:p>
          <a:p>
            <a:r>
              <a:rPr lang="cs-CZ" b="1" dirty="0"/>
              <a:t>	</a:t>
            </a:r>
            <a:r>
              <a:rPr lang="cs-CZ" dirty="0" smtClean="0"/>
              <a:t>akumulace lipidů</a:t>
            </a:r>
          </a:p>
          <a:p>
            <a:r>
              <a:rPr lang="cs-CZ" dirty="0"/>
              <a:t>	</a:t>
            </a:r>
            <a:r>
              <a:rPr lang="cs-CZ" dirty="0" smtClean="0"/>
              <a:t>svalová slabost</a:t>
            </a:r>
          </a:p>
          <a:p>
            <a:r>
              <a:rPr lang="cs-CZ" dirty="0" smtClean="0"/>
              <a:t>	poškození myokardu</a:t>
            </a:r>
          </a:p>
          <a:p>
            <a:endParaRPr lang="cs-CZ" dirty="0" smtClean="0"/>
          </a:p>
          <a:p>
            <a:r>
              <a:rPr lang="cs-CZ" b="1" dirty="0" smtClean="0"/>
              <a:t>Zvýšená utilizace </a:t>
            </a:r>
            <a:r>
              <a:rPr lang="cs-CZ" b="1" dirty="0" err="1" smtClean="0"/>
              <a:t>Glc</a:t>
            </a:r>
            <a:endParaRPr lang="cs-CZ" b="1" dirty="0" smtClean="0"/>
          </a:p>
          <a:p>
            <a:r>
              <a:rPr lang="cs-CZ" b="1" dirty="0"/>
              <a:t>	</a:t>
            </a:r>
            <a:r>
              <a:rPr lang="cs-CZ" dirty="0" smtClean="0"/>
              <a:t>hypoglykemie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0" y="648866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Obdobné projevy jsou u geneticky podmíněné deficience </a:t>
            </a:r>
            <a:r>
              <a:rPr lang="cs-CZ" b="1" dirty="0" err="1" smtClean="0"/>
              <a:t>karnitinpalmitoyltransferasy</a:t>
            </a:r>
            <a:r>
              <a:rPr lang="cs-CZ" b="1" dirty="0" smtClean="0"/>
              <a:t> I nebo II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2662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21213" y="1844675"/>
            <a:ext cx="2047875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3043238"/>
            <a:ext cx="1939925" cy="60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4005263"/>
            <a:ext cx="1982787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5157788"/>
            <a:ext cx="202247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18025" y="5991225"/>
            <a:ext cx="2689225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3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5150" y="2492375"/>
            <a:ext cx="5461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4" name="Picture 1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62613" y="3573463"/>
            <a:ext cx="400050" cy="53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5" name="Picture 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86425" y="4581525"/>
            <a:ext cx="750888" cy="5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6" name="Picture 1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675313" y="5540375"/>
            <a:ext cx="515937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7" name="Obdélník 6"/>
          <p:cNvSpPr>
            <a:spLocks noChangeArrowheads="1"/>
          </p:cNvSpPr>
          <p:nvPr/>
        </p:nvSpPr>
        <p:spPr bwMode="auto">
          <a:xfrm>
            <a:off x="7092950" y="1989138"/>
            <a:ext cx="90805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300" b="1">
                <a:solidFill>
                  <a:srgbClr val="000000"/>
                </a:solidFill>
                <a:latin typeface="Arial" charset="0"/>
              </a:rPr>
              <a:t>acyl-CoA</a:t>
            </a:r>
            <a:endParaRPr lang="cs-CZ" sz="1300">
              <a:solidFill>
                <a:srgbClr val="000000"/>
              </a:solidFill>
            </a:endParaRPr>
          </a:p>
        </p:txBody>
      </p:sp>
      <p:sp>
        <p:nvSpPr>
          <p:cNvPr id="26638" name="Obdélník 7"/>
          <p:cNvSpPr>
            <a:spLocks noChangeArrowheads="1"/>
          </p:cNvSpPr>
          <p:nvPr/>
        </p:nvSpPr>
        <p:spPr bwMode="auto">
          <a:xfrm>
            <a:off x="6805613" y="3224213"/>
            <a:ext cx="187007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300" b="1">
                <a:solidFill>
                  <a:srgbClr val="000000"/>
                </a:solidFill>
                <a:latin typeface="Arial" charset="0"/>
              </a:rPr>
              <a:t>trans-</a:t>
            </a:r>
            <a:r>
              <a:rPr lang="cs-CZ" sz="1300">
                <a:latin typeface="Arial" charset="0"/>
              </a:rPr>
              <a:t>Δ</a:t>
            </a:r>
            <a:r>
              <a:rPr lang="cs-CZ" sz="1300" baseline="30000">
                <a:latin typeface="Arial" charset="0"/>
              </a:rPr>
              <a:t>2</a:t>
            </a:r>
            <a:r>
              <a:rPr lang="cs-CZ" sz="1300" b="1">
                <a:solidFill>
                  <a:srgbClr val="000000"/>
                </a:solidFill>
                <a:latin typeface="Arial" charset="0"/>
              </a:rPr>
              <a:t>-enoyl-CoA</a:t>
            </a:r>
            <a:endParaRPr lang="cs-CZ" sz="1300">
              <a:latin typeface="Arial" charset="0"/>
            </a:endParaRPr>
          </a:p>
        </p:txBody>
      </p:sp>
      <p:sp>
        <p:nvSpPr>
          <p:cNvPr id="26639" name="Obdélník 8"/>
          <p:cNvSpPr>
            <a:spLocks noChangeArrowheads="1"/>
          </p:cNvSpPr>
          <p:nvPr/>
        </p:nvSpPr>
        <p:spPr bwMode="auto">
          <a:xfrm>
            <a:off x="6732588" y="4149725"/>
            <a:ext cx="201612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300" b="1">
                <a:solidFill>
                  <a:srgbClr val="000000"/>
                </a:solidFill>
                <a:latin typeface="Arial" charset="0"/>
              </a:rPr>
              <a:t>L-</a:t>
            </a:r>
            <a:r>
              <a:rPr lang="cs-CZ" sz="1300">
                <a:latin typeface="Arial" charset="0"/>
              </a:rPr>
              <a:t>β</a:t>
            </a:r>
            <a:r>
              <a:rPr lang="cs-CZ" sz="1300" b="1">
                <a:solidFill>
                  <a:srgbClr val="000000"/>
                </a:solidFill>
                <a:latin typeface="Arial" charset="0"/>
              </a:rPr>
              <a:t>-hydroxyacyl-CoA</a:t>
            </a:r>
            <a:endParaRPr lang="cs-CZ" sz="1300"/>
          </a:p>
        </p:txBody>
      </p:sp>
      <p:sp>
        <p:nvSpPr>
          <p:cNvPr id="26640" name="Obdélník 10"/>
          <p:cNvSpPr>
            <a:spLocks noChangeArrowheads="1"/>
          </p:cNvSpPr>
          <p:nvPr/>
        </p:nvSpPr>
        <p:spPr bwMode="auto">
          <a:xfrm>
            <a:off x="6732588" y="5300663"/>
            <a:ext cx="1406525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300">
                <a:latin typeface="Arial" charset="0"/>
              </a:rPr>
              <a:t>β</a:t>
            </a:r>
            <a:r>
              <a:rPr lang="cs-CZ" sz="1300" b="1">
                <a:solidFill>
                  <a:srgbClr val="000000"/>
                </a:solidFill>
                <a:latin typeface="Arial" charset="0"/>
              </a:rPr>
              <a:t>-ketoacyl-CoA</a:t>
            </a:r>
            <a:endParaRPr lang="cs-CZ" sz="1300"/>
          </a:p>
        </p:txBody>
      </p:sp>
      <p:sp>
        <p:nvSpPr>
          <p:cNvPr id="26641" name="Obdélník 11"/>
          <p:cNvSpPr>
            <a:spLocks noChangeArrowheads="1"/>
          </p:cNvSpPr>
          <p:nvPr/>
        </p:nvSpPr>
        <p:spPr bwMode="auto">
          <a:xfrm>
            <a:off x="4837113" y="6464300"/>
            <a:ext cx="90805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300" b="1">
                <a:solidFill>
                  <a:srgbClr val="000000"/>
                </a:solidFill>
                <a:latin typeface="Arial" charset="0"/>
              </a:rPr>
              <a:t>acyl-CoA</a:t>
            </a:r>
            <a:endParaRPr lang="cs-CZ" sz="1300">
              <a:solidFill>
                <a:srgbClr val="000000"/>
              </a:solidFill>
            </a:endParaRPr>
          </a:p>
        </p:txBody>
      </p:sp>
      <p:sp>
        <p:nvSpPr>
          <p:cNvPr id="26642" name="Obdélník 12"/>
          <p:cNvSpPr>
            <a:spLocks noChangeArrowheads="1"/>
          </p:cNvSpPr>
          <p:nvPr/>
        </p:nvSpPr>
        <p:spPr bwMode="auto">
          <a:xfrm>
            <a:off x="6249988" y="6464300"/>
            <a:ext cx="1058862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300" b="1">
                <a:solidFill>
                  <a:srgbClr val="000000"/>
                </a:solidFill>
                <a:latin typeface="Arial" charset="0"/>
              </a:rPr>
              <a:t>acetyl-CoA</a:t>
            </a:r>
            <a:endParaRPr lang="cs-CZ" sz="1300">
              <a:solidFill>
                <a:srgbClr val="000000"/>
              </a:solidFill>
            </a:endParaRPr>
          </a:p>
        </p:txBody>
      </p:sp>
      <p:sp>
        <p:nvSpPr>
          <p:cNvPr id="26643" name="Obdélník 13"/>
          <p:cNvSpPr>
            <a:spLocks noChangeArrowheads="1"/>
          </p:cNvSpPr>
          <p:nvPr/>
        </p:nvSpPr>
        <p:spPr bwMode="auto">
          <a:xfrm>
            <a:off x="3779838" y="2671763"/>
            <a:ext cx="17272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rgbClr val="C00000"/>
                </a:solidFill>
                <a:latin typeface="Arial" charset="0"/>
              </a:rPr>
              <a:t>acyl-CoA-dehydrogenasa</a:t>
            </a:r>
            <a:endParaRPr lang="cs-CZ" sz="1000"/>
          </a:p>
        </p:txBody>
      </p:sp>
      <p:sp>
        <p:nvSpPr>
          <p:cNvPr id="26644" name="Obdélník 14"/>
          <p:cNvSpPr>
            <a:spLocks noChangeArrowheads="1"/>
          </p:cNvSpPr>
          <p:nvPr/>
        </p:nvSpPr>
        <p:spPr bwMode="auto">
          <a:xfrm>
            <a:off x="3975100" y="3708400"/>
            <a:ext cx="147161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rgbClr val="C00000"/>
                </a:solidFill>
                <a:latin typeface="Arial" charset="0"/>
              </a:rPr>
              <a:t>enoyl-CoA-hydratasa</a:t>
            </a:r>
            <a:endParaRPr lang="cs-CZ" sz="1000"/>
          </a:p>
        </p:txBody>
      </p:sp>
      <p:sp>
        <p:nvSpPr>
          <p:cNvPr id="26645" name="Obdélník 15"/>
          <p:cNvSpPr>
            <a:spLocks noChangeArrowheads="1"/>
          </p:cNvSpPr>
          <p:nvPr/>
        </p:nvSpPr>
        <p:spPr bwMode="auto">
          <a:xfrm>
            <a:off x="3924300" y="4692650"/>
            <a:ext cx="15176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rgbClr val="C00000"/>
                </a:solidFill>
                <a:latin typeface="Arial" charset="0"/>
              </a:rPr>
              <a:t>L-</a:t>
            </a:r>
            <a:r>
              <a:rPr lang="cs-CZ" sz="1000">
                <a:solidFill>
                  <a:srgbClr val="C00000"/>
                </a:solidFill>
                <a:latin typeface="Arial" charset="0"/>
              </a:rPr>
              <a:t>β</a:t>
            </a:r>
            <a:r>
              <a:rPr lang="cs-CZ" sz="1000" b="1">
                <a:solidFill>
                  <a:srgbClr val="C00000"/>
                </a:solidFill>
                <a:latin typeface="Arial" charset="0"/>
              </a:rPr>
              <a:t>-hydroxyacyl-CoA-</a:t>
            </a:r>
          </a:p>
          <a:p>
            <a:r>
              <a:rPr lang="cs-CZ" sz="1000" b="1">
                <a:solidFill>
                  <a:srgbClr val="C00000"/>
                </a:solidFill>
                <a:latin typeface="Arial" charset="0"/>
              </a:rPr>
              <a:t>-dehydrogenasa</a:t>
            </a:r>
            <a:endParaRPr lang="cs-CZ" sz="1000">
              <a:solidFill>
                <a:srgbClr val="C00000"/>
              </a:solidFill>
            </a:endParaRPr>
          </a:p>
        </p:txBody>
      </p:sp>
      <p:sp>
        <p:nvSpPr>
          <p:cNvPr id="26646" name="Obdélník 16"/>
          <p:cNvSpPr>
            <a:spLocks noChangeArrowheads="1"/>
          </p:cNvSpPr>
          <p:nvPr/>
        </p:nvSpPr>
        <p:spPr bwMode="auto">
          <a:xfrm>
            <a:off x="3779838" y="5661025"/>
            <a:ext cx="164465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>
                <a:solidFill>
                  <a:srgbClr val="C00000"/>
                </a:solidFill>
                <a:latin typeface="Arial" charset="0"/>
              </a:rPr>
              <a:t>β</a:t>
            </a:r>
            <a:r>
              <a:rPr lang="cs-CZ" sz="1000" b="1">
                <a:solidFill>
                  <a:srgbClr val="C00000"/>
                </a:solidFill>
                <a:latin typeface="Arial" charset="0"/>
              </a:rPr>
              <a:t>-ketoacyl-CoA-thiolasa</a:t>
            </a:r>
            <a:endParaRPr lang="cs-CZ" sz="1000">
              <a:solidFill>
                <a:srgbClr val="C00000"/>
              </a:solidFill>
            </a:endParaRPr>
          </a:p>
        </p:txBody>
      </p:sp>
      <p:sp>
        <p:nvSpPr>
          <p:cNvPr id="26647" name="Obdélník 23"/>
          <p:cNvSpPr>
            <a:spLocks noChangeArrowheads="1"/>
          </p:cNvSpPr>
          <p:nvPr/>
        </p:nvSpPr>
        <p:spPr bwMode="auto">
          <a:xfrm>
            <a:off x="3814763" y="1263650"/>
            <a:ext cx="16208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b="1">
                <a:latin typeface="Arial" charset="0"/>
              </a:rPr>
              <a:t>β</a:t>
            </a:r>
            <a:r>
              <a:rPr lang="cs-CZ" b="1">
                <a:latin typeface="Arial" charset="0"/>
              </a:rPr>
              <a:t>-oxidace FA</a:t>
            </a:r>
            <a:endParaRPr lang="cs-CZ"/>
          </a:p>
        </p:txBody>
      </p:sp>
      <p:sp>
        <p:nvSpPr>
          <p:cNvPr id="26648" name="Obdélník 24"/>
          <p:cNvSpPr>
            <a:spLocks noChangeArrowheads="1"/>
          </p:cNvSpPr>
          <p:nvPr/>
        </p:nvSpPr>
        <p:spPr bwMode="auto">
          <a:xfrm>
            <a:off x="179388" y="1951038"/>
            <a:ext cx="12588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 u="sng">
                <a:latin typeface="Arial" charset="0"/>
              </a:rPr>
              <a:t>Kroky cyklu:</a:t>
            </a:r>
            <a:endParaRPr lang="cs-CZ" sz="1400" u="sng"/>
          </a:p>
        </p:txBody>
      </p:sp>
      <p:sp>
        <p:nvSpPr>
          <p:cNvPr id="27" name="Obdélník 26"/>
          <p:cNvSpPr/>
          <p:nvPr/>
        </p:nvSpPr>
        <p:spPr>
          <a:xfrm>
            <a:off x="179388" y="2630488"/>
            <a:ext cx="3024187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63525" indent="-263525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cs-CZ" sz="1200" b="1" dirty="0">
                <a:solidFill>
                  <a:srgbClr val="C00000"/>
                </a:solidFill>
                <a:latin typeface="Arial" charset="0"/>
                <a:cs typeface="+mn-cs"/>
              </a:rPr>
              <a:t>dehydrogenace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b="1" dirty="0">
                <a:latin typeface="Arial" charset="0"/>
                <a:cs typeface="+mn-cs"/>
              </a:rPr>
              <a:t>	</a:t>
            </a:r>
          </a:p>
          <a:p>
            <a:pPr marL="539750" indent="-2762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b="1" dirty="0">
                <a:latin typeface="Arial" charset="0"/>
                <a:cs typeface="+mn-cs"/>
              </a:rPr>
              <a:t>	oxidace pomocí FAD</a:t>
            </a:r>
          </a:p>
          <a:p>
            <a:pPr marL="539750" indent="-2762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b="1" dirty="0">
                <a:latin typeface="Arial" charset="0"/>
                <a:cs typeface="+mn-cs"/>
              </a:rPr>
              <a:t>	vznik nenasycené kyseliny</a:t>
            </a:r>
            <a:endParaRPr lang="cs-CZ" sz="1200" dirty="0">
              <a:latin typeface="+mn-lt"/>
              <a:cs typeface="+mn-cs"/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179388" y="3689350"/>
            <a:ext cx="3024187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63525" indent="-263525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cs-CZ" sz="1200" b="1" dirty="0">
                <a:solidFill>
                  <a:srgbClr val="C00000"/>
                </a:solidFill>
                <a:latin typeface="Arial" charset="0"/>
                <a:cs typeface="+mn-cs"/>
              </a:rPr>
              <a:t>hydratace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b="1" dirty="0">
                <a:latin typeface="Arial" charset="0"/>
                <a:cs typeface="+mn-cs"/>
              </a:rPr>
              <a:t>	</a:t>
            </a:r>
          </a:p>
          <a:p>
            <a:pPr marL="539750" indent="-2762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b="1" dirty="0">
                <a:latin typeface="Arial" charset="0"/>
                <a:cs typeface="+mn-cs"/>
              </a:rPr>
              <a:t>	adice vody na </a:t>
            </a:r>
            <a:r>
              <a:rPr lang="el-GR" sz="1200" b="1" dirty="0">
                <a:latin typeface="Arial" charset="0"/>
                <a:cs typeface="+mn-cs"/>
              </a:rPr>
              <a:t>β</a:t>
            </a:r>
            <a:r>
              <a:rPr lang="cs-CZ" sz="1200" b="1" dirty="0">
                <a:latin typeface="Arial" charset="0"/>
                <a:cs typeface="+mn-cs"/>
              </a:rPr>
              <a:t>-uhlíku </a:t>
            </a:r>
          </a:p>
          <a:p>
            <a:pPr marL="539750" indent="-2762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b="1" dirty="0">
                <a:latin typeface="Arial" charset="0"/>
                <a:cs typeface="+mn-cs"/>
              </a:rPr>
              <a:t>	vznik </a:t>
            </a:r>
            <a:r>
              <a:rPr lang="el-GR" sz="1200" b="1" dirty="0">
                <a:latin typeface="Arial" charset="0"/>
                <a:cs typeface="+mn-cs"/>
              </a:rPr>
              <a:t>β</a:t>
            </a:r>
            <a:r>
              <a:rPr lang="cs-CZ" sz="1200" b="1" dirty="0">
                <a:latin typeface="Arial" charset="0"/>
                <a:cs typeface="+mn-cs"/>
              </a:rPr>
              <a:t>-</a:t>
            </a:r>
            <a:r>
              <a:rPr lang="cs-CZ" sz="1200" b="1" dirty="0" err="1">
                <a:latin typeface="Arial" charset="0"/>
                <a:cs typeface="+mn-cs"/>
              </a:rPr>
              <a:t>hydroxykyseliny</a:t>
            </a:r>
            <a:endParaRPr lang="cs-CZ" sz="1200" dirty="0">
              <a:latin typeface="+mn-lt"/>
              <a:cs typeface="+mn-cs"/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179388" y="4770438"/>
            <a:ext cx="3024187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63525" indent="-263525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cs-CZ" sz="1200" b="1" dirty="0">
                <a:solidFill>
                  <a:srgbClr val="C00000"/>
                </a:solidFill>
                <a:latin typeface="Arial" charset="0"/>
                <a:cs typeface="+mn-cs"/>
              </a:rPr>
              <a:t>dehydrogenace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b="1" dirty="0">
                <a:latin typeface="Arial" charset="0"/>
                <a:cs typeface="+mn-cs"/>
              </a:rPr>
              <a:t>	</a:t>
            </a:r>
          </a:p>
          <a:p>
            <a:pPr marL="539750" indent="-2762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b="1" dirty="0">
                <a:latin typeface="Arial" charset="0"/>
                <a:cs typeface="+mn-cs"/>
              </a:rPr>
              <a:t>	oxidace pomocí NAD</a:t>
            </a:r>
            <a:r>
              <a:rPr lang="cs-CZ" sz="1200" b="1" baseline="30000" dirty="0">
                <a:latin typeface="Arial" charset="0"/>
                <a:cs typeface="+mn-cs"/>
              </a:rPr>
              <a:t>+</a:t>
            </a:r>
          </a:p>
          <a:p>
            <a:pPr marL="539750" indent="-2762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b="1" dirty="0">
                <a:latin typeface="Arial" charset="0"/>
                <a:cs typeface="+mn-cs"/>
              </a:rPr>
              <a:t>	vznik </a:t>
            </a:r>
            <a:r>
              <a:rPr lang="el-GR" sz="1200" b="1" dirty="0">
                <a:latin typeface="Arial" charset="0"/>
                <a:cs typeface="+mn-cs"/>
              </a:rPr>
              <a:t>β</a:t>
            </a:r>
            <a:r>
              <a:rPr lang="cs-CZ" sz="1200" b="1" dirty="0">
                <a:latin typeface="Arial" charset="0"/>
                <a:cs typeface="+mn-cs"/>
              </a:rPr>
              <a:t>-oxokyseliny</a:t>
            </a:r>
            <a:endParaRPr lang="cs-CZ" sz="1200" dirty="0">
              <a:latin typeface="+mn-lt"/>
              <a:cs typeface="+mn-cs"/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177800" y="5622925"/>
            <a:ext cx="3322638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263525" indent="-263525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cs-CZ" sz="1200" b="1" dirty="0">
                <a:solidFill>
                  <a:srgbClr val="C00000"/>
                </a:solidFill>
                <a:latin typeface="Arial" charset="0"/>
                <a:cs typeface="+mn-cs"/>
              </a:rPr>
              <a:t>štěpení za účasti koenzymu 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b="1" dirty="0">
                <a:latin typeface="Arial" charset="0"/>
                <a:cs typeface="+mn-cs"/>
              </a:rPr>
              <a:t>	</a:t>
            </a:r>
          </a:p>
          <a:p>
            <a:pPr marL="539750" indent="-2762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b="1" dirty="0">
                <a:latin typeface="Arial" charset="0"/>
                <a:cs typeface="+mn-cs"/>
              </a:rPr>
              <a:t>	vznik acetyl-</a:t>
            </a:r>
            <a:r>
              <a:rPr lang="cs-CZ" sz="1200" b="1" dirty="0" err="1">
                <a:latin typeface="Arial" charset="0"/>
                <a:cs typeface="+mn-cs"/>
              </a:rPr>
              <a:t>CoA</a:t>
            </a:r>
            <a:endParaRPr lang="cs-CZ" sz="1200" b="1" dirty="0">
              <a:latin typeface="Arial" charset="0"/>
              <a:cs typeface="+mn-cs"/>
            </a:endParaRPr>
          </a:p>
          <a:p>
            <a:pPr marL="539750" indent="-2762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b="1" dirty="0">
                <a:latin typeface="Arial" charset="0"/>
                <a:cs typeface="+mn-cs"/>
              </a:rPr>
              <a:t>	vznik acyl-</a:t>
            </a:r>
            <a:r>
              <a:rPr lang="cs-CZ" sz="1200" b="1" dirty="0" err="1">
                <a:latin typeface="Arial" charset="0"/>
                <a:cs typeface="+mn-cs"/>
              </a:rPr>
              <a:t>CoA</a:t>
            </a:r>
            <a:r>
              <a:rPr lang="cs-CZ" sz="1200" b="1" dirty="0">
                <a:latin typeface="Arial" charset="0"/>
                <a:cs typeface="+mn-cs"/>
              </a:rPr>
              <a:t> o dva uhlíky kratší</a:t>
            </a:r>
            <a:endParaRPr lang="cs-CZ" sz="1200" dirty="0">
              <a:latin typeface="+mn-lt"/>
              <a:cs typeface="+mn-cs"/>
            </a:endParaRPr>
          </a:p>
        </p:txBody>
      </p:sp>
      <p:sp>
        <p:nvSpPr>
          <p:cNvPr id="26653" name="Obdélník 30"/>
          <p:cNvSpPr>
            <a:spLocks noChangeArrowheads="1"/>
          </p:cNvSpPr>
          <p:nvPr/>
        </p:nvSpPr>
        <p:spPr bwMode="auto">
          <a:xfrm>
            <a:off x="3284538" y="395288"/>
            <a:ext cx="25828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Degradace FA</a:t>
            </a:r>
            <a:endParaRPr lang="cs-CZ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7652" name="Obdélník 3"/>
          <p:cNvSpPr>
            <a:spLocks noChangeArrowheads="1"/>
          </p:cNvSpPr>
          <p:nvPr/>
        </p:nvSpPr>
        <p:spPr bwMode="auto">
          <a:xfrm>
            <a:off x="3059113" y="1263650"/>
            <a:ext cx="30972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Arial" charset="0"/>
              </a:rPr>
              <a:t>Oxidace nenasycených FA</a:t>
            </a:r>
            <a:endParaRPr lang="cs-CZ"/>
          </a:p>
        </p:txBody>
      </p:sp>
      <p:sp>
        <p:nvSpPr>
          <p:cNvPr id="27684" name="Obdélník 41"/>
          <p:cNvSpPr>
            <a:spLocks noChangeArrowheads="1"/>
          </p:cNvSpPr>
          <p:nvPr/>
        </p:nvSpPr>
        <p:spPr bwMode="auto">
          <a:xfrm>
            <a:off x="179388" y="2143125"/>
            <a:ext cx="38163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 u="sng">
                <a:latin typeface="Arial" charset="0"/>
              </a:rPr>
              <a:t>nejzastoupenější nenasycené FA v potravě:</a:t>
            </a:r>
            <a:endParaRPr lang="cs-CZ" sz="1200" b="1" u="sng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27685" name="Obdélník 42"/>
          <p:cNvSpPr>
            <a:spLocks noChangeArrowheads="1"/>
          </p:cNvSpPr>
          <p:nvPr/>
        </p:nvSpPr>
        <p:spPr bwMode="auto">
          <a:xfrm>
            <a:off x="179512" y="2852936"/>
            <a:ext cx="3105150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 dirty="0">
                <a:latin typeface="Arial" charset="0"/>
              </a:rPr>
              <a:t>degradace nenasycené FA </a:t>
            </a:r>
            <a:r>
              <a:rPr lang="el-GR" sz="1200" b="1" dirty="0">
                <a:solidFill>
                  <a:srgbClr val="000000"/>
                </a:solidFill>
                <a:latin typeface="Arial" charset="0"/>
              </a:rPr>
              <a:t>β</a:t>
            </a:r>
            <a:r>
              <a:rPr lang="cs-CZ" sz="1200" b="1" dirty="0">
                <a:solidFill>
                  <a:srgbClr val="000000"/>
                </a:solidFill>
                <a:latin typeface="Arial" charset="0"/>
              </a:rPr>
              <a:t>-oxidací k místu dvojné vazby</a:t>
            </a:r>
            <a:r>
              <a:rPr lang="cs-CZ" sz="1200" b="1" dirty="0">
                <a:latin typeface="Arial" charset="0"/>
              </a:rPr>
              <a:t>  </a:t>
            </a:r>
            <a:endParaRPr lang="cs-CZ" sz="1200" b="1" dirty="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27686" name="Obdélník 43"/>
          <p:cNvSpPr>
            <a:spLocks noChangeArrowheads="1"/>
          </p:cNvSpPr>
          <p:nvPr/>
        </p:nvSpPr>
        <p:spPr bwMode="auto">
          <a:xfrm>
            <a:off x="179512" y="4077072"/>
            <a:ext cx="31686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 dirty="0">
                <a:latin typeface="Arial" charset="0"/>
              </a:rPr>
              <a:t>přeměna </a:t>
            </a:r>
            <a:r>
              <a:rPr lang="cs-CZ" sz="1200" b="1" i="1" dirty="0">
                <a:solidFill>
                  <a:srgbClr val="C00000"/>
                </a:solidFill>
                <a:latin typeface="Arial" charset="0"/>
              </a:rPr>
              <a:t>cis</a:t>
            </a:r>
            <a:r>
              <a:rPr lang="cs-CZ" sz="1200" b="1" dirty="0">
                <a:latin typeface="Arial" charset="0"/>
              </a:rPr>
              <a:t>-izomeru FA specifickou </a:t>
            </a:r>
            <a:r>
              <a:rPr lang="cs-CZ" sz="1200" b="1" dirty="0" err="1">
                <a:latin typeface="Arial" charset="0"/>
              </a:rPr>
              <a:t>isomerasou</a:t>
            </a:r>
            <a:r>
              <a:rPr lang="cs-CZ" sz="1200" b="1" dirty="0">
                <a:latin typeface="Arial" charset="0"/>
              </a:rPr>
              <a:t> na </a:t>
            </a:r>
            <a:r>
              <a:rPr lang="cs-CZ" sz="1200" b="1" i="1" dirty="0">
                <a:solidFill>
                  <a:srgbClr val="C00000"/>
                </a:solidFill>
                <a:latin typeface="Arial" charset="0"/>
              </a:rPr>
              <a:t>trans</a:t>
            </a:r>
            <a:r>
              <a:rPr lang="cs-CZ" sz="1200" b="1" dirty="0">
                <a:latin typeface="Arial" charset="0"/>
              </a:rPr>
              <a:t>-izomer</a:t>
            </a:r>
            <a:endParaRPr lang="cs-CZ" sz="1200" b="1" dirty="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27687" name="Obdélník 44"/>
          <p:cNvSpPr>
            <a:spLocks noChangeArrowheads="1"/>
          </p:cNvSpPr>
          <p:nvPr/>
        </p:nvSpPr>
        <p:spPr bwMode="auto">
          <a:xfrm>
            <a:off x="179512" y="5157192"/>
            <a:ext cx="273685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 dirty="0">
                <a:latin typeface="Arial" charset="0"/>
              </a:rPr>
              <a:t>pokračování procesu </a:t>
            </a:r>
            <a:r>
              <a:rPr lang="el-GR" sz="1200" b="1" dirty="0">
                <a:solidFill>
                  <a:srgbClr val="000000"/>
                </a:solidFill>
                <a:latin typeface="Arial" charset="0"/>
              </a:rPr>
              <a:t>β</a:t>
            </a:r>
            <a:r>
              <a:rPr lang="cs-CZ" sz="1200" b="1" dirty="0" smtClean="0">
                <a:solidFill>
                  <a:srgbClr val="000000"/>
                </a:solidFill>
                <a:latin typeface="Arial" charset="0"/>
              </a:rPr>
              <a:t>-oxidace</a:t>
            </a:r>
            <a:endParaRPr lang="cs-CZ" sz="1200" b="1" dirty="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27688" name="Obdélník 46"/>
          <p:cNvSpPr>
            <a:spLocks noChangeArrowheads="1"/>
          </p:cNvSpPr>
          <p:nvPr/>
        </p:nvSpPr>
        <p:spPr bwMode="auto">
          <a:xfrm>
            <a:off x="3284538" y="395288"/>
            <a:ext cx="25828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Degradace FA</a:t>
            </a:r>
            <a:endParaRPr lang="cs-CZ" sz="2800"/>
          </a:p>
        </p:txBody>
      </p:sp>
      <p:sp>
        <p:nvSpPr>
          <p:cNvPr id="27689" name="Obdélník 2"/>
          <p:cNvSpPr>
            <a:spLocks noChangeArrowheads="1"/>
          </p:cNvSpPr>
          <p:nvPr/>
        </p:nvSpPr>
        <p:spPr bwMode="auto">
          <a:xfrm>
            <a:off x="449263" y="2484438"/>
            <a:ext cx="20351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200" b="1">
                <a:solidFill>
                  <a:srgbClr val="C00000"/>
                </a:solidFill>
                <a:latin typeface="Arial" charset="0"/>
              </a:rPr>
              <a:t>kyselina olejová,</a:t>
            </a:r>
            <a:r>
              <a:rPr lang="cs-CZ" sz="1200" b="1">
                <a:latin typeface="Arial" charset="0"/>
              </a:rPr>
              <a:t> </a:t>
            </a:r>
            <a:r>
              <a:rPr lang="cs-CZ" sz="1200" b="1">
                <a:solidFill>
                  <a:srgbClr val="C00000"/>
                </a:solidFill>
                <a:latin typeface="Arial" charset="0"/>
              </a:rPr>
              <a:t>linolová</a:t>
            </a:r>
          </a:p>
        </p:txBody>
      </p:sp>
      <p:sp>
        <p:nvSpPr>
          <p:cNvPr id="27691" name="Obdélník 47"/>
          <p:cNvSpPr>
            <a:spLocks noChangeArrowheads="1"/>
          </p:cNvSpPr>
          <p:nvPr/>
        </p:nvSpPr>
        <p:spPr bwMode="auto">
          <a:xfrm>
            <a:off x="179512" y="4653136"/>
            <a:ext cx="4176712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posun dvojné vazby z pozice </a:t>
            </a:r>
            <a:r>
              <a:rPr lang="el-GR" sz="1200" b="1" dirty="0" smtClean="0">
                <a:latin typeface="Arial" pitchFamily="34" charset="0"/>
                <a:cs typeface="Arial" pitchFamily="34" charset="0"/>
              </a:rPr>
              <a:t>β</a:t>
            </a: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el-GR" sz="1200" b="1" dirty="0" smtClean="0">
                <a:latin typeface="Arial" pitchFamily="34" charset="0"/>
                <a:cs typeface="Arial" pitchFamily="34" charset="0"/>
                <a:sym typeface="Symbol"/>
              </a:rPr>
              <a:t></a:t>
            </a:r>
            <a:r>
              <a:rPr lang="cs-CZ" sz="1200" b="1" dirty="0" smtClean="0">
                <a:latin typeface="Arial" pitchFamily="34" charset="0"/>
                <a:cs typeface="Arial" pitchFamily="34" charset="0"/>
                <a:sym typeface="Symbol"/>
              </a:rPr>
              <a:t> do pozice </a:t>
            </a:r>
            <a:r>
              <a:rPr lang="el-GR" sz="1200" b="1" dirty="0" smtClean="0">
                <a:latin typeface="Arial" pitchFamily="34" charset="0"/>
                <a:cs typeface="Arial" pitchFamily="34" charset="0"/>
                <a:sym typeface="Symbol"/>
              </a:rPr>
              <a:t></a:t>
            </a:r>
            <a:r>
              <a:rPr lang="cs-CZ" sz="1200" b="1" dirty="0" smtClean="0">
                <a:latin typeface="Arial" pitchFamily="34" charset="0"/>
                <a:cs typeface="Arial" pitchFamily="34" charset="0"/>
                <a:sym typeface="Symbol"/>
              </a:rPr>
              <a:t>-</a:t>
            </a:r>
            <a:r>
              <a:rPr lang="el-GR" sz="1200" b="1" dirty="0" smtClean="0">
                <a:latin typeface="Arial" pitchFamily="34" charset="0"/>
                <a:cs typeface="Arial" pitchFamily="34" charset="0"/>
              </a:rPr>
              <a:t> β</a:t>
            </a: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12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55" name="Skupina 54"/>
          <p:cNvGrpSpPr>
            <a:grpSpLocks noChangeAspect="1"/>
          </p:cNvGrpSpPr>
          <p:nvPr/>
        </p:nvGrpSpPr>
        <p:grpSpPr>
          <a:xfrm>
            <a:off x="4283968" y="2204864"/>
            <a:ext cx="4236869" cy="3931920"/>
            <a:chOff x="4860032" y="2132856"/>
            <a:chExt cx="3530724" cy="3276600"/>
          </a:xfrm>
        </p:grpSpPr>
        <p:pic>
          <p:nvPicPr>
            <p:cNvPr id="27697" name="Picture 49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076056" y="2132856"/>
              <a:ext cx="3314700" cy="3276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4" name="TextovéPole 53"/>
            <p:cNvSpPr txBox="1"/>
            <p:nvPr/>
          </p:nvSpPr>
          <p:spPr>
            <a:xfrm>
              <a:off x="4860032" y="3573016"/>
              <a:ext cx="432048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</p:grpSp>
      <p:sp>
        <p:nvSpPr>
          <p:cNvPr id="16" name="Obdélník 44"/>
          <p:cNvSpPr>
            <a:spLocks noChangeArrowheads="1"/>
          </p:cNvSpPr>
          <p:nvPr/>
        </p:nvSpPr>
        <p:spPr bwMode="auto">
          <a:xfrm>
            <a:off x="179512" y="3356992"/>
            <a:ext cx="3600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 dirty="0" smtClean="0">
                <a:latin typeface="Arial" charset="0"/>
              </a:rPr>
              <a:t>nenasycené FA – </a:t>
            </a:r>
            <a:r>
              <a:rPr lang="cs-CZ" sz="1200" b="1" dirty="0" smtClean="0">
                <a:solidFill>
                  <a:srgbClr val="FF0000"/>
                </a:solidFill>
                <a:latin typeface="Arial" charset="0"/>
              </a:rPr>
              <a:t>cis izomery</a:t>
            </a:r>
          </a:p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endParaRPr lang="cs-CZ" sz="1200" b="1" dirty="0" smtClean="0">
              <a:solidFill>
                <a:srgbClr val="C00000"/>
              </a:solidFill>
              <a:latin typeface="Arial" charset="0"/>
            </a:endParaRPr>
          </a:p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 dirty="0" smtClean="0">
                <a:latin typeface="Arial" charset="0"/>
              </a:rPr>
              <a:t>nejsou substrátem</a:t>
            </a:r>
            <a:r>
              <a:rPr lang="cs-CZ" sz="1200" b="1" dirty="0" smtClean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cs-CZ" sz="1200" b="1" dirty="0" err="1" smtClean="0">
                <a:solidFill>
                  <a:srgbClr val="C00000"/>
                </a:solidFill>
                <a:latin typeface="Arial" charset="0"/>
              </a:rPr>
              <a:t>enoyl</a:t>
            </a:r>
            <a:r>
              <a:rPr lang="cs-CZ" sz="1200" b="1" dirty="0" smtClean="0">
                <a:solidFill>
                  <a:srgbClr val="C00000"/>
                </a:solidFill>
                <a:latin typeface="Arial" charset="0"/>
              </a:rPr>
              <a:t>-</a:t>
            </a:r>
            <a:r>
              <a:rPr lang="cs-CZ" sz="1200" b="1" dirty="0" err="1" smtClean="0">
                <a:solidFill>
                  <a:srgbClr val="C00000"/>
                </a:solidFill>
                <a:latin typeface="Arial" charset="0"/>
              </a:rPr>
              <a:t>coA</a:t>
            </a:r>
            <a:r>
              <a:rPr lang="cs-CZ" sz="1200" b="1" dirty="0" smtClean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cs-CZ" sz="1200" b="1" dirty="0" err="1" smtClean="0">
                <a:solidFill>
                  <a:srgbClr val="C00000"/>
                </a:solidFill>
                <a:latin typeface="Arial" charset="0"/>
              </a:rPr>
              <a:t>hydratasy</a:t>
            </a:r>
            <a:endParaRPr lang="cs-CZ" sz="1200" b="1" dirty="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79512" y="6611779"/>
            <a:ext cx="799288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/>
              <a:t>http://che1.lf1.cuni.cz/</a:t>
            </a:r>
            <a:r>
              <a:rPr lang="cs-CZ" sz="1000" dirty="0" err="1" smtClean="0"/>
              <a:t>html</a:t>
            </a:r>
            <a:r>
              <a:rPr lang="cs-CZ" sz="1000" dirty="0" smtClean="0"/>
              <a:t>/</a:t>
            </a:r>
            <a:r>
              <a:rPr lang="cs-CZ" sz="1000" dirty="0" err="1" smtClean="0"/>
              <a:t>Odbouravani</a:t>
            </a:r>
            <a:r>
              <a:rPr lang="cs-CZ" sz="1000" dirty="0" smtClean="0"/>
              <a:t>_MK_3sm.pdf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8675" name="Obdélník 2"/>
          <p:cNvSpPr>
            <a:spLocks noChangeArrowheads="1"/>
          </p:cNvSpPr>
          <p:nvPr/>
        </p:nvSpPr>
        <p:spPr bwMode="auto">
          <a:xfrm>
            <a:off x="3284538" y="395288"/>
            <a:ext cx="25828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Degradace FA</a:t>
            </a:r>
            <a:endParaRPr lang="cs-CZ" sz="2800"/>
          </a:p>
        </p:txBody>
      </p:sp>
      <p:sp>
        <p:nvSpPr>
          <p:cNvPr id="4" name="Obdélník 3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8677" name="Obdélník 4"/>
          <p:cNvSpPr>
            <a:spLocks noChangeArrowheads="1"/>
          </p:cNvSpPr>
          <p:nvPr/>
        </p:nvSpPr>
        <p:spPr bwMode="auto">
          <a:xfrm>
            <a:off x="2195513" y="1263650"/>
            <a:ext cx="48053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Arial" charset="0"/>
              </a:rPr>
              <a:t>Oxidace FA s lichým počtem atomů uhlíku</a:t>
            </a:r>
            <a:endParaRPr lang="cs-CZ"/>
          </a:p>
        </p:txBody>
      </p:sp>
      <p:pic>
        <p:nvPicPr>
          <p:cNvPr id="2867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425" y="1989138"/>
            <a:ext cx="11969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99113" y="3406775"/>
            <a:ext cx="1781175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5013176"/>
            <a:ext cx="22367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2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 flipH="1" flipV="1">
            <a:off x="6372225" y="2782888"/>
            <a:ext cx="27940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3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65795" y="4437112"/>
            <a:ext cx="112917" cy="362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5" name="Obdélník 15"/>
          <p:cNvSpPr>
            <a:spLocks noChangeArrowheads="1"/>
          </p:cNvSpPr>
          <p:nvPr/>
        </p:nvSpPr>
        <p:spPr bwMode="auto">
          <a:xfrm>
            <a:off x="7672388" y="2268538"/>
            <a:ext cx="107632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>
                <a:solidFill>
                  <a:srgbClr val="000000"/>
                </a:solidFill>
                <a:latin typeface="Arial" charset="0"/>
              </a:rPr>
              <a:t>propionyl-CoA</a:t>
            </a:r>
            <a:endParaRPr lang="cs-CZ" sz="1000">
              <a:solidFill>
                <a:srgbClr val="000000"/>
              </a:solidFill>
            </a:endParaRPr>
          </a:p>
        </p:txBody>
      </p:sp>
      <p:sp>
        <p:nvSpPr>
          <p:cNvPr id="28686" name="Obdélník 16"/>
          <p:cNvSpPr>
            <a:spLocks noChangeArrowheads="1"/>
          </p:cNvSpPr>
          <p:nvPr/>
        </p:nvSpPr>
        <p:spPr bwMode="auto">
          <a:xfrm>
            <a:off x="7440613" y="3703638"/>
            <a:ext cx="14302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 dirty="0" err="1" smtClean="0">
                <a:solidFill>
                  <a:srgbClr val="000000"/>
                </a:solidFill>
                <a:latin typeface="Arial" charset="0"/>
              </a:rPr>
              <a:t>methylmalonyl</a:t>
            </a:r>
            <a:r>
              <a:rPr lang="cs-CZ" sz="1000" b="1" dirty="0" smtClean="0">
                <a:solidFill>
                  <a:srgbClr val="000000"/>
                </a:solidFill>
                <a:latin typeface="Arial" charset="0"/>
              </a:rPr>
              <a:t>-</a:t>
            </a:r>
            <a:r>
              <a:rPr lang="cs-CZ" sz="1000" b="1" dirty="0" err="1" smtClean="0">
                <a:solidFill>
                  <a:srgbClr val="000000"/>
                </a:solidFill>
                <a:latin typeface="Arial" charset="0"/>
              </a:rPr>
              <a:t>CoA</a:t>
            </a:r>
            <a:endParaRPr lang="cs-CZ" sz="1000" dirty="0">
              <a:solidFill>
                <a:srgbClr val="000000"/>
              </a:solidFill>
            </a:endParaRPr>
          </a:p>
        </p:txBody>
      </p:sp>
      <p:sp>
        <p:nvSpPr>
          <p:cNvPr id="28688" name="Obdélník 18"/>
          <p:cNvSpPr>
            <a:spLocks noChangeArrowheads="1"/>
          </p:cNvSpPr>
          <p:nvPr/>
        </p:nvSpPr>
        <p:spPr bwMode="auto">
          <a:xfrm>
            <a:off x="7740352" y="5301208"/>
            <a:ext cx="100171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 b="1" dirty="0" err="1">
                <a:solidFill>
                  <a:srgbClr val="000000"/>
                </a:solidFill>
                <a:latin typeface="Arial" charset="0"/>
              </a:rPr>
              <a:t>sukcinyl</a:t>
            </a:r>
            <a:r>
              <a:rPr lang="cs-CZ" sz="1000" b="1" dirty="0">
                <a:solidFill>
                  <a:srgbClr val="000000"/>
                </a:solidFill>
                <a:latin typeface="Arial" charset="0"/>
              </a:rPr>
              <a:t>-</a:t>
            </a:r>
            <a:r>
              <a:rPr lang="cs-CZ" sz="1000" b="1" dirty="0" err="1">
                <a:solidFill>
                  <a:srgbClr val="000000"/>
                </a:solidFill>
                <a:latin typeface="Arial" charset="0"/>
              </a:rPr>
              <a:t>CoA</a:t>
            </a:r>
            <a:endParaRPr lang="cs-CZ" sz="1000" dirty="0">
              <a:solidFill>
                <a:srgbClr val="000000"/>
              </a:solidFill>
            </a:endParaRPr>
          </a:p>
        </p:txBody>
      </p:sp>
      <p:sp>
        <p:nvSpPr>
          <p:cNvPr id="28689" name="Obdélník 19"/>
          <p:cNvSpPr>
            <a:spLocks noChangeArrowheads="1"/>
          </p:cNvSpPr>
          <p:nvPr/>
        </p:nvSpPr>
        <p:spPr bwMode="auto">
          <a:xfrm>
            <a:off x="6659563" y="2636838"/>
            <a:ext cx="873125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900" b="1">
                <a:latin typeface="Arial" charset="0"/>
              </a:rPr>
              <a:t>HCO</a:t>
            </a:r>
            <a:r>
              <a:rPr lang="cs-CZ" sz="900" b="1" baseline="-25000">
                <a:latin typeface="Arial" charset="0"/>
              </a:rPr>
              <a:t>3</a:t>
            </a:r>
            <a:r>
              <a:rPr lang="cs-CZ" sz="900" b="1" baseline="48000">
                <a:latin typeface="Arial" charset="0"/>
              </a:rPr>
              <a:t>-</a:t>
            </a:r>
            <a:r>
              <a:rPr lang="cs-CZ" sz="900" b="1">
                <a:latin typeface="Arial" charset="0"/>
              </a:rPr>
              <a:t> + ATP</a:t>
            </a:r>
            <a:endParaRPr lang="cs-CZ" sz="900"/>
          </a:p>
        </p:txBody>
      </p:sp>
      <p:sp>
        <p:nvSpPr>
          <p:cNvPr id="28690" name="Obdélník 20"/>
          <p:cNvSpPr>
            <a:spLocks noChangeArrowheads="1"/>
          </p:cNvSpPr>
          <p:nvPr/>
        </p:nvSpPr>
        <p:spPr bwMode="auto">
          <a:xfrm>
            <a:off x="6659563" y="2997200"/>
            <a:ext cx="658812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900" b="1">
                <a:latin typeface="Arial" charset="0"/>
              </a:rPr>
              <a:t>ADP + P</a:t>
            </a:r>
            <a:r>
              <a:rPr lang="cs-CZ" sz="900" b="1" baseline="-25000">
                <a:latin typeface="Arial" charset="0"/>
              </a:rPr>
              <a:t>i</a:t>
            </a:r>
            <a:endParaRPr lang="cs-CZ" sz="900" baseline="-25000"/>
          </a:p>
        </p:txBody>
      </p:sp>
      <p:sp>
        <p:nvSpPr>
          <p:cNvPr id="28691" name="Obdélník 21"/>
          <p:cNvSpPr>
            <a:spLocks noChangeArrowheads="1"/>
          </p:cNvSpPr>
          <p:nvPr/>
        </p:nvSpPr>
        <p:spPr bwMode="auto">
          <a:xfrm>
            <a:off x="4716463" y="2843213"/>
            <a:ext cx="16906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900" b="1">
                <a:solidFill>
                  <a:srgbClr val="0070C0"/>
                </a:solidFill>
                <a:latin typeface="Arial" charset="0"/>
              </a:rPr>
              <a:t>propionyl-CoA-karboxylasa</a:t>
            </a:r>
          </a:p>
          <a:p>
            <a:r>
              <a:rPr lang="cs-CZ" sz="900" b="1">
                <a:solidFill>
                  <a:srgbClr val="0070C0"/>
                </a:solidFill>
                <a:latin typeface="Arial" charset="0"/>
              </a:rPr>
              <a:t>                 (biotin)</a:t>
            </a:r>
            <a:endParaRPr lang="cs-CZ" sz="900">
              <a:solidFill>
                <a:srgbClr val="0070C0"/>
              </a:solidFill>
            </a:endParaRPr>
          </a:p>
        </p:txBody>
      </p:sp>
      <p:sp>
        <p:nvSpPr>
          <p:cNvPr id="28692" name="Obdélník 22"/>
          <p:cNvSpPr>
            <a:spLocks noChangeArrowheads="1"/>
          </p:cNvSpPr>
          <p:nvPr/>
        </p:nvSpPr>
        <p:spPr bwMode="auto">
          <a:xfrm>
            <a:off x="4716016" y="4437112"/>
            <a:ext cx="17097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900" b="1" dirty="0" err="1">
                <a:solidFill>
                  <a:srgbClr val="C00000"/>
                </a:solidFill>
                <a:latin typeface="Arial" charset="0"/>
              </a:rPr>
              <a:t>methylmalonyl</a:t>
            </a:r>
            <a:r>
              <a:rPr lang="cs-CZ" sz="900" b="1" dirty="0">
                <a:solidFill>
                  <a:srgbClr val="C00000"/>
                </a:solidFill>
                <a:latin typeface="Arial" charset="0"/>
              </a:rPr>
              <a:t>-</a:t>
            </a:r>
            <a:r>
              <a:rPr lang="cs-CZ" sz="900" b="1" dirty="0" err="1">
                <a:solidFill>
                  <a:srgbClr val="C00000"/>
                </a:solidFill>
                <a:latin typeface="Arial" charset="0"/>
              </a:rPr>
              <a:t>CoA</a:t>
            </a:r>
            <a:r>
              <a:rPr lang="cs-CZ" sz="900" b="1" dirty="0">
                <a:solidFill>
                  <a:srgbClr val="C00000"/>
                </a:solidFill>
                <a:latin typeface="Arial" charset="0"/>
              </a:rPr>
              <a:t>-</a:t>
            </a:r>
            <a:r>
              <a:rPr lang="cs-CZ" sz="900" b="1" dirty="0" err="1">
                <a:solidFill>
                  <a:srgbClr val="C00000"/>
                </a:solidFill>
                <a:latin typeface="Arial" charset="0"/>
              </a:rPr>
              <a:t>mutasa</a:t>
            </a:r>
            <a:endParaRPr lang="cs-CZ" sz="900" b="1" dirty="0">
              <a:solidFill>
                <a:srgbClr val="C00000"/>
              </a:solidFill>
              <a:latin typeface="Arial" charset="0"/>
            </a:endParaRPr>
          </a:p>
          <a:p>
            <a:r>
              <a:rPr lang="cs-CZ" sz="900" b="1" dirty="0">
                <a:solidFill>
                  <a:srgbClr val="C00000"/>
                </a:solidFill>
                <a:latin typeface="Arial" charset="0"/>
              </a:rPr>
              <a:t>                    (B</a:t>
            </a:r>
            <a:r>
              <a:rPr lang="cs-CZ" sz="900" b="1" baseline="-25000" dirty="0">
                <a:solidFill>
                  <a:srgbClr val="C00000"/>
                </a:solidFill>
                <a:latin typeface="Arial" charset="0"/>
              </a:rPr>
              <a:t>12</a:t>
            </a:r>
            <a:r>
              <a:rPr lang="cs-CZ" sz="900" b="1" dirty="0">
                <a:solidFill>
                  <a:srgbClr val="C00000"/>
                </a:solidFill>
                <a:latin typeface="Arial" charset="0"/>
              </a:rPr>
              <a:t>)</a:t>
            </a:r>
            <a:endParaRPr lang="cs-CZ" sz="900" dirty="0"/>
          </a:p>
        </p:txBody>
      </p:sp>
      <p:sp>
        <p:nvSpPr>
          <p:cNvPr id="28694" name="Obdélník 26"/>
          <p:cNvSpPr>
            <a:spLocks noChangeArrowheads="1"/>
          </p:cNvSpPr>
          <p:nvPr/>
        </p:nvSpPr>
        <p:spPr bwMode="auto">
          <a:xfrm>
            <a:off x="179388" y="2360613"/>
            <a:ext cx="18002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>
                <a:latin typeface="Arial" charset="0"/>
              </a:rPr>
              <a:t>zkrácení FA na C</a:t>
            </a:r>
            <a:r>
              <a:rPr lang="cs-CZ" sz="1200" b="1" baseline="-25000">
                <a:latin typeface="Arial" charset="0"/>
              </a:rPr>
              <a:t>5</a:t>
            </a:r>
            <a:endParaRPr lang="cs-CZ" sz="1200" b="1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28" name="Šipka doprava 27"/>
          <p:cNvSpPr/>
          <p:nvPr/>
        </p:nvSpPr>
        <p:spPr>
          <a:xfrm>
            <a:off x="2051050" y="2470150"/>
            <a:ext cx="217488" cy="95250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8696" name="Obdélník 28"/>
          <p:cNvSpPr>
            <a:spLocks noChangeArrowheads="1"/>
          </p:cNvSpPr>
          <p:nvPr/>
        </p:nvSpPr>
        <p:spPr bwMode="auto">
          <a:xfrm>
            <a:off x="179388" y="3079750"/>
            <a:ext cx="31051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>
                <a:latin typeface="Arial" charset="0"/>
              </a:rPr>
              <a:t>vznik acetyl-CoA a propionyl-CoA </a:t>
            </a:r>
            <a:endParaRPr lang="cs-CZ" sz="1200" b="1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28697" name="Obdélník 29"/>
          <p:cNvSpPr>
            <a:spLocks noChangeArrowheads="1"/>
          </p:cNvSpPr>
          <p:nvPr/>
        </p:nvSpPr>
        <p:spPr bwMode="auto">
          <a:xfrm>
            <a:off x="179388" y="3800475"/>
            <a:ext cx="27368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>
                <a:solidFill>
                  <a:srgbClr val="0070C0"/>
                </a:solidFill>
                <a:latin typeface="Arial" charset="0"/>
              </a:rPr>
              <a:t>karboxylace propionyl-CoA</a:t>
            </a:r>
          </a:p>
        </p:txBody>
      </p:sp>
      <p:sp>
        <p:nvSpPr>
          <p:cNvPr id="28699" name="Obdélník 31"/>
          <p:cNvSpPr>
            <a:spLocks noChangeArrowheads="1"/>
          </p:cNvSpPr>
          <p:nvPr/>
        </p:nvSpPr>
        <p:spPr bwMode="auto">
          <a:xfrm>
            <a:off x="179512" y="4653136"/>
            <a:ext cx="4392612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 dirty="0">
                <a:latin typeface="Arial" charset="0"/>
              </a:rPr>
              <a:t>intramolekulární přeskupení za vzniku</a:t>
            </a:r>
            <a:r>
              <a:rPr lang="cs-CZ" sz="1200" b="1" dirty="0">
                <a:solidFill>
                  <a:srgbClr val="0070C0"/>
                </a:solidFill>
                <a:latin typeface="Arial" charset="0"/>
              </a:rPr>
              <a:t> </a:t>
            </a:r>
            <a:r>
              <a:rPr lang="cs-CZ" sz="1200" b="1" dirty="0" err="1">
                <a:solidFill>
                  <a:srgbClr val="0070C0"/>
                </a:solidFill>
                <a:latin typeface="Arial" charset="0"/>
              </a:rPr>
              <a:t>sukcinyl</a:t>
            </a:r>
            <a:r>
              <a:rPr lang="cs-CZ" sz="1200" b="1" dirty="0">
                <a:solidFill>
                  <a:srgbClr val="0070C0"/>
                </a:solidFill>
                <a:latin typeface="Arial" charset="0"/>
              </a:rPr>
              <a:t>-</a:t>
            </a:r>
            <a:r>
              <a:rPr lang="cs-CZ" sz="1200" b="1" dirty="0" err="1">
                <a:solidFill>
                  <a:srgbClr val="0070C0"/>
                </a:solidFill>
                <a:latin typeface="Arial" charset="0"/>
              </a:rPr>
              <a:t>CoA</a:t>
            </a:r>
            <a:endParaRPr lang="cs-CZ" sz="1200" b="1" dirty="0">
              <a:solidFill>
                <a:srgbClr val="0070C0"/>
              </a:solidFill>
              <a:latin typeface="Arial" charset="0"/>
            </a:endParaRPr>
          </a:p>
        </p:txBody>
      </p:sp>
      <p:sp>
        <p:nvSpPr>
          <p:cNvPr id="28700" name="Obdélník 32"/>
          <p:cNvSpPr>
            <a:spLocks noChangeArrowheads="1"/>
          </p:cNvSpPr>
          <p:nvPr/>
        </p:nvSpPr>
        <p:spPr bwMode="auto">
          <a:xfrm>
            <a:off x="179512" y="5229200"/>
            <a:ext cx="43926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>
                <a:latin typeface="Arial" charset="0"/>
              </a:rPr>
              <a:t>vstup sukcinyl-CoA do citrátového cyklu</a:t>
            </a:r>
            <a:endParaRPr lang="cs-CZ" sz="1200" b="1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28701" name="Obdélník 5"/>
          <p:cNvSpPr>
            <a:spLocks noChangeArrowheads="1"/>
          </p:cNvSpPr>
          <p:nvPr/>
        </p:nvSpPr>
        <p:spPr bwMode="auto">
          <a:xfrm>
            <a:off x="2387600" y="2376488"/>
            <a:ext cx="16795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b="1">
                <a:latin typeface="Arial" charset="0"/>
              </a:rPr>
              <a:t>zastavení </a:t>
            </a:r>
            <a:r>
              <a:rPr lang="el-GR" sz="1200" b="1">
                <a:latin typeface="Arial" charset="0"/>
              </a:rPr>
              <a:t>β</a:t>
            </a:r>
            <a:r>
              <a:rPr lang="cs-CZ" sz="1200" b="1">
                <a:latin typeface="Arial" charset="0"/>
              </a:rPr>
              <a:t>-oxidace </a:t>
            </a:r>
            <a:endParaRPr lang="cs-CZ" sz="1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9699" name="Obdélník 2"/>
          <p:cNvSpPr>
            <a:spLocks noChangeArrowheads="1"/>
          </p:cNvSpPr>
          <p:nvPr/>
        </p:nvSpPr>
        <p:spPr bwMode="auto">
          <a:xfrm>
            <a:off x="3284538" y="395288"/>
            <a:ext cx="25828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Degradace FA</a:t>
            </a:r>
            <a:endParaRPr lang="cs-CZ" sz="2800"/>
          </a:p>
        </p:txBody>
      </p:sp>
      <p:sp>
        <p:nvSpPr>
          <p:cNvPr id="4" name="Obdélník 3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9701" name="Obdélník 4"/>
          <p:cNvSpPr>
            <a:spLocks noChangeArrowheads="1"/>
          </p:cNvSpPr>
          <p:nvPr/>
        </p:nvSpPr>
        <p:spPr bwMode="auto">
          <a:xfrm>
            <a:off x="3059113" y="1263650"/>
            <a:ext cx="330738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 err="1" smtClean="0">
                <a:latin typeface="Arial" charset="0"/>
              </a:rPr>
              <a:t>Peroxisomální</a:t>
            </a:r>
            <a:r>
              <a:rPr lang="cs-CZ" b="1" dirty="0" smtClean="0">
                <a:latin typeface="Arial" charset="0"/>
              </a:rPr>
              <a:t> </a:t>
            </a:r>
            <a:r>
              <a:rPr lang="el-GR" b="1" dirty="0" smtClean="0">
                <a:latin typeface="Times New Roman"/>
                <a:cs typeface="Times New Roman"/>
              </a:rPr>
              <a:t>β</a:t>
            </a:r>
            <a:r>
              <a:rPr lang="cs-CZ" b="1" dirty="0" smtClean="0">
                <a:latin typeface="Times New Roman"/>
                <a:cs typeface="Times New Roman"/>
              </a:rPr>
              <a:t>-</a:t>
            </a:r>
            <a:r>
              <a:rPr lang="cs-CZ" b="1" dirty="0" smtClean="0">
                <a:latin typeface="Arial" charset="0"/>
              </a:rPr>
              <a:t> </a:t>
            </a:r>
            <a:r>
              <a:rPr lang="cs-CZ" b="1" dirty="0">
                <a:latin typeface="Arial" charset="0"/>
              </a:rPr>
              <a:t>oxidace FA</a:t>
            </a:r>
            <a:endParaRPr lang="cs-CZ" dirty="0"/>
          </a:p>
        </p:txBody>
      </p:sp>
      <p:sp>
        <p:nvSpPr>
          <p:cNvPr id="29702" name="Obdélník 8"/>
          <p:cNvSpPr>
            <a:spLocks noChangeArrowheads="1"/>
          </p:cNvSpPr>
          <p:nvPr/>
        </p:nvSpPr>
        <p:spPr bwMode="auto">
          <a:xfrm>
            <a:off x="179388" y="1989138"/>
            <a:ext cx="424815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623888" algn="l"/>
              </a:tabLst>
            </a:pPr>
            <a:r>
              <a:rPr lang="cs-CZ" sz="1400" b="1" dirty="0" smtClean="0">
                <a:solidFill>
                  <a:srgbClr val="C00000"/>
                </a:solidFill>
                <a:latin typeface="Arial" charset="0"/>
              </a:rPr>
              <a:t>Mastné </a:t>
            </a:r>
            <a:r>
              <a:rPr lang="cs-CZ" sz="1400" b="1" dirty="0">
                <a:solidFill>
                  <a:srgbClr val="C00000"/>
                </a:solidFill>
                <a:latin typeface="Arial" charset="0"/>
              </a:rPr>
              <a:t>kyseliny s velmi dlouhým řetězcem  </a:t>
            </a:r>
            <a:r>
              <a:rPr lang="cs-CZ" sz="1200" b="1" dirty="0">
                <a:solidFill>
                  <a:srgbClr val="C00000"/>
                </a:solidFill>
                <a:latin typeface="Arial" charset="0"/>
              </a:rPr>
              <a:t>	</a:t>
            </a:r>
            <a:r>
              <a:rPr lang="cs-CZ" sz="1200" b="1" dirty="0">
                <a:latin typeface="Arial" charset="0"/>
              </a:rPr>
              <a:t>VLCFA („</a:t>
            </a:r>
            <a:r>
              <a:rPr lang="cs-CZ" sz="1200" b="1" dirty="0" err="1">
                <a:latin typeface="Arial" charset="0"/>
              </a:rPr>
              <a:t>very</a:t>
            </a:r>
            <a:r>
              <a:rPr lang="cs-CZ" sz="1200" b="1" dirty="0">
                <a:latin typeface="Arial" charset="0"/>
              </a:rPr>
              <a:t>-</a:t>
            </a:r>
            <a:r>
              <a:rPr lang="cs-CZ" sz="1200" b="1" dirty="0" err="1">
                <a:latin typeface="Arial" charset="0"/>
              </a:rPr>
              <a:t>long</a:t>
            </a:r>
            <a:r>
              <a:rPr lang="cs-CZ" sz="1200" b="1" dirty="0">
                <a:latin typeface="Arial" charset="0"/>
              </a:rPr>
              <a:t> </a:t>
            </a:r>
            <a:r>
              <a:rPr lang="cs-CZ" sz="1200" b="1" dirty="0" err="1">
                <a:latin typeface="Arial" charset="0"/>
              </a:rPr>
              <a:t>chain</a:t>
            </a:r>
            <a:r>
              <a:rPr lang="cs-CZ" sz="1200" b="1" dirty="0">
                <a:latin typeface="Arial" charset="0"/>
              </a:rPr>
              <a:t> FA”, &gt; 20 C)</a:t>
            </a:r>
          </a:p>
        </p:txBody>
      </p:sp>
      <p:sp>
        <p:nvSpPr>
          <p:cNvPr id="29703" name="Obdélník 7"/>
          <p:cNvSpPr>
            <a:spLocks noChangeArrowheads="1"/>
          </p:cNvSpPr>
          <p:nvPr/>
        </p:nvSpPr>
        <p:spPr bwMode="auto">
          <a:xfrm>
            <a:off x="179388" y="3152775"/>
            <a:ext cx="52562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623888" algn="l"/>
              </a:tabLst>
            </a:pPr>
            <a:r>
              <a:rPr lang="cs-CZ" sz="1200" b="1" u="sng">
                <a:latin typeface="Arial" charset="0"/>
              </a:rPr>
              <a:t>Odlišnosti v průběhu </a:t>
            </a:r>
            <a:r>
              <a:rPr lang="el-GR" sz="1200" b="1" u="sng">
                <a:latin typeface="Arial" charset="0"/>
              </a:rPr>
              <a:t>β</a:t>
            </a:r>
            <a:r>
              <a:rPr lang="cs-CZ" sz="1200" b="1" u="sng">
                <a:latin typeface="Arial" charset="0"/>
              </a:rPr>
              <a:t>-oxidace FA v mitochondrii a v peroxisomu :</a:t>
            </a:r>
          </a:p>
        </p:txBody>
      </p:sp>
      <p:sp>
        <p:nvSpPr>
          <p:cNvPr id="29704" name="Obdélník 9"/>
          <p:cNvSpPr>
            <a:spLocks noChangeArrowheads="1"/>
          </p:cNvSpPr>
          <p:nvPr/>
        </p:nvSpPr>
        <p:spPr bwMode="auto">
          <a:xfrm>
            <a:off x="179388" y="3656013"/>
            <a:ext cx="3455987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b="1">
                <a:solidFill>
                  <a:srgbClr val="24E456"/>
                </a:solidFill>
                <a:latin typeface="Arial" charset="0"/>
              </a:rPr>
              <a:t>1. krok – dehydrogenace pomocí FAD</a:t>
            </a:r>
          </a:p>
        </p:txBody>
      </p:sp>
      <p:sp>
        <p:nvSpPr>
          <p:cNvPr id="29705" name="Obdélník 10"/>
          <p:cNvSpPr>
            <a:spLocks noChangeArrowheads="1"/>
          </p:cNvSpPr>
          <p:nvPr/>
        </p:nvSpPr>
        <p:spPr bwMode="auto">
          <a:xfrm>
            <a:off x="179388" y="4119563"/>
            <a:ext cx="54006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081088" indent="-1081088"/>
            <a:r>
              <a:rPr lang="cs-CZ" sz="1200" b="1">
                <a:solidFill>
                  <a:srgbClr val="C00000"/>
                </a:solidFill>
                <a:latin typeface="Arial" charset="0"/>
              </a:rPr>
              <a:t>mitochondrie: 	</a:t>
            </a:r>
            <a:r>
              <a:rPr lang="cs-CZ" sz="1200" b="1">
                <a:latin typeface="Arial" charset="0"/>
              </a:rPr>
              <a:t>elektrony z FADH</a:t>
            </a:r>
            <a:r>
              <a:rPr lang="cs-CZ" sz="1200" b="1" baseline="-25000">
                <a:latin typeface="Arial" charset="0"/>
              </a:rPr>
              <a:t>2 </a:t>
            </a:r>
            <a:r>
              <a:rPr lang="cs-CZ" sz="1200" b="1">
                <a:latin typeface="Arial" charset="0"/>
              </a:rPr>
              <a:t>předávány do dýchacího řetězce, </a:t>
            </a:r>
          </a:p>
          <a:p>
            <a:pPr marL="1081088" indent="-1081088"/>
            <a:r>
              <a:rPr lang="cs-CZ" sz="1200" b="1">
                <a:latin typeface="Arial" charset="0"/>
              </a:rPr>
              <a:t>	kde jsou přenášeny na O</a:t>
            </a:r>
            <a:r>
              <a:rPr lang="cs-CZ" sz="1200" b="1" baseline="-25000">
                <a:latin typeface="Arial" charset="0"/>
              </a:rPr>
              <a:t>2</a:t>
            </a:r>
            <a:r>
              <a:rPr lang="cs-CZ" sz="1200" b="1">
                <a:latin typeface="Arial" charset="0"/>
              </a:rPr>
              <a:t> za vzniku H</a:t>
            </a:r>
            <a:r>
              <a:rPr lang="cs-CZ" sz="1200" b="1" baseline="-25000">
                <a:latin typeface="Arial" charset="0"/>
              </a:rPr>
              <a:t>2</a:t>
            </a:r>
            <a:r>
              <a:rPr lang="cs-CZ" sz="1200" b="1">
                <a:latin typeface="Arial" charset="0"/>
              </a:rPr>
              <a:t>O a energie ATP</a:t>
            </a:r>
            <a:endParaRPr lang="cs-CZ" sz="1200" b="1" baseline="-25000">
              <a:latin typeface="Arial" charset="0"/>
            </a:endParaRPr>
          </a:p>
        </p:txBody>
      </p:sp>
      <p:sp>
        <p:nvSpPr>
          <p:cNvPr id="29706" name="Obdélník 11"/>
          <p:cNvSpPr>
            <a:spLocks noChangeArrowheads="1"/>
          </p:cNvSpPr>
          <p:nvPr/>
        </p:nvSpPr>
        <p:spPr bwMode="auto">
          <a:xfrm>
            <a:off x="179388" y="4695825"/>
            <a:ext cx="52562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081088" indent="-1081088"/>
            <a:r>
              <a:rPr lang="cs-CZ" sz="1200" b="1" dirty="0" err="1">
                <a:solidFill>
                  <a:srgbClr val="C00000"/>
                </a:solidFill>
                <a:latin typeface="Arial" charset="0"/>
              </a:rPr>
              <a:t>peroxisom</a:t>
            </a:r>
            <a:r>
              <a:rPr lang="cs-CZ" sz="1200" b="1" dirty="0">
                <a:solidFill>
                  <a:srgbClr val="C00000"/>
                </a:solidFill>
                <a:latin typeface="Arial" charset="0"/>
              </a:rPr>
              <a:t>: 	</a:t>
            </a:r>
            <a:r>
              <a:rPr lang="cs-CZ" sz="1200" b="1" dirty="0">
                <a:latin typeface="Arial" charset="0"/>
              </a:rPr>
              <a:t>elektrony z FADH</a:t>
            </a:r>
            <a:r>
              <a:rPr lang="cs-CZ" sz="1200" b="1" baseline="-25000" dirty="0">
                <a:latin typeface="Arial" charset="0"/>
              </a:rPr>
              <a:t>2 </a:t>
            </a:r>
            <a:r>
              <a:rPr lang="cs-CZ" sz="1200" b="1" dirty="0">
                <a:latin typeface="Arial" charset="0"/>
              </a:rPr>
              <a:t>předávány na O</a:t>
            </a:r>
            <a:r>
              <a:rPr lang="cs-CZ" sz="1200" b="1" baseline="-25000" dirty="0">
                <a:latin typeface="Arial" charset="0"/>
              </a:rPr>
              <a:t>2</a:t>
            </a:r>
            <a:r>
              <a:rPr lang="cs-CZ" sz="1200" b="1" dirty="0">
                <a:latin typeface="Arial" charset="0"/>
              </a:rPr>
              <a:t> za vzniku H</a:t>
            </a:r>
            <a:r>
              <a:rPr lang="cs-CZ" sz="1200" b="1" baseline="-25000" dirty="0">
                <a:latin typeface="Arial" charset="0"/>
              </a:rPr>
              <a:t>2</a:t>
            </a:r>
            <a:r>
              <a:rPr lang="cs-CZ" sz="1200" b="1" dirty="0">
                <a:latin typeface="Arial" charset="0"/>
              </a:rPr>
              <a:t>O</a:t>
            </a:r>
            <a:r>
              <a:rPr lang="cs-CZ" sz="1200" b="1" baseline="-25000" dirty="0">
                <a:latin typeface="Arial" charset="0"/>
              </a:rPr>
              <a:t>2</a:t>
            </a:r>
            <a:r>
              <a:rPr lang="cs-CZ" sz="1200" b="1" dirty="0">
                <a:latin typeface="Arial" charset="0"/>
              </a:rPr>
              <a:t>,</a:t>
            </a:r>
            <a:r>
              <a:rPr lang="cs-CZ" sz="1200" b="1" baseline="-25000" dirty="0">
                <a:latin typeface="Arial" charset="0"/>
              </a:rPr>
              <a:t> </a:t>
            </a:r>
            <a:r>
              <a:rPr lang="cs-CZ" sz="1200" b="1" dirty="0">
                <a:latin typeface="Arial" charset="0"/>
              </a:rPr>
              <a:t>který je rozkládán katalasou na H</a:t>
            </a:r>
            <a:r>
              <a:rPr lang="cs-CZ" sz="1200" b="1" baseline="-25000" dirty="0">
                <a:latin typeface="Arial" charset="0"/>
              </a:rPr>
              <a:t>2</a:t>
            </a:r>
            <a:r>
              <a:rPr lang="cs-CZ" sz="1200" b="1" dirty="0">
                <a:latin typeface="Arial" charset="0"/>
              </a:rPr>
              <a:t>O a O</a:t>
            </a:r>
            <a:r>
              <a:rPr lang="cs-CZ" sz="1200" b="1" baseline="-25000" dirty="0">
                <a:latin typeface="Arial" charset="0"/>
              </a:rPr>
              <a:t>2</a:t>
            </a:r>
          </a:p>
        </p:txBody>
      </p:sp>
      <p:sp>
        <p:nvSpPr>
          <p:cNvPr id="29707" name="Obdélník 12"/>
          <p:cNvSpPr>
            <a:spLocks noChangeArrowheads="1"/>
          </p:cNvSpPr>
          <p:nvPr/>
        </p:nvSpPr>
        <p:spPr bwMode="auto">
          <a:xfrm>
            <a:off x="179388" y="5240338"/>
            <a:ext cx="35290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b="1">
                <a:solidFill>
                  <a:srgbClr val="24E456"/>
                </a:solidFill>
                <a:latin typeface="Arial" charset="0"/>
              </a:rPr>
              <a:t>3. krok – dehydrogenace pomocí NAD</a:t>
            </a:r>
            <a:r>
              <a:rPr lang="cs-CZ" sz="1200" b="1" baseline="48000">
                <a:solidFill>
                  <a:srgbClr val="24E456"/>
                </a:solidFill>
                <a:latin typeface="Arial" charset="0"/>
              </a:rPr>
              <a:t>+</a:t>
            </a:r>
          </a:p>
        </p:txBody>
      </p:sp>
      <p:sp>
        <p:nvSpPr>
          <p:cNvPr id="29708" name="Obdélník 13"/>
          <p:cNvSpPr>
            <a:spLocks noChangeArrowheads="1"/>
          </p:cNvSpPr>
          <p:nvPr/>
        </p:nvSpPr>
        <p:spPr bwMode="auto">
          <a:xfrm>
            <a:off x="179388" y="5672138"/>
            <a:ext cx="540067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081088" indent="-1081088"/>
            <a:r>
              <a:rPr lang="cs-CZ" sz="1200" b="1">
                <a:solidFill>
                  <a:srgbClr val="C00000"/>
                </a:solidFill>
                <a:latin typeface="Arial" charset="0"/>
              </a:rPr>
              <a:t>mitochondrie: 	</a:t>
            </a:r>
            <a:r>
              <a:rPr lang="cs-CZ" sz="1200" b="1">
                <a:latin typeface="Arial" charset="0"/>
              </a:rPr>
              <a:t>reoxidace NADH v dýchacím řetězci </a:t>
            </a:r>
            <a:endParaRPr lang="cs-CZ" sz="1200" b="1" baseline="-25000">
              <a:latin typeface="Arial" charset="0"/>
            </a:endParaRPr>
          </a:p>
        </p:txBody>
      </p:sp>
      <p:sp>
        <p:nvSpPr>
          <p:cNvPr id="29709" name="Obdélník 14"/>
          <p:cNvSpPr>
            <a:spLocks noChangeArrowheads="1"/>
          </p:cNvSpPr>
          <p:nvPr/>
        </p:nvSpPr>
        <p:spPr bwMode="auto">
          <a:xfrm>
            <a:off x="179388" y="6207125"/>
            <a:ext cx="44021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081088" indent="-1081088"/>
            <a:r>
              <a:rPr lang="cs-CZ" sz="1200" b="1">
                <a:solidFill>
                  <a:srgbClr val="C00000"/>
                </a:solidFill>
                <a:latin typeface="Arial" charset="0"/>
              </a:rPr>
              <a:t>peroxisom: 	</a:t>
            </a:r>
            <a:r>
              <a:rPr lang="cs-CZ" sz="1200" b="1">
                <a:latin typeface="Arial" charset="0"/>
              </a:rPr>
              <a:t>reoxidace NADH není možná, </a:t>
            </a:r>
          </a:p>
          <a:p>
            <a:pPr marL="1081088" indent="-1081088"/>
            <a:r>
              <a:rPr lang="cs-CZ" sz="1200" b="1">
                <a:latin typeface="Arial" charset="0"/>
              </a:rPr>
              <a:t>	export do cytosolu či do mitochondrie</a:t>
            </a:r>
            <a:endParaRPr lang="cs-CZ" sz="1200" b="1" baseline="-25000">
              <a:latin typeface="Arial" charset="0"/>
            </a:endParaRPr>
          </a:p>
        </p:txBody>
      </p:sp>
      <p:pic>
        <p:nvPicPr>
          <p:cNvPr id="2971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163" y="1865313"/>
            <a:ext cx="3565525" cy="494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11" name="Obdélník 15"/>
          <p:cNvSpPr>
            <a:spLocks noChangeArrowheads="1"/>
          </p:cNvSpPr>
          <p:nvPr/>
        </p:nvSpPr>
        <p:spPr bwMode="auto">
          <a:xfrm>
            <a:off x="222250" y="2647950"/>
            <a:ext cx="51419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>
              <a:buFont typeface="Wingdings" pitchFamily="2" charset="2"/>
              <a:buChar char="ü"/>
            </a:pPr>
            <a:r>
              <a:rPr lang="cs-CZ" sz="1200" b="1">
                <a:solidFill>
                  <a:srgbClr val="000000"/>
                </a:solidFill>
                <a:latin typeface="Arial" charset="0"/>
              </a:rPr>
              <a:t>transport  acyl-CoA do peroxisomu bez účasti karnitinu</a:t>
            </a:r>
            <a:endParaRPr lang="cs-CZ" sz="1200" b="1">
              <a:solidFill>
                <a:srgbClr val="C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0723" name="Obdélník 2"/>
          <p:cNvSpPr>
            <a:spLocks noChangeArrowheads="1"/>
          </p:cNvSpPr>
          <p:nvPr/>
        </p:nvSpPr>
        <p:spPr bwMode="auto">
          <a:xfrm>
            <a:off x="3284538" y="395288"/>
            <a:ext cx="25828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Degradace FA</a:t>
            </a:r>
            <a:endParaRPr lang="cs-CZ" sz="2800"/>
          </a:p>
        </p:txBody>
      </p:sp>
      <p:sp>
        <p:nvSpPr>
          <p:cNvPr id="4" name="Obdélník 3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0725" name="Obdélník 4"/>
          <p:cNvSpPr>
            <a:spLocks noChangeArrowheads="1"/>
          </p:cNvSpPr>
          <p:nvPr/>
        </p:nvSpPr>
        <p:spPr bwMode="auto">
          <a:xfrm>
            <a:off x="3059113" y="1263650"/>
            <a:ext cx="32624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 err="1">
                <a:latin typeface="Arial" charset="0"/>
              </a:rPr>
              <a:t>Peroxisomální</a:t>
            </a:r>
            <a:r>
              <a:rPr lang="cs-CZ" b="1" dirty="0">
                <a:latin typeface="Arial" charset="0"/>
              </a:rPr>
              <a:t> </a:t>
            </a:r>
            <a:r>
              <a:rPr lang="el-GR" b="1" dirty="0" smtClean="0">
                <a:latin typeface="Arial" charset="0"/>
              </a:rPr>
              <a:t>β</a:t>
            </a:r>
            <a:r>
              <a:rPr lang="cs-CZ" b="1" dirty="0" smtClean="0">
                <a:latin typeface="Arial" charset="0"/>
              </a:rPr>
              <a:t>-oxidace </a:t>
            </a:r>
            <a:r>
              <a:rPr lang="cs-CZ" b="1" dirty="0">
                <a:latin typeface="Arial" charset="0"/>
              </a:rPr>
              <a:t>FA</a:t>
            </a:r>
            <a:endParaRPr lang="cs-CZ" dirty="0"/>
          </a:p>
        </p:txBody>
      </p:sp>
      <p:sp>
        <p:nvSpPr>
          <p:cNvPr id="30726" name="Obdélník 5"/>
          <p:cNvSpPr>
            <a:spLocks noChangeArrowheads="1"/>
          </p:cNvSpPr>
          <p:nvPr/>
        </p:nvSpPr>
        <p:spPr bwMode="auto">
          <a:xfrm>
            <a:off x="179388" y="2060575"/>
            <a:ext cx="5256212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623888" algn="l"/>
              </a:tabLst>
            </a:pPr>
            <a:r>
              <a:rPr lang="cs-CZ" sz="1200" b="1" u="sng">
                <a:latin typeface="Arial" charset="0"/>
              </a:rPr>
              <a:t>Odlišnosti v průběhu </a:t>
            </a:r>
            <a:r>
              <a:rPr lang="el-GR" sz="1200" b="1" u="sng">
                <a:latin typeface="Arial" charset="0"/>
              </a:rPr>
              <a:t>β</a:t>
            </a:r>
            <a:r>
              <a:rPr lang="cs-CZ" sz="1200" b="1" u="sng">
                <a:latin typeface="Arial" charset="0"/>
              </a:rPr>
              <a:t>-oxidace FA v mitochondrii a v peroxisomu :</a:t>
            </a:r>
          </a:p>
        </p:txBody>
      </p:sp>
      <p:sp>
        <p:nvSpPr>
          <p:cNvPr id="30727" name="Obdélník 6"/>
          <p:cNvSpPr>
            <a:spLocks noChangeArrowheads="1"/>
          </p:cNvSpPr>
          <p:nvPr/>
        </p:nvSpPr>
        <p:spPr bwMode="auto">
          <a:xfrm>
            <a:off x="179388" y="2492375"/>
            <a:ext cx="46799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b="1">
                <a:solidFill>
                  <a:srgbClr val="24E456"/>
                </a:solidFill>
                <a:latin typeface="Arial" charset="0"/>
              </a:rPr>
              <a:t>4. krok – štěpení za účasti koenzymu A </a:t>
            </a:r>
          </a:p>
        </p:txBody>
      </p:sp>
      <p:sp>
        <p:nvSpPr>
          <p:cNvPr id="30728" name="Obdélník 7"/>
          <p:cNvSpPr>
            <a:spLocks noChangeArrowheads="1"/>
          </p:cNvSpPr>
          <p:nvPr/>
        </p:nvSpPr>
        <p:spPr bwMode="auto">
          <a:xfrm>
            <a:off x="179388" y="3368675"/>
            <a:ext cx="54006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081088" indent="-1081088"/>
            <a:r>
              <a:rPr lang="cs-CZ" sz="1200" b="1">
                <a:solidFill>
                  <a:srgbClr val="C00000"/>
                </a:solidFill>
                <a:latin typeface="Arial" charset="0"/>
              </a:rPr>
              <a:t>mitochondrie: 	</a:t>
            </a:r>
            <a:r>
              <a:rPr lang="cs-CZ" sz="1200" b="1">
                <a:latin typeface="Arial" charset="0"/>
              </a:rPr>
              <a:t>metabolizovám v citrátovém cyklu</a:t>
            </a:r>
            <a:endParaRPr lang="cs-CZ" sz="1200" b="1" baseline="-25000">
              <a:latin typeface="Arial" charset="0"/>
            </a:endParaRPr>
          </a:p>
        </p:txBody>
      </p:sp>
      <p:sp>
        <p:nvSpPr>
          <p:cNvPr id="30729" name="Obdélník 8"/>
          <p:cNvSpPr>
            <a:spLocks noChangeArrowheads="1"/>
          </p:cNvSpPr>
          <p:nvPr/>
        </p:nvSpPr>
        <p:spPr bwMode="auto">
          <a:xfrm>
            <a:off x="179388" y="3789363"/>
            <a:ext cx="52562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081088" indent="-1081088"/>
            <a:r>
              <a:rPr lang="cs-CZ" sz="1200" b="1">
                <a:solidFill>
                  <a:srgbClr val="C00000"/>
                </a:solidFill>
                <a:latin typeface="Arial" charset="0"/>
              </a:rPr>
              <a:t>peroxisom: 	</a:t>
            </a:r>
            <a:r>
              <a:rPr lang="cs-CZ" sz="1200" b="1">
                <a:latin typeface="Arial" charset="0"/>
              </a:rPr>
              <a:t>exportován </a:t>
            </a:r>
            <a:r>
              <a:rPr lang="cs-CZ" sz="1200">
                <a:latin typeface="Arial" charset="0"/>
              </a:rPr>
              <a:t> </a:t>
            </a:r>
            <a:r>
              <a:rPr lang="cs-CZ" sz="1200" b="1">
                <a:latin typeface="Arial" charset="0"/>
              </a:rPr>
              <a:t>do</a:t>
            </a:r>
            <a:r>
              <a:rPr lang="cs-CZ" sz="1200" b="1" i="1">
                <a:latin typeface="Arial" charset="0"/>
              </a:rPr>
              <a:t> mitochondrie </a:t>
            </a:r>
            <a:r>
              <a:rPr lang="cs-CZ" sz="1200" b="1">
                <a:latin typeface="Arial" charset="0"/>
              </a:rPr>
              <a:t>(oxidace v CC),</a:t>
            </a:r>
          </a:p>
          <a:p>
            <a:pPr marL="1081088" indent="-1081088"/>
            <a:endParaRPr lang="cs-CZ" sz="1200" b="1">
              <a:latin typeface="Arial" charset="0"/>
            </a:endParaRPr>
          </a:p>
        </p:txBody>
      </p:sp>
      <p:sp>
        <p:nvSpPr>
          <p:cNvPr id="30730" name="Obdélník 9"/>
          <p:cNvSpPr>
            <a:spLocks noChangeArrowheads="1"/>
          </p:cNvSpPr>
          <p:nvPr/>
        </p:nvSpPr>
        <p:spPr bwMode="auto">
          <a:xfrm>
            <a:off x="179388" y="2935288"/>
            <a:ext cx="985837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b="1" u="sng">
                <a:solidFill>
                  <a:srgbClr val="C00000"/>
                </a:solidFill>
                <a:latin typeface="Arial" charset="0"/>
              </a:rPr>
              <a:t>acetyl-CoA</a:t>
            </a:r>
            <a:endParaRPr lang="cs-CZ" sz="1200" u="sng"/>
          </a:p>
        </p:txBody>
      </p:sp>
      <p:sp>
        <p:nvSpPr>
          <p:cNvPr id="30731" name="Obdélník 10"/>
          <p:cNvSpPr>
            <a:spLocks noChangeArrowheads="1"/>
          </p:cNvSpPr>
          <p:nvPr/>
        </p:nvSpPr>
        <p:spPr bwMode="auto">
          <a:xfrm>
            <a:off x="107950" y="4221163"/>
            <a:ext cx="55435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081088" indent="-1081088"/>
            <a:r>
              <a:rPr lang="cs-CZ" sz="1200" b="1">
                <a:solidFill>
                  <a:srgbClr val="C00000"/>
                </a:solidFill>
                <a:latin typeface="Arial" charset="0"/>
              </a:rPr>
              <a:t>	</a:t>
            </a:r>
            <a:r>
              <a:rPr lang="cs-CZ" sz="1200" b="1" i="1">
                <a:latin typeface="Arial" charset="0"/>
              </a:rPr>
              <a:t> </a:t>
            </a:r>
            <a:r>
              <a:rPr lang="cs-CZ" sz="1200" b="1">
                <a:latin typeface="Arial" charset="0"/>
              </a:rPr>
              <a:t>do</a:t>
            </a:r>
            <a:r>
              <a:rPr lang="cs-CZ" sz="1200" b="1" i="1">
                <a:latin typeface="Arial" charset="0"/>
              </a:rPr>
              <a:t> cytosolu</a:t>
            </a:r>
            <a:r>
              <a:rPr lang="cs-CZ" sz="1200" b="1">
                <a:latin typeface="Arial" charset="0"/>
              </a:rPr>
              <a:t>, kde je využit pro syntézu cholesterolu a </a:t>
            </a:r>
          </a:p>
          <a:p>
            <a:pPr marL="1081088" indent="-1081088"/>
            <a:endParaRPr lang="cs-CZ" sz="1200" b="1">
              <a:latin typeface="Arial" charset="0"/>
            </a:endParaRPr>
          </a:p>
          <a:p>
            <a:pPr marL="1081088" indent="-1081088"/>
            <a:r>
              <a:rPr lang="cs-CZ" sz="1200" b="1">
                <a:latin typeface="Arial" charset="0"/>
              </a:rPr>
              <a:t>	 žlučových kyselin, mastných kyselin a fosfolipidů</a:t>
            </a:r>
          </a:p>
          <a:p>
            <a:pPr marL="1081088" indent="-1081088"/>
            <a:endParaRPr lang="cs-CZ" sz="1200" b="1">
              <a:latin typeface="Arial" charset="0"/>
            </a:endParaRPr>
          </a:p>
        </p:txBody>
      </p:sp>
      <p:pic>
        <p:nvPicPr>
          <p:cNvPr id="307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163" y="1885950"/>
            <a:ext cx="3567112" cy="492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0733" name="Skupina 20"/>
          <p:cNvGrpSpPr>
            <a:grpSpLocks/>
          </p:cNvGrpSpPr>
          <p:nvPr/>
        </p:nvGrpSpPr>
        <p:grpSpPr bwMode="auto">
          <a:xfrm>
            <a:off x="0" y="5445125"/>
            <a:ext cx="5327650" cy="709613"/>
            <a:chOff x="-406315" y="5661252"/>
            <a:chExt cx="5508104" cy="708821"/>
          </a:xfrm>
        </p:grpSpPr>
        <p:sp>
          <p:nvSpPr>
            <p:cNvPr id="14" name="TextovéPole 13"/>
            <p:cNvSpPr txBox="1"/>
            <p:nvPr/>
          </p:nvSpPr>
          <p:spPr>
            <a:xfrm>
              <a:off x="-406315" y="5661252"/>
              <a:ext cx="5508104" cy="55342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63525" indent="-263525">
                <a:defRPr/>
              </a:pPr>
              <a:r>
                <a:rPr lang="cs-CZ" b="1" dirty="0">
                  <a:latin typeface="Arial" charset="0"/>
                </a:rPr>
                <a:t>	 </a:t>
              </a:r>
              <a:r>
                <a:rPr lang="cs-CZ" sz="1200" b="1" u="sng" dirty="0">
                  <a:solidFill>
                    <a:srgbClr val="C00000"/>
                  </a:solidFill>
                  <a:latin typeface="Arial" charset="0"/>
                </a:rPr>
                <a:t>zkrácené FA</a:t>
              </a:r>
              <a:r>
                <a:rPr lang="cs-CZ" sz="1200" b="1" dirty="0">
                  <a:solidFill>
                    <a:srgbClr val="C00000"/>
                  </a:solidFill>
                  <a:latin typeface="Arial" charset="0"/>
                </a:rPr>
                <a:t>     </a:t>
              </a:r>
              <a:r>
                <a:rPr lang="cs-CZ" sz="1200" b="1" dirty="0">
                  <a:latin typeface="Arial" charset="0"/>
                </a:rPr>
                <a:t>v </a:t>
              </a:r>
              <a:r>
                <a:rPr lang="cs-CZ" sz="1200" b="1" dirty="0" err="1">
                  <a:latin typeface="Arial" charset="0"/>
                </a:rPr>
                <a:t>peroxisomu</a:t>
              </a:r>
              <a:r>
                <a:rPr lang="cs-CZ" sz="1200" b="1" dirty="0">
                  <a:latin typeface="Arial" charset="0"/>
                </a:rPr>
                <a:t> se váží na karnitin           </a:t>
              </a:r>
              <a:r>
                <a:rPr lang="cs-CZ" sz="1200" b="1" dirty="0" err="1">
                  <a:latin typeface="Arial" charset="0"/>
                </a:rPr>
                <a:t>acylkarnitin</a:t>
              </a:r>
              <a:endParaRPr lang="cs-CZ" sz="1200" b="1" dirty="0">
                <a:solidFill>
                  <a:srgbClr val="C00000"/>
                </a:solidFill>
                <a:latin typeface="Arial" charset="0"/>
              </a:endParaRPr>
            </a:p>
            <a:p>
              <a:pPr>
                <a:defRPr/>
              </a:pPr>
              <a:endParaRPr lang="cs-CZ" sz="1200" dirty="0"/>
            </a:p>
          </p:txBody>
        </p:sp>
        <p:cxnSp>
          <p:nvCxnSpPr>
            <p:cNvPr id="19" name="Přímá spojovací šipka 18"/>
            <p:cNvCxnSpPr/>
            <p:nvPr/>
          </p:nvCxnSpPr>
          <p:spPr>
            <a:xfrm>
              <a:off x="3636135" y="5876911"/>
              <a:ext cx="359438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737" name="Obdélník 19"/>
            <p:cNvSpPr>
              <a:spLocks noChangeArrowheads="1"/>
            </p:cNvSpPr>
            <p:nvPr/>
          </p:nvSpPr>
          <p:spPr bwMode="auto">
            <a:xfrm>
              <a:off x="0" y="6093295"/>
              <a:ext cx="4613053" cy="2767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263525" indent="-263525">
                <a:buClr>
                  <a:srgbClr val="C00000"/>
                </a:buClr>
              </a:pPr>
              <a:r>
                <a:rPr lang="cs-CZ" sz="1200" b="1">
                  <a:latin typeface="Arial" charset="0"/>
                </a:rPr>
                <a:t>     přesun acylkarnitinu do mitochondrie                 </a:t>
              </a:r>
              <a:r>
                <a:rPr lang="el-GR" sz="1200" b="1">
                  <a:latin typeface="Arial" charset="0"/>
                </a:rPr>
                <a:t>β</a:t>
              </a:r>
              <a:r>
                <a:rPr lang="cs-CZ" sz="1200" b="1">
                  <a:latin typeface="Arial" charset="0"/>
                </a:rPr>
                <a:t>-oxidace </a:t>
              </a:r>
              <a:endParaRPr lang="cs-CZ" sz="1200" b="1">
                <a:solidFill>
                  <a:srgbClr val="C00000"/>
                </a:solidFill>
                <a:latin typeface="Arial" charset="0"/>
              </a:endParaRPr>
            </a:p>
          </p:txBody>
        </p:sp>
      </p:grpSp>
      <p:cxnSp>
        <p:nvCxnSpPr>
          <p:cNvPr id="21" name="Přímá spojovací šipka 20"/>
          <p:cNvCxnSpPr/>
          <p:nvPr/>
        </p:nvCxnSpPr>
        <p:spPr bwMode="auto">
          <a:xfrm>
            <a:off x="3563888" y="6021288"/>
            <a:ext cx="360363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" name="Obdélník 2"/>
          <p:cNvSpPr>
            <a:spLocks noChangeArrowheads="1"/>
          </p:cNvSpPr>
          <p:nvPr/>
        </p:nvSpPr>
        <p:spPr bwMode="auto">
          <a:xfrm>
            <a:off x="3284538" y="395288"/>
            <a:ext cx="25828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C00000"/>
                </a:solidFill>
                <a:latin typeface="Arial" charset="0"/>
              </a:rPr>
              <a:t>Degradace FA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3635896" y="1268760"/>
            <a:ext cx="175830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 smtClean="0">
                <a:latin typeface="Arial" charset="0"/>
                <a:sym typeface="Symbol"/>
              </a:rPr>
              <a:t>- oxidace </a:t>
            </a:r>
            <a:r>
              <a:rPr lang="cs-CZ" b="1" dirty="0" smtClean="0">
                <a:latin typeface="Arial" charset="0"/>
              </a:rPr>
              <a:t>FA </a:t>
            </a:r>
            <a:endParaRPr lang="cs-CZ" dirty="0"/>
          </a:p>
        </p:txBody>
      </p:sp>
      <p:grpSp>
        <p:nvGrpSpPr>
          <p:cNvPr id="11" name="Skupina 10"/>
          <p:cNvGrpSpPr>
            <a:grpSpLocks noChangeAspect="1"/>
          </p:cNvGrpSpPr>
          <p:nvPr/>
        </p:nvGrpSpPr>
        <p:grpSpPr>
          <a:xfrm>
            <a:off x="4737110" y="1846243"/>
            <a:ext cx="4406890" cy="5011757"/>
            <a:chOff x="5076056" y="1988840"/>
            <a:chExt cx="3672408" cy="4176464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l="10499"/>
            <a:stretch>
              <a:fillRect/>
            </a:stretch>
          </p:blipFill>
          <p:spPr bwMode="auto">
            <a:xfrm>
              <a:off x="5292080" y="2204864"/>
              <a:ext cx="3068982" cy="3676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Obdélník 7"/>
            <p:cNvSpPr/>
            <p:nvPr/>
          </p:nvSpPr>
          <p:spPr>
            <a:xfrm>
              <a:off x="5220072" y="1988840"/>
              <a:ext cx="576064" cy="30243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5724128" y="2060848"/>
              <a:ext cx="720080" cy="3924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Obdélník 9"/>
            <p:cNvSpPr/>
            <p:nvPr/>
          </p:nvSpPr>
          <p:spPr>
            <a:xfrm>
              <a:off x="5076056" y="5877272"/>
              <a:ext cx="3672408" cy="2880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2" name="TextovéPole 11"/>
          <p:cNvSpPr txBox="1"/>
          <p:nvPr/>
        </p:nvSpPr>
        <p:spPr>
          <a:xfrm>
            <a:off x="323528" y="2276872"/>
            <a:ext cx="410445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Oxidace na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  <a:sym typeface="Symbol"/>
              </a:rPr>
              <a:t> uhlíku</a:t>
            </a:r>
          </a:p>
          <a:p>
            <a:endParaRPr lang="cs-CZ" b="1" dirty="0" smtClean="0">
              <a:latin typeface="Arial" pitchFamily="34" charset="0"/>
              <a:cs typeface="Arial" pitchFamily="34" charset="0"/>
              <a:sym typeface="Symbol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  <a:sym typeface="Symbol"/>
              </a:rPr>
              <a:t>V ER jater a ledvin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Substráty C10 a C12 FA</a:t>
            </a:r>
          </a:p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Produkty: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dikarboxylové kyseliny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79512" y="6611779"/>
            <a:ext cx="799288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/>
              <a:t>http://che1.lf1.cuni.cz/</a:t>
            </a:r>
            <a:r>
              <a:rPr lang="cs-CZ" sz="1000" dirty="0" err="1" smtClean="0"/>
              <a:t>html</a:t>
            </a:r>
            <a:r>
              <a:rPr lang="cs-CZ" sz="1000" dirty="0" smtClean="0"/>
              <a:t>/</a:t>
            </a:r>
            <a:r>
              <a:rPr lang="cs-CZ" sz="1000" dirty="0" err="1" smtClean="0"/>
              <a:t>Odbouravani</a:t>
            </a:r>
            <a:r>
              <a:rPr lang="cs-CZ" sz="1000" dirty="0" smtClean="0"/>
              <a:t>_MK_3sm.pdf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" name="Obdélník 2"/>
          <p:cNvSpPr>
            <a:spLocks noChangeArrowheads="1"/>
          </p:cNvSpPr>
          <p:nvPr/>
        </p:nvSpPr>
        <p:spPr bwMode="auto">
          <a:xfrm>
            <a:off x="3284538" y="395288"/>
            <a:ext cx="25828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C00000"/>
                </a:solidFill>
                <a:latin typeface="Arial" charset="0"/>
              </a:rPr>
              <a:t>Degradace FA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3635896" y="1268760"/>
            <a:ext cx="175830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 smtClean="0">
                <a:latin typeface="Arial" charset="0"/>
                <a:sym typeface="Symbol"/>
              </a:rPr>
              <a:t>- oxidace </a:t>
            </a:r>
            <a:r>
              <a:rPr lang="cs-CZ" b="1" dirty="0" smtClean="0">
                <a:latin typeface="Arial" charset="0"/>
              </a:rPr>
              <a:t>FA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2060848"/>
            <a:ext cx="561662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Probíhá v </a:t>
            </a:r>
            <a:r>
              <a:rPr lang="cs-CZ" b="1" dirty="0" err="1" smtClean="0"/>
              <a:t>peroxisomech</a:t>
            </a:r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Odstranění karboxylového uhlíku ve formě CO</a:t>
            </a:r>
            <a:r>
              <a:rPr lang="cs-CZ" b="1" baseline="-25000" dirty="0" smtClean="0"/>
              <a:t>2</a:t>
            </a:r>
          </a:p>
          <a:p>
            <a:endParaRPr lang="cs-CZ" b="1" dirty="0" smtClean="0"/>
          </a:p>
          <a:p>
            <a:r>
              <a:rPr lang="cs-CZ" b="1" dirty="0" smtClean="0"/>
              <a:t>Substráty:</a:t>
            </a:r>
          </a:p>
          <a:p>
            <a:endParaRPr lang="cs-CZ" b="1" dirty="0" smtClean="0"/>
          </a:p>
          <a:p>
            <a:pPr marL="355600">
              <a:buClr>
                <a:srgbClr val="C00000"/>
              </a:buClr>
              <a:buFont typeface="Wingdings" pitchFamily="2" charset="2"/>
              <a:buChar char="Ø"/>
            </a:pPr>
            <a:r>
              <a:rPr lang="cs-CZ" b="1" dirty="0" smtClean="0"/>
              <a:t> rozvětvené FA </a:t>
            </a:r>
          </a:p>
          <a:p>
            <a:pPr defTabSz="812800"/>
            <a:r>
              <a:rPr lang="cs-CZ" b="1" dirty="0" smtClean="0"/>
              <a:t>	- oxidace </a:t>
            </a:r>
            <a:r>
              <a:rPr lang="cs-CZ" b="1" dirty="0" err="1" smtClean="0"/>
              <a:t>kys</a:t>
            </a:r>
            <a:r>
              <a:rPr lang="cs-CZ" b="1" dirty="0" smtClean="0"/>
              <a:t>. </a:t>
            </a:r>
            <a:r>
              <a:rPr lang="cs-CZ" b="1" dirty="0" err="1" smtClean="0"/>
              <a:t>fytanové</a:t>
            </a:r>
            <a:endParaRPr lang="cs-CZ" b="1" dirty="0" smtClean="0"/>
          </a:p>
          <a:p>
            <a:endParaRPr lang="cs-CZ" b="1" dirty="0" smtClean="0"/>
          </a:p>
          <a:p>
            <a:pPr marL="355600" indent="266700">
              <a:buClr>
                <a:srgbClr val="C00000"/>
              </a:buClr>
              <a:buFont typeface="Wingdings" pitchFamily="2" charset="2"/>
              <a:buChar char="Ø"/>
            </a:pPr>
            <a:r>
              <a:rPr lang="cs-CZ" b="1" dirty="0" smtClean="0"/>
              <a:t>FA s lichým počtem C</a:t>
            </a:r>
          </a:p>
          <a:p>
            <a:pPr marL="355600">
              <a:buClr>
                <a:srgbClr val="C00000"/>
              </a:buClr>
              <a:buFont typeface="Wingdings" pitchFamily="2" charset="2"/>
              <a:buChar char="Ø"/>
              <a:tabLst>
                <a:tab pos="533400" algn="l"/>
              </a:tabLst>
            </a:pPr>
            <a:r>
              <a:rPr lang="cs-CZ" b="1" dirty="0" smtClean="0"/>
              <a:t>  FA s velmi dlouhým řetězcem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48064" y="2060848"/>
            <a:ext cx="3672408" cy="38164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err="1" smtClean="0">
                <a:solidFill>
                  <a:srgbClr val="C00000"/>
                </a:solidFill>
              </a:rPr>
              <a:t>Zellwegerův</a:t>
            </a:r>
            <a:r>
              <a:rPr lang="cs-CZ" b="1" dirty="0" smtClean="0">
                <a:solidFill>
                  <a:srgbClr val="C00000"/>
                </a:solidFill>
              </a:rPr>
              <a:t> syndrom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(</a:t>
            </a:r>
            <a:r>
              <a:rPr lang="cs-CZ" b="1" dirty="0" err="1" smtClean="0">
                <a:solidFill>
                  <a:srgbClr val="C00000"/>
                </a:solidFill>
              </a:rPr>
              <a:t>Cerebrohepatorenální</a:t>
            </a:r>
            <a:r>
              <a:rPr lang="cs-CZ" b="1" dirty="0" smtClean="0">
                <a:solidFill>
                  <a:srgbClr val="C00000"/>
                </a:solidFill>
              </a:rPr>
              <a:t> syndrom)</a:t>
            </a:r>
          </a:p>
          <a:p>
            <a:endParaRPr lang="cs-CZ" dirty="0" smtClean="0"/>
          </a:p>
          <a:p>
            <a:r>
              <a:rPr lang="cs-CZ" dirty="0" smtClean="0"/>
              <a:t>Dědičné onemocnění</a:t>
            </a:r>
          </a:p>
          <a:p>
            <a:endParaRPr lang="cs-CZ" dirty="0" smtClean="0"/>
          </a:p>
          <a:p>
            <a:r>
              <a:rPr lang="cs-CZ" dirty="0" smtClean="0"/>
              <a:t>Chybí funkční </a:t>
            </a:r>
            <a:r>
              <a:rPr lang="cs-CZ" dirty="0" err="1" smtClean="0"/>
              <a:t>peroxisomy</a:t>
            </a:r>
            <a:endParaRPr lang="cs-CZ" dirty="0" smtClean="0"/>
          </a:p>
          <a:p>
            <a:endParaRPr lang="cs-CZ" sz="800" dirty="0" smtClean="0"/>
          </a:p>
          <a:p>
            <a:pPr>
              <a:tabLst>
                <a:tab pos="266700" algn="l"/>
              </a:tabLst>
            </a:pPr>
            <a:r>
              <a:rPr lang="cs-CZ" dirty="0" smtClean="0"/>
              <a:t> </a:t>
            </a:r>
            <a:r>
              <a:rPr lang="cs-CZ" dirty="0" smtClean="0">
                <a:sym typeface="Wingdings"/>
              </a:rPr>
              <a:t></a:t>
            </a:r>
            <a:r>
              <a:rPr lang="cs-CZ" dirty="0" smtClean="0"/>
              <a:t>  snížené odbourávání VLCFA a </a:t>
            </a:r>
            <a:r>
              <a:rPr lang="cs-CZ" dirty="0" err="1" smtClean="0"/>
              <a:t>kys</a:t>
            </a:r>
            <a:r>
              <a:rPr lang="cs-CZ" dirty="0" smtClean="0"/>
              <a:t>. </a:t>
            </a:r>
            <a:r>
              <a:rPr lang="cs-CZ" dirty="0" err="1" smtClean="0"/>
              <a:t>fytanové</a:t>
            </a:r>
            <a:r>
              <a:rPr lang="cs-CZ" dirty="0" smtClean="0"/>
              <a:t> </a:t>
            </a:r>
            <a:r>
              <a:rPr lang="cs-CZ" dirty="0" smtClean="0">
                <a:sym typeface="Wingdings"/>
              </a:rPr>
              <a:t></a:t>
            </a:r>
            <a:r>
              <a:rPr lang="cs-CZ" dirty="0" smtClean="0"/>
              <a:t> hromadí se ve tkáni</a:t>
            </a:r>
          </a:p>
          <a:p>
            <a:pPr>
              <a:tabLst>
                <a:tab pos="266700" algn="l"/>
              </a:tabLst>
            </a:pPr>
            <a:endParaRPr lang="cs-CZ" dirty="0" smtClean="0"/>
          </a:p>
          <a:p>
            <a:pPr>
              <a:tabLst>
                <a:tab pos="266700" algn="l"/>
              </a:tabLst>
            </a:pPr>
            <a:r>
              <a:rPr lang="cs-CZ" dirty="0" err="1" smtClean="0"/>
              <a:t>Faciální</a:t>
            </a:r>
            <a:r>
              <a:rPr lang="cs-CZ" dirty="0" smtClean="0"/>
              <a:t> dysmorfie, hepatomegalie, hypotonie, psychomotorická retardace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2771" name="Obdélník 2"/>
          <p:cNvSpPr>
            <a:spLocks noChangeArrowheads="1"/>
          </p:cNvSpPr>
          <p:nvPr/>
        </p:nvSpPr>
        <p:spPr bwMode="auto">
          <a:xfrm>
            <a:off x="1403350" y="395288"/>
            <a:ext cx="64389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Srovnání biosyntézy a degradace FA</a:t>
            </a:r>
            <a:endParaRPr lang="cs-CZ" sz="2800"/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425" y="1484313"/>
            <a:ext cx="8913813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3795" name="Obdélník 3"/>
          <p:cNvSpPr>
            <a:spLocks noChangeArrowheads="1"/>
          </p:cNvSpPr>
          <p:nvPr/>
        </p:nvSpPr>
        <p:spPr bwMode="auto">
          <a:xfrm>
            <a:off x="179388" y="2060575"/>
            <a:ext cx="13176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1600" b="1">
                <a:latin typeface="Arial" charset="0"/>
              </a:rPr>
              <a:t>v játrech</a:t>
            </a:r>
            <a:endParaRPr lang="cs-CZ" sz="1600" b="1"/>
          </a:p>
        </p:txBody>
      </p:sp>
      <p:sp>
        <p:nvSpPr>
          <p:cNvPr id="33796" name="Obdélník 5"/>
          <p:cNvSpPr>
            <a:spLocks noChangeArrowheads="1"/>
          </p:cNvSpPr>
          <p:nvPr/>
        </p:nvSpPr>
        <p:spPr bwMode="auto">
          <a:xfrm>
            <a:off x="195263" y="2555875"/>
            <a:ext cx="13525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u="sng">
                <a:solidFill>
                  <a:srgbClr val="C00000"/>
                </a:solidFill>
                <a:latin typeface="Arial" charset="0"/>
              </a:rPr>
              <a:t>lokalizace:</a:t>
            </a:r>
            <a:endParaRPr lang="cs-CZ" u="sng">
              <a:solidFill>
                <a:srgbClr val="C00000"/>
              </a:solidFill>
            </a:endParaRPr>
          </a:p>
        </p:txBody>
      </p:sp>
      <p:sp>
        <p:nvSpPr>
          <p:cNvPr id="33797" name="Obdélník 6"/>
          <p:cNvSpPr>
            <a:spLocks noChangeArrowheads="1"/>
          </p:cNvSpPr>
          <p:nvPr/>
        </p:nvSpPr>
        <p:spPr bwMode="auto">
          <a:xfrm>
            <a:off x="1619250" y="2586038"/>
            <a:ext cx="24479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1600" b="1">
                <a:latin typeface="Arial" charset="0"/>
              </a:rPr>
              <a:t>matrix mitochondrie</a:t>
            </a:r>
            <a:endParaRPr lang="cs-CZ" sz="1600" b="1"/>
          </a:p>
        </p:txBody>
      </p:sp>
      <p:sp>
        <p:nvSpPr>
          <p:cNvPr id="33798" name="Obdélník 11"/>
          <p:cNvSpPr>
            <a:spLocks noChangeArrowheads="1"/>
          </p:cNvSpPr>
          <p:nvPr/>
        </p:nvSpPr>
        <p:spPr bwMode="auto">
          <a:xfrm>
            <a:off x="231775" y="3275013"/>
            <a:ext cx="11715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u="sng">
                <a:solidFill>
                  <a:srgbClr val="C00000"/>
                </a:solidFill>
                <a:latin typeface="Arial" charset="0"/>
              </a:rPr>
              <a:t>substrát:</a:t>
            </a:r>
            <a:endParaRPr lang="cs-CZ" u="sng">
              <a:solidFill>
                <a:srgbClr val="C00000"/>
              </a:solidFill>
            </a:endParaRPr>
          </a:p>
        </p:txBody>
      </p:sp>
      <p:sp>
        <p:nvSpPr>
          <p:cNvPr id="33799" name="Obdélník 12"/>
          <p:cNvSpPr>
            <a:spLocks noChangeArrowheads="1"/>
          </p:cNvSpPr>
          <p:nvPr/>
        </p:nvSpPr>
        <p:spPr bwMode="auto">
          <a:xfrm>
            <a:off x="1619250" y="3306763"/>
            <a:ext cx="15938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  <a:tabLst>
                <a:tab pos="3311525" algn="l"/>
              </a:tabLst>
            </a:pPr>
            <a:r>
              <a:rPr lang="cs-CZ" sz="1600" b="1">
                <a:latin typeface="Arial" charset="0"/>
              </a:rPr>
              <a:t>acetyl-CoA </a:t>
            </a:r>
            <a:endParaRPr lang="cs-CZ" sz="1600" b="1"/>
          </a:p>
        </p:txBody>
      </p:sp>
      <p:sp>
        <p:nvSpPr>
          <p:cNvPr id="33800" name="Obdélník 13"/>
          <p:cNvSpPr>
            <a:spLocks noChangeArrowheads="1"/>
          </p:cNvSpPr>
          <p:nvPr/>
        </p:nvSpPr>
        <p:spPr bwMode="auto">
          <a:xfrm>
            <a:off x="179388" y="4067175"/>
            <a:ext cx="11207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u="sng">
                <a:solidFill>
                  <a:srgbClr val="C00000"/>
                </a:solidFill>
                <a:latin typeface="Arial" charset="0"/>
              </a:rPr>
              <a:t>produkt:</a:t>
            </a:r>
            <a:endParaRPr lang="cs-CZ" u="sng">
              <a:solidFill>
                <a:srgbClr val="C00000"/>
              </a:solidFill>
            </a:endParaRPr>
          </a:p>
        </p:txBody>
      </p:sp>
      <p:sp>
        <p:nvSpPr>
          <p:cNvPr id="33801" name="Obdélník 14"/>
          <p:cNvSpPr>
            <a:spLocks noChangeArrowheads="1"/>
          </p:cNvSpPr>
          <p:nvPr/>
        </p:nvSpPr>
        <p:spPr bwMode="auto">
          <a:xfrm>
            <a:off x="1619250" y="4098925"/>
            <a:ext cx="12493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chemeClr val="tx1"/>
              </a:buClr>
              <a:buFont typeface="Wingdings" pitchFamily="2" charset="2"/>
              <a:buChar char="ü"/>
              <a:tabLst>
                <a:tab pos="3311525" algn="l"/>
              </a:tabLst>
            </a:pPr>
            <a:r>
              <a:rPr lang="cs-CZ" sz="1600" b="1">
                <a:solidFill>
                  <a:srgbClr val="C00000"/>
                </a:solidFill>
                <a:latin typeface="Arial" charset="0"/>
              </a:rPr>
              <a:t>aceton</a:t>
            </a:r>
            <a:r>
              <a:rPr lang="cs-CZ" sz="1600" b="1">
                <a:latin typeface="Arial" charset="0"/>
              </a:rPr>
              <a:t>  </a:t>
            </a:r>
            <a:endParaRPr lang="cs-CZ" sz="1600" b="1"/>
          </a:p>
        </p:txBody>
      </p:sp>
      <p:sp>
        <p:nvSpPr>
          <p:cNvPr id="19" name="Obdélník 18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3803" name="Obdélník 21"/>
          <p:cNvSpPr>
            <a:spLocks noChangeArrowheads="1"/>
          </p:cNvSpPr>
          <p:nvPr/>
        </p:nvSpPr>
        <p:spPr bwMode="auto">
          <a:xfrm>
            <a:off x="1619250" y="4530725"/>
            <a:ext cx="14763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chemeClr val="tx1"/>
              </a:buClr>
              <a:buFont typeface="Wingdings" pitchFamily="2" charset="2"/>
              <a:buChar char="ü"/>
              <a:tabLst>
                <a:tab pos="3311525" algn="l"/>
              </a:tabLst>
            </a:pPr>
            <a:r>
              <a:rPr lang="cs-CZ" sz="1600" b="1">
                <a:solidFill>
                  <a:srgbClr val="C00000"/>
                </a:solidFill>
                <a:latin typeface="Arial" charset="0"/>
              </a:rPr>
              <a:t>acetacetát</a:t>
            </a:r>
            <a:endParaRPr lang="cs-CZ" sz="1600" b="1">
              <a:solidFill>
                <a:srgbClr val="C00000"/>
              </a:solidFill>
            </a:endParaRPr>
          </a:p>
        </p:txBody>
      </p:sp>
      <p:sp>
        <p:nvSpPr>
          <p:cNvPr id="33804" name="Obdélník 22"/>
          <p:cNvSpPr>
            <a:spLocks noChangeArrowheads="1"/>
          </p:cNvSpPr>
          <p:nvPr/>
        </p:nvSpPr>
        <p:spPr bwMode="auto">
          <a:xfrm>
            <a:off x="3559175" y="395288"/>
            <a:ext cx="18049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Ketolátky</a:t>
            </a:r>
            <a:endParaRPr lang="cs-CZ" sz="2800"/>
          </a:p>
        </p:txBody>
      </p:sp>
      <p:sp>
        <p:nvSpPr>
          <p:cNvPr id="33805" name="Obdélník 23"/>
          <p:cNvSpPr>
            <a:spLocks noChangeArrowheads="1"/>
          </p:cNvSpPr>
          <p:nvPr/>
        </p:nvSpPr>
        <p:spPr bwMode="auto">
          <a:xfrm>
            <a:off x="3708400" y="1263650"/>
            <a:ext cx="15430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Arial" charset="0"/>
              </a:rPr>
              <a:t>Ketogeneze </a:t>
            </a:r>
            <a:endParaRPr lang="cs-CZ"/>
          </a:p>
        </p:txBody>
      </p:sp>
      <p:sp>
        <p:nvSpPr>
          <p:cNvPr id="33806" name="Obdélník 24"/>
          <p:cNvSpPr>
            <a:spLocks noChangeArrowheads="1"/>
          </p:cNvSpPr>
          <p:nvPr/>
        </p:nvSpPr>
        <p:spPr bwMode="auto">
          <a:xfrm>
            <a:off x="1619250" y="4962525"/>
            <a:ext cx="237648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Clr>
                <a:schemeClr val="tx1"/>
              </a:buClr>
              <a:buFont typeface="Wingdings" pitchFamily="2" charset="2"/>
              <a:buChar char="ü"/>
              <a:tabLst>
                <a:tab pos="3311525" algn="l"/>
              </a:tabLst>
            </a:pPr>
            <a:r>
              <a:rPr lang="cs-CZ" sz="1600" b="1">
                <a:solidFill>
                  <a:srgbClr val="C00000"/>
                </a:solidFill>
                <a:latin typeface="Arial" charset="0"/>
              </a:rPr>
              <a:t>D-</a:t>
            </a:r>
            <a:r>
              <a:rPr lang="el-GR" sz="1600" b="1">
                <a:solidFill>
                  <a:srgbClr val="C00000"/>
                </a:solidFill>
                <a:latin typeface="Arial" charset="0"/>
              </a:rPr>
              <a:t>β</a:t>
            </a:r>
            <a:r>
              <a:rPr lang="cs-CZ" sz="1600" b="1">
                <a:solidFill>
                  <a:srgbClr val="C00000"/>
                </a:solidFill>
                <a:latin typeface="Arial" charset="0"/>
              </a:rPr>
              <a:t>-hydroxybutyrát</a:t>
            </a:r>
            <a:endParaRPr lang="cs-CZ" sz="1600" b="1"/>
          </a:p>
        </p:txBody>
      </p:sp>
      <p:sp>
        <p:nvSpPr>
          <p:cNvPr id="33807" name="Obdélník 25"/>
          <p:cNvSpPr>
            <a:spLocks noChangeArrowheads="1"/>
          </p:cNvSpPr>
          <p:nvPr/>
        </p:nvSpPr>
        <p:spPr bwMode="auto">
          <a:xfrm>
            <a:off x="179388" y="5508625"/>
            <a:ext cx="8128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u="sng">
                <a:solidFill>
                  <a:srgbClr val="C00000"/>
                </a:solidFill>
                <a:latin typeface="Arial" charset="0"/>
              </a:rPr>
              <a:t>zdroj:</a:t>
            </a:r>
            <a:endParaRPr lang="cs-CZ" u="sng">
              <a:solidFill>
                <a:srgbClr val="C00000"/>
              </a:solidFill>
            </a:endParaRPr>
          </a:p>
        </p:txBody>
      </p:sp>
      <p:sp>
        <p:nvSpPr>
          <p:cNvPr id="33808" name="Obdélník 26"/>
          <p:cNvSpPr>
            <a:spLocks noChangeArrowheads="1"/>
          </p:cNvSpPr>
          <p:nvPr/>
        </p:nvSpPr>
        <p:spPr bwMode="auto">
          <a:xfrm>
            <a:off x="1619250" y="5538788"/>
            <a:ext cx="364331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1600" b="1">
                <a:latin typeface="Arial" charset="0"/>
              </a:rPr>
              <a:t>syntéza při nadbytku acetyl-CoA</a:t>
            </a:r>
            <a:endParaRPr lang="cs-CZ" sz="1600" b="1"/>
          </a:p>
        </p:txBody>
      </p:sp>
      <p:sp>
        <p:nvSpPr>
          <p:cNvPr id="33809" name="Obdélník 28"/>
          <p:cNvSpPr>
            <a:spLocks noChangeArrowheads="1"/>
          </p:cNvSpPr>
          <p:nvPr/>
        </p:nvSpPr>
        <p:spPr bwMode="auto">
          <a:xfrm>
            <a:off x="179388" y="6156325"/>
            <a:ext cx="11080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u="sng">
                <a:solidFill>
                  <a:srgbClr val="C00000"/>
                </a:solidFill>
                <a:latin typeface="Arial" charset="0"/>
              </a:rPr>
              <a:t>význam:</a:t>
            </a:r>
            <a:endParaRPr lang="cs-CZ" u="sng">
              <a:solidFill>
                <a:srgbClr val="C00000"/>
              </a:solidFill>
            </a:endParaRPr>
          </a:p>
        </p:txBody>
      </p:sp>
      <p:sp>
        <p:nvSpPr>
          <p:cNvPr id="33810" name="Obdélník 29"/>
          <p:cNvSpPr>
            <a:spLocks noChangeArrowheads="1"/>
          </p:cNvSpPr>
          <p:nvPr/>
        </p:nvSpPr>
        <p:spPr bwMode="auto">
          <a:xfrm>
            <a:off x="1619250" y="6186488"/>
            <a:ext cx="50244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1600" b="1">
                <a:latin typeface="Arial" charset="0"/>
              </a:rPr>
              <a:t>energetické substráty pro extrahepatální tkáně</a:t>
            </a:r>
            <a:endParaRPr lang="cs-CZ" sz="1600" b="1"/>
          </a:p>
        </p:txBody>
      </p:sp>
      <p:sp>
        <p:nvSpPr>
          <p:cNvPr id="20" name="TextovéPole 19"/>
          <p:cNvSpPr txBox="1"/>
          <p:nvPr/>
        </p:nvSpPr>
        <p:spPr>
          <a:xfrm>
            <a:off x="4499992" y="4653136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ym typeface="Symbol"/>
              </a:rPr>
              <a:t>Středně silné kyseliny - </a:t>
            </a:r>
            <a:r>
              <a:rPr lang="cs-CZ" sz="2000" b="1" dirty="0" err="1" smtClean="0">
                <a:sym typeface="Symbol"/>
              </a:rPr>
              <a:t>ketoacidosa</a:t>
            </a:r>
            <a:endParaRPr lang="cs-CZ" sz="2000" b="1" dirty="0"/>
          </a:p>
        </p:txBody>
      </p:sp>
      <p:sp>
        <p:nvSpPr>
          <p:cNvPr id="21" name="Pravá složená závorka 20"/>
          <p:cNvSpPr/>
          <p:nvPr/>
        </p:nvSpPr>
        <p:spPr>
          <a:xfrm>
            <a:off x="4067944" y="4437112"/>
            <a:ext cx="360040" cy="792088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4820" name="Obdélník 3"/>
          <p:cNvSpPr>
            <a:spLocks noChangeArrowheads="1"/>
          </p:cNvSpPr>
          <p:nvPr/>
        </p:nvSpPr>
        <p:spPr bwMode="auto">
          <a:xfrm>
            <a:off x="3559175" y="395288"/>
            <a:ext cx="18049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Ketolátky</a:t>
            </a:r>
            <a:endParaRPr lang="cs-CZ" sz="2800"/>
          </a:p>
        </p:txBody>
      </p:sp>
      <p:sp>
        <p:nvSpPr>
          <p:cNvPr id="34821" name="Obdélník 4"/>
          <p:cNvSpPr>
            <a:spLocks noChangeArrowheads="1"/>
          </p:cNvSpPr>
          <p:nvPr/>
        </p:nvSpPr>
        <p:spPr bwMode="auto">
          <a:xfrm>
            <a:off x="3708400" y="1263650"/>
            <a:ext cx="15430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Arial" charset="0"/>
              </a:rPr>
              <a:t>Ketogeneze </a:t>
            </a:r>
            <a:endParaRPr lang="cs-CZ"/>
          </a:p>
        </p:txBody>
      </p:sp>
      <p:pic>
        <p:nvPicPr>
          <p:cNvPr id="348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59063" y="1801813"/>
            <a:ext cx="3208337" cy="494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5843" name="Obdélník 2"/>
          <p:cNvSpPr>
            <a:spLocks noChangeArrowheads="1"/>
          </p:cNvSpPr>
          <p:nvPr/>
        </p:nvSpPr>
        <p:spPr bwMode="auto">
          <a:xfrm>
            <a:off x="3559175" y="395288"/>
            <a:ext cx="18049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Ketolátky</a:t>
            </a:r>
            <a:endParaRPr lang="cs-CZ" sz="2800"/>
          </a:p>
        </p:txBody>
      </p:sp>
      <p:sp>
        <p:nvSpPr>
          <p:cNvPr id="4" name="Obdélník 3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5845" name="Obdélník 4"/>
          <p:cNvSpPr>
            <a:spLocks noChangeArrowheads="1"/>
          </p:cNvSpPr>
          <p:nvPr/>
        </p:nvSpPr>
        <p:spPr bwMode="auto">
          <a:xfrm>
            <a:off x="3708400" y="1263650"/>
            <a:ext cx="15430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Arial" charset="0"/>
              </a:rPr>
              <a:t>Ketogeneze </a:t>
            </a:r>
            <a:endParaRPr lang="cs-CZ"/>
          </a:p>
        </p:txBody>
      </p:sp>
      <p:sp>
        <p:nvSpPr>
          <p:cNvPr id="35846" name="Obdélník 5"/>
          <p:cNvSpPr>
            <a:spLocks noChangeArrowheads="1"/>
          </p:cNvSpPr>
          <p:nvPr/>
        </p:nvSpPr>
        <p:spPr bwMode="auto">
          <a:xfrm>
            <a:off x="179388" y="2060575"/>
            <a:ext cx="14493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 u="sng">
                <a:solidFill>
                  <a:srgbClr val="C00000"/>
                </a:solidFill>
                <a:latin typeface="Arial" charset="0"/>
              </a:rPr>
              <a:t>acetacetát</a:t>
            </a:r>
            <a:endParaRPr lang="cs-CZ" sz="1400" b="1" u="sng" baseline="-2500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35847" name="Obdélník 6"/>
          <p:cNvSpPr>
            <a:spLocks noChangeArrowheads="1"/>
          </p:cNvSpPr>
          <p:nvPr/>
        </p:nvSpPr>
        <p:spPr bwMode="auto">
          <a:xfrm>
            <a:off x="171450" y="2565400"/>
            <a:ext cx="31051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>
                <a:latin typeface="Arial" charset="0"/>
              </a:rPr>
              <a:t>spontánní dekarboxylace na </a:t>
            </a:r>
            <a:r>
              <a:rPr lang="cs-CZ" sz="1200" b="1">
                <a:solidFill>
                  <a:srgbClr val="C00000"/>
                </a:solidFill>
                <a:latin typeface="Arial" charset="0"/>
              </a:rPr>
              <a:t>aceton</a:t>
            </a:r>
            <a:endParaRPr lang="cs-CZ" sz="1200" b="1" baseline="-2500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35848" name="Obdélník 7"/>
          <p:cNvSpPr>
            <a:spLocks noChangeArrowheads="1"/>
          </p:cNvSpPr>
          <p:nvPr/>
        </p:nvSpPr>
        <p:spPr bwMode="auto">
          <a:xfrm>
            <a:off x="150813" y="2997200"/>
            <a:ext cx="35575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>
                <a:latin typeface="Arial" charset="0"/>
              </a:rPr>
              <a:t>přeměna na  </a:t>
            </a:r>
            <a:r>
              <a:rPr lang="cs-CZ" sz="1200" b="1">
                <a:solidFill>
                  <a:srgbClr val="C00000"/>
                </a:solidFill>
                <a:latin typeface="Arial" charset="0"/>
              </a:rPr>
              <a:t>D-</a:t>
            </a:r>
            <a:r>
              <a:rPr lang="el-GR" sz="1200" b="1">
                <a:solidFill>
                  <a:srgbClr val="C00000"/>
                </a:solidFill>
                <a:latin typeface="Arial" charset="0"/>
              </a:rPr>
              <a:t>β</a:t>
            </a:r>
            <a:r>
              <a:rPr lang="cs-CZ" sz="1200" b="1">
                <a:solidFill>
                  <a:srgbClr val="C00000"/>
                </a:solidFill>
                <a:latin typeface="Arial" charset="0"/>
              </a:rPr>
              <a:t>-hydroxybutyrát </a:t>
            </a:r>
            <a:r>
              <a:rPr lang="cs-CZ" sz="1200" b="1">
                <a:latin typeface="Arial" charset="0"/>
              </a:rPr>
              <a:t>enzymem  D-</a:t>
            </a:r>
            <a:r>
              <a:rPr lang="el-GR" sz="1200" b="1">
                <a:latin typeface="Arial" charset="0"/>
              </a:rPr>
              <a:t>β</a:t>
            </a:r>
            <a:r>
              <a:rPr lang="cs-CZ" sz="1200" b="1">
                <a:latin typeface="Arial" charset="0"/>
              </a:rPr>
              <a:t>-hydroxybutyrát dehydrogenasou</a:t>
            </a:r>
            <a:endParaRPr lang="cs-CZ" sz="1200" b="1" baseline="-25000">
              <a:solidFill>
                <a:srgbClr val="C00000"/>
              </a:solidFill>
              <a:latin typeface="Arial" charset="0"/>
            </a:endParaRPr>
          </a:p>
        </p:txBody>
      </p:sp>
      <p:pic>
        <p:nvPicPr>
          <p:cNvPr id="3584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3789363"/>
            <a:ext cx="3856037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Šipka doprava 9"/>
          <p:cNvSpPr/>
          <p:nvPr/>
        </p:nvSpPr>
        <p:spPr>
          <a:xfrm>
            <a:off x="5148263" y="4133850"/>
            <a:ext cx="360362" cy="95250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5851" name="Obdélník 10"/>
          <p:cNvSpPr>
            <a:spLocks noChangeArrowheads="1"/>
          </p:cNvSpPr>
          <p:nvPr/>
        </p:nvSpPr>
        <p:spPr bwMode="auto">
          <a:xfrm>
            <a:off x="5930900" y="4043363"/>
            <a:ext cx="26733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latin typeface="Arial" charset="0"/>
              </a:rPr>
              <a:t>odpadní produkt (plíce, moč)</a:t>
            </a:r>
            <a:endParaRPr lang="cs-CZ" sz="1400" b="1" baseline="-2500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35852" name="Obdélník 13"/>
          <p:cNvSpPr>
            <a:spLocks noChangeArrowheads="1"/>
          </p:cNvSpPr>
          <p:nvPr/>
        </p:nvSpPr>
        <p:spPr bwMode="auto">
          <a:xfrm>
            <a:off x="5867400" y="5497513"/>
            <a:ext cx="25923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latin typeface="Arial" charset="0"/>
              </a:rPr>
              <a:t> energetické substráty </a:t>
            </a:r>
          </a:p>
          <a:p>
            <a:pPr>
              <a:buClr>
                <a:srgbClr val="C00000"/>
              </a:buClr>
            </a:pPr>
            <a:r>
              <a:rPr lang="cs-CZ" sz="1400" b="1">
                <a:latin typeface="Arial" charset="0"/>
              </a:rPr>
              <a:t> pro extrahepatální tkáně</a:t>
            </a:r>
          </a:p>
        </p:txBody>
      </p:sp>
      <p:sp>
        <p:nvSpPr>
          <p:cNvPr id="15" name="Šipka doprava 14"/>
          <p:cNvSpPr/>
          <p:nvPr/>
        </p:nvSpPr>
        <p:spPr>
          <a:xfrm>
            <a:off x="5148263" y="5207000"/>
            <a:ext cx="360362" cy="93663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Šipka doprava 15"/>
          <p:cNvSpPr/>
          <p:nvPr/>
        </p:nvSpPr>
        <p:spPr>
          <a:xfrm rot="20382299">
            <a:off x="5148263" y="6224588"/>
            <a:ext cx="360362" cy="95250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6867" name="Obdélník 2"/>
          <p:cNvSpPr>
            <a:spLocks noChangeArrowheads="1"/>
          </p:cNvSpPr>
          <p:nvPr/>
        </p:nvSpPr>
        <p:spPr bwMode="auto">
          <a:xfrm>
            <a:off x="3559175" y="395288"/>
            <a:ext cx="18049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Ketolátky</a:t>
            </a:r>
            <a:endParaRPr lang="cs-CZ" sz="2800"/>
          </a:p>
        </p:txBody>
      </p:sp>
      <p:sp>
        <p:nvSpPr>
          <p:cNvPr id="4" name="Obdélník 3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6869" name="Obdélník 4"/>
          <p:cNvSpPr>
            <a:spLocks noChangeArrowheads="1"/>
          </p:cNvSpPr>
          <p:nvPr/>
        </p:nvSpPr>
        <p:spPr bwMode="auto">
          <a:xfrm>
            <a:off x="3492500" y="1263650"/>
            <a:ext cx="2047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Arial" charset="0"/>
              </a:rPr>
              <a:t>Využití ketolátek </a:t>
            </a:r>
            <a:endParaRPr lang="cs-CZ"/>
          </a:p>
        </p:txBody>
      </p:sp>
      <p:pic>
        <p:nvPicPr>
          <p:cNvPr id="368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6100" y="1844675"/>
            <a:ext cx="2662238" cy="499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Šipka doprava 6"/>
          <p:cNvSpPr/>
          <p:nvPr/>
        </p:nvSpPr>
        <p:spPr>
          <a:xfrm>
            <a:off x="5724525" y="6453188"/>
            <a:ext cx="360363" cy="95250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6872" name="Obdélník 7"/>
          <p:cNvSpPr>
            <a:spLocks noChangeArrowheads="1"/>
          </p:cNvSpPr>
          <p:nvPr/>
        </p:nvSpPr>
        <p:spPr bwMode="auto">
          <a:xfrm>
            <a:off x="6084888" y="6346825"/>
            <a:ext cx="15827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latin typeface="Arial" charset="0"/>
              </a:rPr>
              <a:t> </a:t>
            </a:r>
            <a:r>
              <a:rPr lang="cs-CZ" sz="1200" b="1">
                <a:solidFill>
                  <a:srgbClr val="C00000"/>
                </a:solidFill>
                <a:latin typeface="Arial" charset="0"/>
              </a:rPr>
              <a:t>citrátový cyklus</a:t>
            </a:r>
          </a:p>
        </p:txBody>
      </p:sp>
      <p:sp>
        <p:nvSpPr>
          <p:cNvPr id="36873" name="Obdélník 8"/>
          <p:cNvSpPr>
            <a:spLocks noChangeArrowheads="1"/>
          </p:cNvSpPr>
          <p:nvPr/>
        </p:nvSpPr>
        <p:spPr bwMode="auto">
          <a:xfrm>
            <a:off x="171450" y="2852738"/>
            <a:ext cx="41132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>
                <a:latin typeface="Arial" charset="0"/>
              </a:rPr>
              <a:t>zdroj energie pro extrahepatální tkáně </a:t>
            </a:r>
          </a:p>
        </p:txBody>
      </p:sp>
      <p:sp>
        <p:nvSpPr>
          <p:cNvPr id="36874" name="Obdélník 5"/>
          <p:cNvSpPr>
            <a:spLocks noChangeArrowheads="1"/>
          </p:cNvSpPr>
          <p:nvPr/>
        </p:nvSpPr>
        <p:spPr bwMode="auto">
          <a:xfrm>
            <a:off x="950913" y="3284538"/>
            <a:ext cx="245745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63525" indent="-263525">
              <a:buClr>
                <a:srgbClr val="C00000"/>
              </a:buClr>
            </a:pPr>
            <a:r>
              <a:rPr lang="cs-CZ" sz="1200" b="1" dirty="0">
                <a:latin typeface="Arial" charset="0"/>
              </a:rPr>
              <a:t>(zejména </a:t>
            </a:r>
            <a:r>
              <a:rPr lang="cs-CZ" sz="1200" b="1" dirty="0">
                <a:solidFill>
                  <a:srgbClr val="C00000"/>
                </a:solidFill>
                <a:latin typeface="Arial" charset="0"/>
              </a:rPr>
              <a:t>srdce</a:t>
            </a:r>
            <a:r>
              <a:rPr lang="cs-CZ" sz="1200" b="1" dirty="0">
                <a:latin typeface="Arial" charset="0"/>
              </a:rPr>
              <a:t>, </a:t>
            </a:r>
            <a:r>
              <a:rPr lang="cs-CZ" sz="1200" b="1" dirty="0">
                <a:solidFill>
                  <a:srgbClr val="C00000"/>
                </a:solidFill>
                <a:latin typeface="Arial" charset="0"/>
              </a:rPr>
              <a:t>kosterní sval</a:t>
            </a:r>
            <a:r>
              <a:rPr lang="cs-CZ" sz="1200" b="1" dirty="0">
                <a:latin typeface="Arial" charset="0"/>
              </a:rPr>
              <a:t>)</a:t>
            </a:r>
          </a:p>
        </p:txBody>
      </p:sp>
      <p:sp>
        <p:nvSpPr>
          <p:cNvPr id="36875" name="Obdélník 10"/>
          <p:cNvSpPr>
            <a:spLocks noChangeArrowheads="1"/>
          </p:cNvSpPr>
          <p:nvPr/>
        </p:nvSpPr>
        <p:spPr bwMode="auto">
          <a:xfrm>
            <a:off x="171450" y="3789363"/>
            <a:ext cx="428942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 dirty="0">
                <a:solidFill>
                  <a:srgbClr val="C00000"/>
                </a:solidFill>
                <a:latin typeface="Arial" charset="0"/>
              </a:rPr>
              <a:t>za hladovění </a:t>
            </a:r>
            <a:r>
              <a:rPr lang="cs-CZ" sz="1400" b="1" dirty="0">
                <a:latin typeface="Arial" charset="0"/>
              </a:rPr>
              <a:t>hlavní zdroj energie pro </a:t>
            </a:r>
            <a:r>
              <a:rPr lang="cs-CZ" sz="1400" b="1" dirty="0" smtClean="0">
                <a:solidFill>
                  <a:srgbClr val="C00000"/>
                </a:solidFill>
                <a:latin typeface="Arial" charset="0"/>
              </a:rPr>
              <a:t>mozek</a:t>
            </a:r>
          </a:p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endParaRPr lang="cs-CZ" sz="1400" b="1" dirty="0" smtClean="0">
              <a:solidFill>
                <a:srgbClr val="C00000"/>
              </a:solidFill>
              <a:latin typeface="Arial" charset="0"/>
            </a:endParaRPr>
          </a:p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 dirty="0" err="1" smtClean="0">
                <a:solidFill>
                  <a:srgbClr val="C00000"/>
                </a:solidFill>
                <a:latin typeface="Arial" charset="0"/>
              </a:rPr>
              <a:t>CoA</a:t>
            </a:r>
            <a:r>
              <a:rPr lang="cs-CZ" sz="1400" b="1" dirty="0" smtClean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cs-CZ" sz="1400" b="1" dirty="0" err="1" smtClean="0">
                <a:solidFill>
                  <a:srgbClr val="C00000"/>
                </a:solidFill>
                <a:latin typeface="Arial" charset="0"/>
              </a:rPr>
              <a:t>tranferasa</a:t>
            </a:r>
            <a:r>
              <a:rPr lang="cs-CZ" sz="1400" b="1" dirty="0" smtClean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cs-CZ" sz="1400" b="1" dirty="0" smtClean="0">
                <a:latin typeface="Arial" charset="0"/>
              </a:rPr>
              <a:t>chybí v játrech</a:t>
            </a:r>
            <a:endParaRPr lang="cs-CZ" sz="1400" b="1" dirty="0">
              <a:latin typeface="Arial" charset="0"/>
            </a:endParaRPr>
          </a:p>
        </p:txBody>
      </p:sp>
      <p:sp>
        <p:nvSpPr>
          <p:cNvPr id="12" name="Šipka doprava 11"/>
          <p:cNvSpPr/>
          <p:nvPr/>
        </p:nvSpPr>
        <p:spPr>
          <a:xfrm>
            <a:off x="7596188" y="6453188"/>
            <a:ext cx="360362" cy="95250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6877" name="Obdélník 12"/>
          <p:cNvSpPr>
            <a:spLocks noChangeArrowheads="1"/>
          </p:cNvSpPr>
          <p:nvPr/>
        </p:nvSpPr>
        <p:spPr bwMode="auto">
          <a:xfrm>
            <a:off x="8053388" y="6245225"/>
            <a:ext cx="1000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latin typeface="Arial" charset="0"/>
              </a:rPr>
              <a:t> </a:t>
            </a:r>
            <a:r>
              <a:rPr lang="cs-CZ" sz="1200" b="1">
                <a:solidFill>
                  <a:srgbClr val="C00000"/>
                </a:solidFill>
                <a:latin typeface="Arial" charset="0"/>
              </a:rPr>
              <a:t>uvolnění</a:t>
            </a:r>
          </a:p>
        </p:txBody>
      </p:sp>
      <p:sp>
        <p:nvSpPr>
          <p:cNvPr id="36878" name="Obdélník 13"/>
          <p:cNvSpPr>
            <a:spLocks noChangeArrowheads="1"/>
          </p:cNvSpPr>
          <p:nvPr/>
        </p:nvSpPr>
        <p:spPr bwMode="auto">
          <a:xfrm>
            <a:off x="8088313" y="6399213"/>
            <a:ext cx="1000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latin typeface="Arial" charset="0"/>
              </a:rPr>
              <a:t> </a:t>
            </a:r>
            <a:r>
              <a:rPr lang="cs-CZ" sz="1200" b="1">
                <a:solidFill>
                  <a:srgbClr val="C00000"/>
                </a:solidFill>
                <a:latin typeface="Arial" charset="0"/>
              </a:rPr>
              <a:t>energie</a:t>
            </a:r>
          </a:p>
        </p:txBody>
      </p:sp>
      <p:sp>
        <p:nvSpPr>
          <p:cNvPr id="36879" name="Obdélník 14"/>
          <p:cNvSpPr>
            <a:spLocks noChangeArrowheads="1"/>
          </p:cNvSpPr>
          <p:nvPr/>
        </p:nvSpPr>
        <p:spPr bwMode="auto">
          <a:xfrm>
            <a:off x="179388" y="2184400"/>
            <a:ext cx="42910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400" b="1" dirty="0">
                <a:latin typeface="Arial" charset="0"/>
              </a:rPr>
              <a:t>ve vodě rozpustné ekvivalenty FA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6300788" y="2060575"/>
            <a:ext cx="1150937" cy="57626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8916" name="Obdélník 2"/>
          <p:cNvSpPr>
            <a:spLocks noChangeArrowheads="1"/>
          </p:cNvSpPr>
          <p:nvPr/>
        </p:nvSpPr>
        <p:spPr bwMode="auto">
          <a:xfrm>
            <a:off x="3559175" y="395288"/>
            <a:ext cx="18049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Ketolátky</a:t>
            </a:r>
            <a:endParaRPr lang="cs-CZ" sz="2800"/>
          </a:p>
        </p:txBody>
      </p:sp>
      <p:sp>
        <p:nvSpPr>
          <p:cNvPr id="4" name="Obdélník 3"/>
          <p:cNvSpPr/>
          <p:nvPr/>
        </p:nvSpPr>
        <p:spPr>
          <a:xfrm>
            <a:off x="250825" y="1125538"/>
            <a:ext cx="8642350" cy="6477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Šipka doprava 5"/>
          <p:cNvSpPr/>
          <p:nvPr/>
        </p:nvSpPr>
        <p:spPr>
          <a:xfrm rot="5400000">
            <a:off x="6822282" y="2717006"/>
            <a:ext cx="144462" cy="180975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8919" name="Obdélník 6"/>
          <p:cNvSpPr>
            <a:spLocks noChangeArrowheads="1"/>
          </p:cNvSpPr>
          <p:nvPr/>
        </p:nvSpPr>
        <p:spPr bwMode="auto">
          <a:xfrm>
            <a:off x="6516688" y="2222500"/>
            <a:ext cx="10080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solidFill>
                  <a:srgbClr val="C00000"/>
                </a:solidFill>
                <a:latin typeface="Arial" charset="0"/>
              </a:rPr>
              <a:t>lipolýza </a:t>
            </a:r>
            <a:endParaRPr lang="cs-CZ" sz="1400" b="1" baseline="-25000">
              <a:solidFill>
                <a:srgbClr val="C00000"/>
              </a:solidFill>
              <a:latin typeface="Arial" charset="0"/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 flipV="1">
            <a:off x="6443663" y="2205038"/>
            <a:ext cx="0" cy="234950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921" name="Obdélník 23"/>
          <p:cNvSpPr>
            <a:spLocks noChangeArrowheads="1"/>
          </p:cNvSpPr>
          <p:nvPr/>
        </p:nvSpPr>
        <p:spPr bwMode="auto">
          <a:xfrm>
            <a:off x="6300788" y="3151188"/>
            <a:ext cx="13668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solidFill>
                  <a:srgbClr val="C00000"/>
                </a:solidFill>
                <a:latin typeface="Arial" charset="0"/>
              </a:rPr>
              <a:t>FFA v plasmě</a:t>
            </a:r>
            <a:endParaRPr lang="cs-CZ" sz="1400" b="1" baseline="-25000">
              <a:solidFill>
                <a:srgbClr val="C00000"/>
              </a:solidFill>
              <a:latin typeface="Arial" charset="0"/>
            </a:endParaRPr>
          </a:p>
        </p:txBody>
      </p:sp>
      <p:cxnSp>
        <p:nvCxnSpPr>
          <p:cNvPr id="25" name="Přímá spojnice se šipkou 24"/>
          <p:cNvCxnSpPr/>
          <p:nvPr/>
        </p:nvCxnSpPr>
        <p:spPr>
          <a:xfrm flipV="1">
            <a:off x="6219825" y="3121025"/>
            <a:ext cx="0" cy="236538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Zaoblený obdélník 25"/>
          <p:cNvSpPr/>
          <p:nvPr/>
        </p:nvSpPr>
        <p:spPr>
          <a:xfrm>
            <a:off x="6007100" y="2997200"/>
            <a:ext cx="1728788" cy="57626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8924" name="Obdélník 26"/>
          <p:cNvSpPr>
            <a:spLocks noChangeArrowheads="1"/>
          </p:cNvSpPr>
          <p:nvPr/>
        </p:nvSpPr>
        <p:spPr bwMode="auto">
          <a:xfrm>
            <a:off x="6303963" y="4146550"/>
            <a:ext cx="1508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</a:pPr>
            <a:r>
              <a:rPr lang="el-GR" sz="1400" b="1">
                <a:solidFill>
                  <a:srgbClr val="C00000"/>
                </a:solidFill>
                <a:latin typeface="Arial" charset="0"/>
              </a:rPr>
              <a:t>β</a:t>
            </a:r>
            <a:r>
              <a:rPr lang="cs-CZ" sz="1400" b="1">
                <a:solidFill>
                  <a:srgbClr val="C00000"/>
                </a:solidFill>
                <a:latin typeface="Arial" charset="0"/>
              </a:rPr>
              <a:t>-oxidace FA</a:t>
            </a:r>
            <a:endParaRPr lang="cs-CZ" sz="1400" b="1" baseline="-2500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5751513" y="5013325"/>
            <a:ext cx="2249487" cy="61277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8926" name="Obdélník 31"/>
          <p:cNvSpPr>
            <a:spLocks noChangeArrowheads="1"/>
          </p:cNvSpPr>
          <p:nvPr/>
        </p:nvSpPr>
        <p:spPr bwMode="auto">
          <a:xfrm>
            <a:off x="5876925" y="5176838"/>
            <a:ext cx="23050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solidFill>
                  <a:srgbClr val="C00000"/>
                </a:solidFill>
                <a:latin typeface="Arial" charset="0"/>
              </a:rPr>
              <a:t>nadbytek acetyl-CoA</a:t>
            </a:r>
            <a:endParaRPr lang="cs-CZ" sz="1400" b="1" baseline="-2500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38927" name="Obdélník 32"/>
          <p:cNvSpPr>
            <a:spLocks noChangeArrowheads="1"/>
          </p:cNvSpPr>
          <p:nvPr/>
        </p:nvSpPr>
        <p:spPr bwMode="auto">
          <a:xfrm>
            <a:off x="6372225" y="6165850"/>
            <a:ext cx="13271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solidFill>
                  <a:srgbClr val="C00000"/>
                </a:solidFill>
                <a:latin typeface="Arial" charset="0"/>
              </a:rPr>
              <a:t>ketogeneze</a:t>
            </a:r>
            <a:endParaRPr lang="cs-CZ" sz="1400" b="1" baseline="-2500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34" name="Zaoblený obdélník 33"/>
          <p:cNvSpPr/>
          <p:nvPr/>
        </p:nvSpPr>
        <p:spPr>
          <a:xfrm>
            <a:off x="6084888" y="6021388"/>
            <a:ext cx="1655762" cy="57626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35" name="Přímá spojnice se šipkou 34"/>
          <p:cNvCxnSpPr/>
          <p:nvPr/>
        </p:nvCxnSpPr>
        <p:spPr>
          <a:xfrm flipV="1">
            <a:off x="6300788" y="6145213"/>
            <a:ext cx="0" cy="236537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Šipka doprava 35"/>
          <p:cNvSpPr/>
          <p:nvPr/>
        </p:nvSpPr>
        <p:spPr>
          <a:xfrm rot="5400000">
            <a:off x="6822282" y="3698081"/>
            <a:ext cx="144462" cy="180975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7" name="Šipka doprava 36"/>
          <p:cNvSpPr/>
          <p:nvPr/>
        </p:nvSpPr>
        <p:spPr>
          <a:xfrm rot="5400000">
            <a:off x="6822281" y="4706144"/>
            <a:ext cx="144463" cy="180975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8" name="Šipka doprava 37"/>
          <p:cNvSpPr/>
          <p:nvPr/>
        </p:nvSpPr>
        <p:spPr>
          <a:xfrm rot="5400000">
            <a:off x="6822282" y="5714206"/>
            <a:ext cx="144462" cy="180975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8933" name="Obdélník 38"/>
          <p:cNvSpPr>
            <a:spLocks noChangeArrowheads="1"/>
          </p:cNvSpPr>
          <p:nvPr/>
        </p:nvSpPr>
        <p:spPr bwMode="auto">
          <a:xfrm>
            <a:off x="179388" y="2060575"/>
            <a:ext cx="23050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 u="sng">
                <a:solidFill>
                  <a:srgbClr val="C00000"/>
                </a:solidFill>
                <a:latin typeface="Arial" charset="0"/>
              </a:rPr>
              <a:t>zvýšená ketogeneze:</a:t>
            </a:r>
            <a:endParaRPr lang="cs-CZ" sz="1400" b="1" u="sng" baseline="-2500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38934" name="Obdélník 39"/>
          <p:cNvSpPr>
            <a:spLocks noChangeArrowheads="1"/>
          </p:cNvSpPr>
          <p:nvPr/>
        </p:nvSpPr>
        <p:spPr bwMode="auto">
          <a:xfrm>
            <a:off x="171450" y="2565400"/>
            <a:ext cx="23129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>
                <a:latin typeface="Arial" charset="0"/>
              </a:rPr>
              <a:t>hladovění</a:t>
            </a:r>
            <a:endParaRPr lang="cs-CZ" sz="1200" b="1" baseline="-2500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38935" name="Obdélník 40"/>
          <p:cNvSpPr>
            <a:spLocks noChangeArrowheads="1"/>
          </p:cNvSpPr>
          <p:nvPr/>
        </p:nvSpPr>
        <p:spPr bwMode="auto">
          <a:xfrm>
            <a:off x="179388" y="2852738"/>
            <a:ext cx="2312987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>
                <a:latin typeface="Arial" charset="0"/>
              </a:rPr>
              <a:t>delší cvičení</a:t>
            </a:r>
            <a:endParaRPr lang="cs-CZ" sz="1200" b="1" baseline="-2500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38936" name="Obdélník 41"/>
          <p:cNvSpPr>
            <a:spLocks noChangeArrowheads="1"/>
          </p:cNvSpPr>
          <p:nvPr/>
        </p:nvSpPr>
        <p:spPr bwMode="auto">
          <a:xfrm>
            <a:off x="179388" y="3141663"/>
            <a:ext cx="23129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>
                <a:latin typeface="Arial" charset="0"/>
              </a:rPr>
              <a:t>diabetes mellitus</a:t>
            </a:r>
            <a:endParaRPr lang="cs-CZ" sz="1200" b="1" baseline="-2500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38937" name="Obdélník 42"/>
          <p:cNvSpPr>
            <a:spLocks noChangeArrowheads="1"/>
          </p:cNvSpPr>
          <p:nvPr/>
        </p:nvSpPr>
        <p:spPr bwMode="auto">
          <a:xfrm>
            <a:off x="179388" y="3429000"/>
            <a:ext cx="30241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>
                <a:latin typeface="Arial" charset="0"/>
              </a:rPr>
              <a:t>dieta s vysokým obsahem tuků</a:t>
            </a:r>
            <a:endParaRPr lang="cs-CZ" sz="1200" b="1" baseline="-2500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38938" name="Obdélník 44"/>
          <p:cNvSpPr>
            <a:spLocks noChangeArrowheads="1"/>
          </p:cNvSpPr>
          <p:nvPr/>
        </p:nvSpPr>
        <p:spPr bwMode="auto">
          <a:xfrm>
            <a:off x="179388" y="3716338"/>
            <a:ext cx="3024187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3525" indent="-263525">
              <a:buClr>
                <a:srgbClr val="C00000"/>
              </a:buClr>
              <a:buFont typeface="Wingdings" pitchFamily="2" charset="2"/>
              <a:buChar char="ü"/>
            </a:pPr>
            <a:r>
              <a:rPr lang="cs-CZ" sz="1200" b="1">
                <a:latin typeface="Arial" charset="0"/>
              </a:rPr>
              <a:t>dieta s nízkým obsahem sacharidů</a:t>
            </a:r>
            <a:endParaRPr lang="cs-CZ" sz="1200" b="1" baseline="-2500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38939" name="Obdélník 45"/>
          <p:cNvSpPr>
            <a:spLocks noChangeArrowheads="1"/>
          </p:cNvSpPr>
          <p:nvPr/>
        </p:nvSpPr>
        <p:spPr bwMode="auto">
          <a:xfrm>
            <a:off x="800100" y="4572000"/>
            <a:ext cx="4113213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latin typeface="Arial" charset="0"/>
              </a:rPr>
              <a:t>využití ketolátek jako energetického zdroje</a:t>
            </a:r>
            <a:endParaRPr lang="cs-CZ" sz="1200" b="1">
              <a:latin typeface="Arial" charset="0"/>
            </a:endParaRPr>
          </a:p>
        </p:txBody>
      </p:sp>
      <p:sp>
        <p:nvSpPr>
          <p:cNvPr id="38940" name="Obdélník 46"/>
          <p:cNvSpPr>
            <a:spLocks noChangeArrowheads="1"/>
          </p:cNvSpPr>
          <p:nvPr/>
        </p:nvSpPr>
        <p:spPr bwMode="auto">
          <a:xfrm>
            <a:off x="467544" y="5589240"/>
            <a:ext cx="507542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 dirty="0">
                <a:solidFill>
                  <a:srgbClr val="C00000"/>
                </a:solidFill>
                <a:latin typeface="Arial" charset="0"/>
              </a:rPr>
              <a:t>šetření glukosy a svalových proteinů </a:t>
            </a:r>
            <a:r>
              <a:rPr lang="cs-CZ" sz="1400" b="1" dirty="0" smtClean="0">
                <a:solidFill>
                  <a:srgbClr val="C00000"/>
                </a:solidFill>
                <a:latin typeface="Arial" charset="0"/>
              </a:rPr>
              <a:t> (</a:t>
            </a:r>
            <a:r>
              <a:rPr lang="cs-CZ" sz="1400" b="1" dirty="0" smtClean="0">
                <a:solidFill>
                  <a:srgbClr val="C00000"/>
                </a:solidFill>
                <a:latin typeface="Arial" charset="0"/>
                <a:sym typeface="Wingdings"/>
              </a:rPr>
              <a:t></a:t>
            </a:r>
            <a:r>
              <a:rPr lang="cs-CZ" sz="1400" b="1" dirty="0" smtClean="0">
                <a:solidFill>
                  <a:srgbClr val="C00000"/>
                </a:solidFill>
                <a:latin typeface="Arial" charset="0"/>
              </a:rPr>
              <a:t>glukoneogeneze)</a:t>
            </a:r>
            <a:endParaRPr lang="cs-CZ" sz="1400" dirty="0">
              <a:solidFill>
                <a:srgbClr val="C00000"/>
              </a:solidFill>
            </a:endParaRPr>
          </a:p>
        </p:txBody>
      </p:sp>
      <p:sp>
        <p:nvSpPr>
          <p:cNvPr id="38941" name="Obdélník 47"/>
          <p:cNvSpPr>
            <a:spLocks noChangeArrowheads="1"/>
          </p:cNvSpPr>
          <p:nvPr/>
        </p:nvSpPr>
        <p:spPr bwMode="auto">
          <a:xfrm>
            <a:off x="395288" y="4932363"/>
            <a:ext cx="45720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100" b="1">
                <a:latin typeface="Arial" charset="0"/>
              </a:rPr>
              <a:t>(kosterní sval, buňky střevní mukosy, adipocyty, mozek, srdce aj.) </a:t>
            </a:r>
          </a:p>
        </p:txBody>
      </p:sp>
      <p:sp>
        <p:nvSpPr>
          <p:cNvPr id="49" name="Šipka doprava 48"/>
          <p:cNvSpPr/>
          <p:nvPr/>
        </p:nvSpPr>
        <p:spPr>
          <a:xfrm rot="5400000">
            <a:off x="2462213" y="5356225"/>
            <a:ext cx="223838" cy="179387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8943" name="Obdélník 43"/>
          <p:cNvSpPr>
            <a:spLocks noChangeArrowheads="1"/>
          </p:cNvSpPr>
          <p:nvPr/>
        </p:nvSpPr>
        <p:spPr bwMode="auto">
          <a:xfrm>
            <a:off x="3708400" y="1263650"/>
            <a:ext cx="15430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Arial" charset="0"/>
              </a:rPr>
              <a:t>Ketogeneze </a:t>
            </a:r>
            <a:endParaRPr lang="cs-CZ"/>
          </a:p>
        </p:txBody>
      </p:sp>
      <p:sp>
        <p:nvSpPr>
          <p:cNvPr id="50" name="Zaoblený obdélník 49"/>
          <p:cNvSpPr/>
          <p:nvPr/>
        </p:nvSpPr>
        <p:spPr>
          <a:xfrm>
            <a:off x="6011863" y="4005263"/>
            <a:ext cx="1728787" cy="57626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51" name="Přímá spojnice se šipkou 50"/>
          <p:cNvCxnSpPr/>
          <p:nvPr/>
        </p:nvCxnSpPr>
        <p:spPr>
          <a:xfrm flipV="1">
            <a:off x="6219825" y="4129088"/>
            <a:ext cx="0" cy="236537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0825" y="333375"/>
            <a:ext cx="8642350" cy="647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9939" name="Obdélník 3"/>
          <p:cNvSpPr>
            <a:spLocks noChangeArrowheads="1"/>
          </p:cNvSpPr>
          <p:nvPr/>
        </p:nvSpPr>
        <p:spPr bwMode="auto">
          <a:xfrm>
            <a:off x="2411413" y="395288"/>
            <a:ext cx="45577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C00000"/>
                </a:solidFill>
                <a:latin typeface="Arial" charset="0"/>
              </a:rPr>
              <a:t>Použitá literatura a zdroje</a:t>
            </a:r>
            <a:endParaRPr lang="cs-CZ" sz="2800"/>
          </a:p>
        </p:txBody>
      </p:sp>
      <p:sp>
        <p:nvSpPr>
          <p:cNvPr id="39940" name="Obdélník 4"/>
          <p:cNvSpPr>
            <a:spLocks noChangeArrowheads="1"/>
          </p:cNvSpPr>
          <p:nvPr/>
        </p:nvSpPr>
        <p:spPr bwMode="auto">
          <a:xfrm>
            <a:off x="900113" y="5322888"/>
            <a:ext cx="655161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</a:pPr>
            <a:r>
              <a:rPr lang="cs-CZ" sz="2400" b="1" baseline="-25000">
                <a:latin typeface="Arial" charset="0"/>
              </a:rPr>
              <a:t>http://www.hindawi.com/journals/jobes/2011/482021/fig2/</a:t>
            </a:r>
          </a:p>
        </p:txBody>
      </p:sp>
      <p:sp>
        <p:nvSpPr>
          <p:cNvPr id="6" name="Šipka doprava 5"/>
          <p:cNvSpPr/>
          <p:nvPr/>
        </p:nvSpPr>
        <p:spPr>
          <a:xfrm>
            <a:off x="250825" y="5481638"/>
            <a:ext cx="144463" cy="179387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250825" y="1557338"/>
            <a:ext cx="144463" cy="179387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9943" name="Obdélník 2"/>
          <p:cNvSpPr>
            <a:spLocks noChangeArrowheads="1"/>
          </p:cNvSpPr>
          <p:nvPr/>
        </p:nvSpPr>
        <p:spPr bwMode="auto">
          <a:xfrm>
            <a:off x="900113" y="2401888"/>
            <a:ext cx="71135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latin typeface="Arial" charset="0"/>
              </a:rPr>
              <a:t>Marks, A.; Lieberman, M. Marks' basic medical biochemistry: a clinical approach. 3rd edition. Lippincott Williams &amp; Wilkins, 2009. </a:t>
            </a:r>
          </a:p>
        </p:txBody>
      </p:sp>
      <p:sp>
        <p:nvSpPr>
          <p:cNvPr id="9" name="Šipka doprava 8"/>
          <p:cNvSpPr/>
          <p:nvPr/>
        </p:nvSpPr>
        <p:spPr>
          <a:xfrm>
            <a:off x="250825" y="2457450"/>
            <a:ext cx="144463" cy="179388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9945" name="Obdélník 9"/>
          <p:cNvSpPr>
            <a:spLocks noChangeArrowheads="1"/>
          </p:cNvSpPr>
          <p:nvPr/>
        </p:nvSpPr>
        <p:spPr bwMode="auto">
          <a:xfrm>
            <a:off x="914400" y="3933825"/>
            <a:ext cx="711358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latin typeface="Arial" charset="0"/>
              </a:rPr>
              <a:t>Meisenberg, G.; Simmons, W. H. Principles of medical biochemistry. 2nd edition. Elsevier, 2006.</a:t>
            </a:r>
          </a:p>
        </p:txBody>
      </p:sp>
      <p:sp>
        <p:nvSpPr>
          <p:cNvPr id="39946" name="Obdélník 10"/>
          <p:cNvSpPr>
            <a:spLocks noChangeArrowheads="1"/>
          </p:cNvSpPr>
          <p:nvPr/>
        </p:nvSpPr>
        <p:spPr bwMode="auto">
          <a:xfrm>
            <a:off x="900113" y="3300413"/>
            <a:ext cx="71135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latin typeface="Arial" charset="0"/>
              </a:rPr>
              <a:t>Matouš a kol. Základy lékařské chemie a biochemie. Galén, 2010.</a:t>
            </a:r>
          </a:p>
        </p:txBody>
      </p:sp>
      <p:sp>
        <p:nvSpPr>
          <p:cNvPr id="12" name="Šipka doprava 11"/>
          <p:cNvSpPr/>
          <p:nvPr/>
        </p:nvSpPr>
        <p:spPr>
          <a:xfrm>
            <a:off x="250825" y="3357563"/>
            <a:ext cx="144463" cy="179387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9948" name="Obdélník 12"/>
          <p:cNvSpPr>
            <a:spLocks noChangeArrowheads="1"/>
          </p:cNvSpPr>
          <p:nvPr/>
        </p:nvSpPr>
        <p:spPr bwMode="auto">
          <a:xfrm>
            <a:off x="914400" y="1484313"/>
            <a:ext cx="71135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latin typeface="Arial" charset="0"/>
              </a:rPr>
              <a:t>Devlin, T. M. Textbook of biochemistry: with clinical correlations. 6th edition. Wiley-Liss, 2006.</a:t>
            </a:r>
          </a:p>
        </p:txBody>
      </p:sp>
      <p:sp>
        <p:nvSpPr>
          <p:cNvPr id="39949" name="Obdélník 13"/>
          <p:cNvSpPr>
            <a:spLocks noChangeArrowheads="1"/>
          </p:cNvSpPr>
          <p:nvPr/>
        </p:nvSpPr>
        <p:spPr bwMode="auto">
          <a:xfrm>
            <a:off x="900113" y="4797425"/>
            <a:ext cx="71135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</a:pPr>
            <a:r>
              <a:rPr lang="cs-CZ" sz="1400" b="1">
                <a:latin typeface="Arial" charset="0"/>
              </a:rPr>
              <a:t>Murray et al. Harper's Biochemistry. 25th edition. Appleton &amp; Lange, 2000.</a:t>
            </a:r>
          </a:p>
        </p:txBody>
      </p:sp>
      <p:sp>
        <p:nvSpPr>
          <p:cNvPr id="15" name="Šipka doprava 14"/>
          <p:cNvSpPr/>
          <p:nvPr/>
        </p:nvSpPr>
        <p:spPr>
          <a:xfrm>
            <a:off x="250825" y="3968750"/>
            <a:ext cx="144463" cy="180975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Šipka doprava 15"/>
          <p:cNvSpPr/>
          <p:nvPr/>
        </p:nvSpPr>
        <p:spPr>
          <a:xfrm>
            <a:off x="250825" y="4833938"/>
            <a:ext cx="144463" cy="179387"/>
          </a:xfrm>
          <a:prstGeom prst="rightArrow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lumMod val="85000"/>
          </a:schemeClr>
        </a:solidFill>
        <a:ln>
          <a:solidFill>
            <a:srgbClr val="C0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9987</TotalTime>
  <Words>1596</Words>
  <Application>Microsoft Office PowerPoint</Application>
  <PresentationFormat>Předvádění na obrazovce (4:3)</PresentationFormat>
  <Paragraphs>490</Paragraphs>
  <Slides>40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40</vt:i4>
      </vt:variant>
    </vt:vector>
  </HeadingPairs>
  <TitlesOfParts>
    <vt:vector size="41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Snímek 32</vt:lpstr>
      <vt:lpstr>Snímek 33</vt:lpstr>
      <vt:lpstr>Snímek 34</vt:lpstr>
      <vt:lpstr>Snímek 35</vt:lpstr>
      <vt:lpstr>Snímek 36</vt:lpstr>
      <vt:lpstr>Snímek 37</vt:lpstr>
      <vt:lpstr>Snímek 38</vt:lpstr>
      <vt:lpstr>Snímek 39</vt:lpstr>
      <vt:lpstr>Snímek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Zdenčí</dc:creator>
  <cp:lastModifiedBy>Srbova</cp:lastModifiedBy>
  <cp:revision>760</cp:revision>
  <dcterms:created xsi:type="dcterms:W3CDTF">2011-10-15T08:50:49Z</dcterms:created>
  <dcterms:modified xsi:type="dcterms:W3CDTF">2013-11-13T15:58:14Z</dcterms:modified>
</cp:coreProperties>
</file>