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4" r:id="rId2"/>
    <p:sldId id="265" r:id="rId3"/>
    <p:sldId id="266" r:id="rId4"/>
    <p:sldId id="288" r:id="rId5"/>
    <p:sldId id="267" r:id="rId6"/>
    <p:sldId id="272" r:id="rId7"/>
    <p:sldId id="273" r:id="rId8"/>
    <p:sldId id="274" r:id="rId9"/>
    <p:sldId id="275" r:id="rId10"/>
    <p:sldId id="277" r:id="rId11"/>
    <p:sldId id="278" r:id="rId12"/>
    <p:sldId id="279" r:id="rId13"/>
    <p:sldId id="280" r:id="rId14"/>
    <p:sldId id="276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9" r:id="rId23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p14="http://schemas.microsoft.com/office/powerpoint/2010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20"/>
    <p:restoredTop sz="94349" autoAdjust="0"/>
  </p:normalViewPr>
  <p:slideViewPr>
    <p:cSldViewPr snapToGrid="0" snapToObjects="1">
      <p:cViewPr varScale="1">
        <p:scale>
          <a:sx n="97" d="100"/>
          <a:sy n="97" d="100"/>
        </p:scale>
        <p:origin x="-6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C5D41-6BE7-403B-851A-C61B9B764FB2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7FAF8-6F9A-474F-9009-FD5DC9BDA1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890768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B35C6-A4A6-44F7-9801-A0801A72CB06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A309B-628D-480D-B4E6-C67572E19F3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669799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cb.oxfordjournals.org/content/40/3/438.full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alligator population at Lake Apopka in central Florida declined dramatically between 1980 and 1987. Endocrine-disrupting chemicals and specifically DDT metabolites have been implicated in the alligators' reproductive failure. The DDT metabolite hypothesis is based largely on the observation of elevated concentrations of </a:t>
            </a:r>
            <a:r>
              <a:rPr lang="en-US" dirty="0" err="1" smtClean="0"/>
              <a:t>p,p</a:t>
            </a:r>
            <a:r>
              <a:rPr lang="en-US" dirty="0" smtClean="0"/>
              <a:t>-DDE and </a:t>
            </a:r>
            <a:r>
              <a:rPr lang="en-US" dirty="0" err="1" smtClean="0"/>
              <a:t>p,p</a:t>
            </a:r>
            <a:r>
              <a:rPr lang="en-US" dirty="0" smtClean="0"/>
              <a:t>-DDD in alligator eggs obtained from Lake Apopka in 1984 and 1985. In the following commentary, we draw attention to two </a:t>
            </a:r>
            <a:r>
              <a:rPr lang="en-US" dirty="0" err="1" smtClean="0"/>
              <a:t>nematocides</a:t>
            </a:r>
            <a:r>
              <a:rPr lang="en-US" dirty="0" smtClean="0"/>
              <a:t> that are established reproductive toxins in humans, </a:t>
            </a:r>
            <a:r>
              <a:rPr lang="en-US" dirty="0" err="1" smtClean="0"/>
              <a:t>dibromochloropropane</a:t>
            </a:r>
            <a:r>
              <a:rPr lang="en-US" dirty="0" smtClean="0"/>
              <a:t> (DBCP) and ethylene </a:t>
            </a:r>
            <a:r>
              <a:rPr lang="en-US" dirty="0" err="1" smtClean="0"/>
              <a:t>dibromide</a:t>
            </a:r>
            <a:r>
              <a:rPr lang="en-US" dirty="0" smtClean="0"/>
              <a:t> (EDB), which could also have played a role in the reproductive failure observed in alligators from Lake Apopka in the early 1980s.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observed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neonatal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juvenile</a:t>
            </a:r>
            <a:r>
              <a:rPr lang="cs-CZ" dirty="0" smtClean="0"/>
              <a:t> </a:t>
            </a:r>
            <a:r>
              <a:rPr lang="cs-CZ" dirty="0" err="1" smtClean="0"/>
              <a:t>alligators</a:t>
            </a:r>
            <a:r>
              <a:rPr lang="cs-CZ" dirty="0" smtClean="0"/>
              <a:t> </a:t>
            </a:r>
            <a:r>
              <a:rPr lang="cs-CZ" dirty="0" err="1" smtClean="0"/>
              <a:t>living</a:t>
            </a:r>
            <a:r>
              <a:rPr lang="cs-CZ" dirty="0" smtClean="0"/>
              <a:t> in pesticide-</a:t>
            </a:r>
            <a:r>
              <a:rPr lang="cs-CZ" dirty="0" err="1" smtClean="0"/>
              <a:t>contaminated</a:t>
            </a:r>
            <a:r>
              <a:rPr lang="cs-CZ" dirty="0" smtClean="0"/>
              <a:t> </a:t>
            </a:r>
            <a:r>
              <a:rPr lang="cs-CZ" dirty="0" err="1" smtClean="0"/>
              <a:t>lakes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altered</a:t>
            </a:r>
            <a:r>
              <a:rPr lang="cs-CZ" dirty="0" smtClean="0"/>
              <a:t> plasma hormone </a:t>
            </a:r>
            <a:r>
              <a:rPr lang="cs-CZ" dirty="0" err="1" smtClean="0"/>
              <a:t>concentrations</a:t>
            </a:r>
            <a:r>
              <a:rPr lang="cs-CZ" dirty="0" smtClean="0"/>
              <a:t>, </a:t>
            </a:r>
            <a:r>
              <a:rPr lang="cs-CZ" dirty="0" err="1" smtClean="0"/>
              <a:t>reproductive</a:t>
            </a:r>
            <a:r>
              <a:rPr lang="cs-CZ" dirty="0" smtClean="0"/>
              <a:t> </a:t>
            </a:r>
            <a:r>
              <a:rPr lang="cs-CZ" dirty="0" err="1" smtClean="0"/>
              <a:t>tract</a:t>
            </a:r>
            <a:r>
              <a:rPr lang="cs-CZ" dirty="0" smtClean="0"/>
              <a:t> anatomy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hepatic</a:t>
            </a:r>
            <a:r>
              <a:rPr lang="cs-CZ" dirty="0" smtClean="0"/>
              <a:t> </a:t>
            </a:r>
            <a:r>
              <a:rPr lang="cs-CZ" dirty="0" err="1" smtClean="0"/>
              <a:t>functioning</a:t>
            </a:r>
            <a:r>
              <a:rPr lang="cs-CZ" dirty="0" smtClean="0"/>
              <a:t>. </a:t>
            </a:r>
            <a:r>
              <a:rPr lang="cs-CZ" dirty="0" err="1" smtClean="0"/>
              <a:t>Experimental</a:t>
            </a:r>
            <a:r>
              <a:rPr lang="cs-CZ" dirty="0" smtClean="0"/>
              <a:t> </a:t>
            </a:r>
            <a:r>
              <a:rPr lang="cs-CZ" dirty="0" err="1" smtClean="0"/>
              <a:t>studies</a:t>
            </a:r>
            <a:r>
              <a:rPr lang="cs-CZ" dirty="0" smtClean="0"/>
              <a:t> </a:t>
            </a:r>
            <a:r>
              <a:rPr lang="cs-CZ" dirty="0" err="1" smtClean="0"/>
              <a:t>exposing</a:t>
            </a:r>
            <a:r>
              <a:rPr lang="cs-CZ" dirty="0" smtClean="0"/>
              <a:t> </a:t>
            </a:r>
            <a:r>
              <a:rPr lang="cs-CZ" dirty="0" err="1" smtClean="0"/>
              <a:t>developing</a:t>
            </a:r>
            <a:r>
              <a:rPr lang="cs-CZ" dirty="0" smtClean="0"/>
              <a:t> </a:t>
            </a:r>
            <a:r>
              <a:rPr lang="cs-CZ" dirty="0" err="1" smtClean="0"/>
              <a:t>embryos</a:t>
            </a:r>
            <a:r>
              <a:rPr lang="cs-CZ" dirty="0" smtClean="0"/>
              <a:t> to </a:t>
            </a:r>
            <a:r>
              <a:rPr lang="cs-CZ" dirty="0" err="1" smtClean="0"/>
              <a:t>various</a:t>
            </a:r>
            <a:r>
              <a:rPr lang="cs-CZ" dirty="0" smtClean="0"/>
              <a:t> </a:t>
            </a:r>
            <a:r>
              <a:rPr lang="cs-CZ" dirty="0" err="1" smtClean="0"/>
              <a:t>persistent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nonpersistent</a:t>
            </a:r>
            <a:r>
              <a:rPr lang="cs-CZ" dirty="0" smtClean="0"/>
              <a:t> </a:t>
            </a:r>
            <a:r>
              <a:rPr lang="cs-CZ" dirty="0" err="1" smtClean="0"/>
              <a:t>pesticides</a:t>
            </a:r>
            <a:r>
              <a:rPr lang="cs-CZ" dirty="0" smtClean="0"/>
              <a:t>,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produced</a:t>
            </a:r>
            <a:r>
              <a:rPr lang="cs-CZ" dirty="0" smtClean="0"/>
              <a:t> </a:t>
            </a:r>
            <a:r>
              <a:rPr lang="cs-CZ" dirty="0" err="1" smtClean="0"/>
              <a:t>alterations</a:t>
            </a:r>
            <a:r>
              <a:rPr lang="cs-CZ" dirty="0" smtClean="0"/>
              <a:t> in </a:t>
            </a:r>
            <a:r>
              <a:rPr lang="cs-CZ" dirty="0" err="1" smtClean="0"/>
              <a:t>gonadal</a:t>
            </a:r>
            <a:r>
              <a:rPr lang="cs-CZ" dirty="0" smtClean="0"/>
              <a:t> </a:t>
            </a:r>
            <a:r>
              <a:rPr lang="cs-CZ" dirty="0" err="1" smtClean="0"/>
              <a:t>steroidogenesis</a:t>
            </a:r>
            <a:r>
              <a:rPr lang="cs-CZ" dirty="0" smtClean="0"/>
              <a:t>, </a:t>
            </a:r>
            <a:r>
              <a:rPr lang="cs-CZ" dirty="0" err="1" smtClean="0"/>
              <a:t>secondary</a:t>
            </a:r>
            <a:r>
              <a:rPr lang="cs-CZ" dirty="0" smtClean="0"/>
              <a:t> sex </a:t>
            </a:r>
            <a:r>
              <a:rPr lang="cs-CZ" dirty="0" err="1" smtClean="0"/>
              <a:t>characteristics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gonadal</a:t>
            </a:r>
            <a:r>
              <a:rPr lang="cs-CZ" dirty="0" smtClean="0"/>
              <a:t> anatomy. </a:t>
            </a:r>
            <a:r>
              <a:rPr lang="cs-CZ" dirty="0" err="1" smtClean="0"/>
              <a:t>Atrazine</a:t>
            </a:r>
            <a:r>
              <a:rPr lang="cs-CZ" dirty="0" smtClean="0"/>
              <a:t>, </a:t>
            </a:r>
            <a:r>
              <a:rPr lang="cs-CZ" dirty="0" err="1" smtClean="0"/>
              <a:t>however</a:t>
            </a:r>
            <a:r>
              <a:rPr lang="cs-CZ" dirty="0" smtClean="0"/>
              <a:t>,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ppm</a:t>
            </a:r>
            <a:r>
              <a:rPr lang="cs-CZ" dirty="0" smtClean="0"/>
              <a:t> </a:t>
            </a:r>
            <a:r>
              <a:rPr lang="cs-CZ" dirty="0" err="1" smtClean="0"/>
              <a:t>doses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induce</a:t>
            </a:r>
            <a:r>
              <a:rPr lang="cs-CZ" dirty="0" smtClean="0"/>
              <a:t> </a:t>
            </a:r>
            <a:r>
              <a:rPr lang="cs-CZ" dirty="0" err="1" smtClean="0"/>
              <a:t>elevated</a:t>
            </a:r>
            <a:r>
              <a:rPr lang="cs-CZ" dirty="0" smtClean="0"/>
              <a:t> </a:t>
            </a:r>
            <a:r>
              <a:rPr lang="cs-CZ" dirty="0" err="1" smtClean="0"/>
              <a:t>testicular</a:t>
            </a:r>
            <a:r>
              <a:rPr lang="cs-CZ" dirty="0" smtClean="0"/>
              <a:t> </a:t>
            </a:r>
            <a:r>
              <a:rPr lang="cs-CZ" dirty="0" err="1" smtClean="0"/>
              <a:t>expression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steroidogenic</a:t>
            </a:r>
            <a:r>
              <a:rPr lang="cs-CZ" dirty="0" smtClean="0"/>
              <a:t> enzyme </a:t>
            </a:r>
            <a:r>
              <a:rPr lang="cs-CZ" dirty="0" err="1" smtClean="0"/>
              <a:t>aromatase</a:t>
            </a:r>
            <a:r>
              <a:rPr lang="cs-CZ" dirty="0" smtClean="0"/>
              <a:t> in </a:t>
            </a:r>
            <a:r>
              <a:rPr lang="cs-CZ" dirty="0" err="1" smtClean="0"/>
              <a:t>alligator</a:t>
            </a:r>
            <a:r>
              <a:rPr lang="cs-CZ" dirty="0" smtClean="0"/>
              <a:t> </a:t>
            </a:r>
            <a:r>
              <a:rPr lang="cs-CZ" dirty="0" err="1" smtClean="0"/>
              <a:t>males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exposure</a:t>
            </a:r>
            <a:r>
              <a:rPr lang="cs-CZ" dirty="0" smtClean="0"/>
              <a:t> </a:t>
            </a:r>
            <a:r>
              <a:rPr lang="cs-CZ" dirty="0" err="1" smtClean="0"/>
              <a:t>occurs</a:t>
            </a:r>
            <a:r>
              <a:rPr lang="cs-CZ" dirty="0" smtClean="0"/>
              <a:t> </a:t>
            </a:r>
            <a:r>
              <a:rPr lang="cs-CZ" i="1" dirty="0" smtClean="0"/>
              <a:t>in </a:t>
            </a:r>
            <a:r>
              <a:rPr lang="cs-CZ" i="1" dirty="0" err="1" smtClean="0"/>
              <a:t>ovo</a:t>
            </a:r>
            <a:r>
              <a:rPr lang="cs-CZ" i="1" dirty="0" smtClean="0"/>
              <a:t>.</a:t>
            </a:r>
            <a:r>
              <a:rPr lang="cs-CZ" dirty="0" smtClean="0"/>
              <a:t> </a:t>
            </a:r>
            <a:r>
              <a:rPr lang="cs-CZ" dirty="0" err="1" smtClean="0"/>
              <a:t>Atrazine</a:t>
            </a:r>
            <a:r>
              <a:rPr lang="cs-CZ" dirty="0" smtClean="0"/>
              <a:t>,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i="1" dirty="0" smtClean="0"/>
              <a:t>p,p</a:t>
            </a:r>
            <a:r>
              <a:rPr lang="cs-CZ" dirty="0" smtClean="0"/>
              <a:t>′-DDE, </a:t>
            </a:r>
            <a:r>
              <a:rPr lang="cs-CZ" dirty="0" err="1" smtClean="0"/>
              <a:t>exhibits</a:t>
            </a:r>
            <a:r>
              <a:rPr lang="cs-CZ" dirty="0" smtClean="0"/>
              <a:t> a </a:t>
            </a:r>
            <a:r>
              <a:rPr lang="cs-CZ" dirty="0" err="1" smtClean="0"/>
              <a:t>low</a:t>
            </a:r>
            <a:r>
              <a:rPr lang="cs-CZ" dirty="0" smtClean="0"/>
              <a:t> </a:t>
            </a:r>
            <a:r>
              <a:rPr lang="cs-CZ" dirty="0" err="1" smtClean="0"/>
              <a:t>affinity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alligator</a:t>
            </a:r>
            <a:r>
              <a:rPr lang="cs-CZ" dirty="0" smtClean="0"/>
              <a:t> estrogen receptor (</a:t>
            </a:r>
            <a:r>
              <a:rPr lang="cs-CZ" dirty="0" err="1" smtClean="0">
                <a:hlinkClick r:id="rId3"/>
              </a:rPr>
              <a:t>Vonier</a:t>
            </a:r>
            <a:r>
              <a:rPr lang="cs-CZ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et</a:t>
            </a:r>
            <a:r>
              <a:rPr lang="cs-CZ" i="1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al</a:t>
            </a:r>
            <a:r>
              <a:rPr lang="cs-CZ" i="1" dirty="0" smtClean="0">
                <a:hlinkClick r:id="rId3"/>
              </a:rPr>
              <a:t>.,</a:t>
            </a:r>
            <a:r>
              <a:rPr lang="cs-CZ" dirty="0" smtClean="0">
                <a:hlinkClick r:id="rId3"/>
              </a:rPr>
              <a:t> 1997</a:t>
            </a:r>
            <a:r>
              <a:rPr lang="cs-CZ" dirty="0" smtClean="0"/>
              <a:t>). 2,4-D </a:t>
            </a:r>
            <a:r>
              <a:rPr lang="cs-CZ" dirty="0" err="1" smtClean="0"/>
              <a:t>does</a:t>
            </a:r>
            <a:r>
              <a:rPr lang="cs-CZ" dirty="0" smtClean="0"/>
              <a:t> not influence </a:t>
            </a:r>
            <a:r>
              <a:rPr lang="cs-CZ" dirty="0" err="1" smtClean="0"/>
              <a:t>aromatase</a:t>
            </a:r>
            <a:r>
              <a:rPr lang="cs-CZ" dirty="0" smtClean="0"/>
              <a:t> </a:t>
            </a:r>
            <a:r>
              <a:rPr lang="cs-CZ" dirty="0" err="1" smtClean="0"/>
              <a:t>activity</a:t>
            </a:r>
            <a:r>
              <a:rPr lang="cs-CZ" dirty="0" smtClean="0"/>
              <a:t> in </a:t>
            </a:r>
            <a:r>
              <a:rPr lang="cs-CZ" dirty="0" err="1" smtClean="0"/>
              <a:t>alligators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treatment</a:t>
            </a:r>
            <a:r>
              <a:rPr lang="cs-CZ" dirty="0" smtClean="0"/>
              <a:t> </a:t>
            </a:r>
            <a:r>
              <a:rPr lang="cs-CZ" dirty="0" err="1" smtClean="0"/>
              <a:t>doses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(</a:t>
            </a:r>
            <a:r>
              <a:rPr lang="cs-CZ" dirty="0" err="1" smtClean="0">
                <a:hlinkClick r:id="rId3"/>
              </a:rPr>
              <a:t>Crain</a:t>
            </a:r>
            <a:r>
              <a:rPr lang="cs-CZ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et</a:t>
            </a:r>
            <a:r>
              <a:rPr lang="cs-CZ" i="1" dirty="0" smtClean="0">
                <a:hlinkClick r:id="rId3"/>
              </a:rPr>
              <a:t> </a:t>
            </a:r>
            <a:r>
              <a:rPr lang="cs-CZ" i="1" dirty="0" err="1" smtClean="0">
                <a:hlinkClick r:id="rId3"/>
              </a:rPr>
              <a:t>al</a:t>
            </a:r>
            <a:r>
              <a:rPr lang="cs-CZ" i="1" smtClean="0">
                <a:hlinkClick r:id="rId3"/>
              </a:rPr>
              <a:t>.,</a:t>
            </a:r>
            <a:r>
              <a:rPr lang="cs-CZ" smtClean="0">
                <a:hlinkClick r:id="rId3"/>
              </a:rPr>
              <a:t> 1997</a:t>
            </a:r>
            <a:r>
              <a:rPr lang="cs-CZ" smtClean="0"/>
              <a:t>).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A309B-628D-480D-B4E6-C67572E19F3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pPr/>
              <a:t>Wednesday, March 12,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pPr/>
              <a:t>Wednesday, March 12,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Object 2"/>
          <p:cNvGraphicFramePr>
            <a:graphicFrameLocks noChangeAspect="1"/>
          </p:cNvGraphicFramePr>
          <p:nvPr/>
        </p:nvGraphicFramePr>
        <p:xfrm>
          <a:off x="537587" y="693336"/>
          <a:ext cx="7769225" cy="5826125"/>
        </p:xfrm>
        <a:graphic>
          <a:graphicData uri="http://schemas.openxmlformats.org/presentationml/2006/ole">
            <p:oleObj spid="_x0000_s53250" name="Prezentace" r:id="rId3" imgW="4570541" imgH="3427323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575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sz="2700" dirty="0" err="1" smtClean="0"/>
              <a:t>Pokles</a:t>
            </a:r>
            <a:r>
              <a:rPr lang="en-US" sz="2700" dirty="0" smtClean="0"/>
              <a:t> </a:t>
            </a:r>
            <a:r>
              <a:rPr lang="en-US" sz="2700" dirty="0" err="1" smtClean="0"/>
              <a:t>tyrosinkinasové</a:t>
            </a:r>
            <a:r>
              <a:rPr lang="en-US" sz="2700" dirty="0" smtClean="0"/>
              <a:t> </a:t>
            </a:r>
            <a:r>
              <a:rPr lang="en-US" sz="2700" dirty="0" err="1" smtClean="0"/>
              <a:t>aktivity</a:t>
            </a:r>
            <a:r>
              <a:rPr lang="en-US" sz="2700" dirty="0" smtClean="0"/>
              <a:t> </a:t>
            </a:r>
            <a:r>
              <a:rPr lang="en-US" sz="2700" dirty="0" err="1" smtClean="0"/>
              <a:t>inzul</a:t>
            </a:r>
            <a:r>
              <a:rPr lang="cs-CZ" sz="2700" dirty="0" smtClean="0"/>
              <a:t>i</a:t>
            </a:r>
            <a:r>
              <a:rPr lang="en-US" sz="2700" dirty="0" err="1" smtClean="0"/>
              <a:t>nového</a:t>
            </a:r>
            <a:r>
              <a:rPr lang="en-US" sz="2700" dirty="0" smtClean="0"/>
              <a:t> </a:t>
            </a:r>
            <a:r>
              <a:rPr lang="en-US" sz="2700" dirty="0" err="1" smtClean="0"/>
              <a:t>receptoru</a:t>
            </a:r>
            <a:r>
              <a:rPr lang="en-US" sz="2700" dirty="0" smtClean="0"/>
              <a:t> </a:t>
            </a:r>
            <a:r>
              <a:rPr lang="en-US" sz="2700" dirty="0" err="1" smtClean="0"/>
              <a:t>při</a:t>
            </a:r>
            <a:r>
              <a:rPr lang="en-US" sz="2700" dirty="0" smtClean="0"/>
              <a:t> </a:t>
            </a:r>
            <a:r>
              <a:rPr lang="en-US" sz="2700" dirty="0" err="1" smtClean="0"/>
              <a:t>gestačním</a:t>
            </a:r>
            <a:r>
              <a:rPr lang="en-US" sz="2700" dirty="0" smtClean="0"/>
              <a:t> DM.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4327"/>
            <a:ext cx="8229600" cy="4876800"/>
          </a:xfrm>
        </p:spPr>
        <p:txBody>
          <a:bodyPr>
            <a:normAutofit/>
          </a:bodyPr>
          <a:lstStyle/>
          <a:p>
            <a:r>
              <a:rPr lang="en-US" sz="1800" dirty="0" err="1" smtClean="0"/>
              <a:t>Během</a:t>
            </a:r>
            <a:r>
              <a:rPr lang="en-US" sz="1800" dirty="0" smtClean="0"/>
              <a:t> </a:t>
            </a:r>
            <a:r>
              <a:rPr lang="en-US" sz="1800" dirty="0" err="1" smtClean="0"/>
              <a:t>těhotenství</a:t>
            </a:r>
            <a:r>
              <a:rPr lang="en-US" sz="1800" dirty="0" smtClean="0"/>
              <a:t> </a:t>
            </a:r>
            <a:r>
              <a:rPr lang="en-US" sz="1800" dirty="0" err="1" smtClean="0"/>
              <a:t>pokles</a:t>
            </a:r>
            <a:r>
              <a:rPr lang="en-US" sz="1800" dirty="0" smtClean="0"/>
              <a:t> </a:t>
            </a:r>
            <a:r>
              <a:rPr lang="en-US" sz="1800" dirty="0" err="1" smtClean="0"/>
              <a:t>citlivosti</a:t>
            </a:r>
            <a:r>
              <a:rPr lang="en-US" sz="1800" dirty="0" smtClean="0"/>
              <a:t> </a:t>
            </a:r>
            <a:r>
              <a:rPr lang="en-US" sz="1800" dirty="0" err="1" smtClean="0"/>
              <a:t>na</a:t>
            </a:r>
            <a:r>
              <a:rPr lang="en-US" sz="1800" dirty="0" smtClean="0"/>
              <a:t> </a:t>
            </a:r>
            <a:r>
              <a:rPr lang="en-US" sz="1800" dirty="0" err="1" smtClean="0"/>
              <a:t>inzul</a:t>
            </a:r>
            <a:r>
              <a:rPr lang="cs-CZ" sz="1800" dirty="0" smtClean="0"/>
              <a:t>i</a:t>
            </a:r>
            <a:r>
              <a:rPr lang="en-US" sz="1800" dirty="0" smtClean="0"/>
              <a:t>n</a:t>
            </a:r>
          </a:p>
          <a:p>
            <a:endParaRPr lang="en-US" sz="1800" dirty="0"/>
          </a:p>
          <a:p>
            <a:r>
              <a:rPr lang="en-US" sz="1800" dirty="0" smtClean="0"/>
              <a:t>14% </a:t>
            </a:r>
            <a:r>
              <a:rPr lang="en-US" sz="1800" dirty="0" err="1" smtClean="0"/>
              <a:t>těhotných</a:t>
            </a:r>
            <a:r>
              <a:rPr lang="en-US" sz="1800" dirty="0" smtClean="0"/>
              <a:t> </a:t>
            </a:r>
            <a:r>
              <a:rPr lang="en-US" sz="1800" dirty="0" err="1" smtClean="0"/>
              <a:t>žen</a:t>
            </a:r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GDM: </a:t>
            </a:r>
            <a:r>
              <a:rPr lang="cs-CZ" sz="1800" dirty="0" smtClean="0"/>
              <a:t>pokles citlivosti na inzulin, neschopnost kompenzace nárůstem sekrece inzulinu</a:t>
            </a:r>
            <a:endParaRPr lang="en-US" sz="1800" dirty="0" smtClean="0"/>
          </a:p>
          <a:p>
            <a:endParaRPr lang="en-US" sz="1800" dirty="0"/>
          </a:p>
          <a:p>
            <a:r>
              <a:rPr lang="en-US" sz="1800" dirty="0" err="1" smtClean="0"/>
              <a:t>Spíše</a:t>
            </a:r>
            <a:r>
              <a:rPr lang="en-US" sz="1800" dirty="0" smtClean="0"/>
              <a:t> </a:t>
            </a:r>
            <a:r>
              <a:rPr lang="en-US" sz="1800" dirty="0" err="1" smtClean="0"/>
              <a:t>poškození</a:t>
            </a:r>
            <a:r>
              <a:rPr lang="en-US" sz="1800" dirty="0" smtClean="0"/>
              <a:t> </a:t>
            </a:r>
            <a:r>
              <a:rPr lang="en-US" sz="1800" dirty="0" err="1" smtClean="0"/>
              <a:t>působení</a:t>
            </a:r>
            <a:r>
              <a:rPr lang="en-US" sz="1800" dirty="0" smtClean="0"/>
              <a:t> </a:t>
            </a:r>
            <a:r>
              <a:rPr lang="en-US" sz="1800" dirty="0" err="1" smtClean="0"/>
              <a:t>inzul</a:t>
            </a:r>
            <a:r>
              <a:rPr lang="cs-CZ" sz="1800" dirty="0" smtClean="0"/>
              <a:t>i</a:t>
            </a:r>
            <a:r>
              <a:rPr lang="en-US" sz="1800" dirty="0" smtClean="0"/>
              <a:t>nu </a:t>
            </a:r>
            <a:r>
              <a:rPr lang="en-US" sz="1800" dirty="0" err="1" smtClean="0"/>
              <a:t>než-li</a:t>
            </a:r>
            <a:r>
              <a:rPr lang="en-US" sz="1800" dirty="0" smtClean="0"/>
              <a:t> </a:t>
            </a:r>
            <a:r>
              <a:rPr lang="en-US" sz="1800" dirty="0" err="1" smtClean="0"/>
              <a:t>pokles</a:t>
            </a:r>
            <a:r>
              <a:rPr lang="en-US" sz="1800" dirty="0" smtClean="0"/>
              <a:t> </a:t>
            </a:r>
            <a:r>
              <a:rPr lang="en-US" sz="1800" dirty="0" err="1" smtClean="0"/>
              <a:t>afinity</a:t>
            </a:r>
            <a:r>
              <a:rPr lang="en-US" sz="1800" dirty="0" smtClean="0"/>
              <a:t> </a:t>
            </a:r>
            <a:r>
              <a:rPr lang="en-US" sz="1800" dirty="0" err="1" smtClean="0"/>
              <a:t>receptorů</a:t>
            </a:r>
            <a:r>
              <a:rPr lang="en-US" sz="1800" dirty="0" smtClean="0"/>
              <a:t> k </a:t>
            </a:r>
            <a:r>
              <a:rPr lang="en-US" sz="1800" dirty="0" err="1" smtClean="0"/>
              <a:t>inzul</a:t>
            </a:r>
            <a:r>
              <a:rPr lang="cs-CZ" sz="1800" dirty="0" smtClean="0"/>
              <a:t>i</a:t>
            </a:r>
            <a:r>
              <a:rPr lang="en-US" sz="1800" dirty="0" smtClean="0"/>
              <a:t>nu</a:t>
            </a:r>
          </a:p>
          <a:p>
            <a:endParaRPr lang="en-US" sz="1800" dirty="0"/>
          </a:p>
          <a:p>
            <a:r>
              <a:rPr lang="en-US" sz="1800" dirty="0" err="1" smtClean="0"/>
              <a:t>Buňky</a:t>
            </a:r>
            <a:r>
              <a:rPr lang="en-US" sz="1800" dirty="0" smtClean="0"/>
              <a:t> </a:t>
            </a:r>
            <a:r>
              <a:rPr lang="en-US" sz="1800" dirty="0" err="1" smtClean="0"/>
              <a:t>kosterních</a:t>
            </a:r>
            <a:r>
              <a:rPr lang="en-US" sz="1800" dirty="0" smtClean="0"/>
              <a:t> </a:t>
            </a:r>
            <a:r>
              <a:rPr lang="en-US" sz="1800" dirty="0" err="1" smtClean="0"/>
              <a:t>svalů</a:t>
            </a:r>
            <a:r>
              <a:rPr lang="en-US" sz="1800" dirty="0" smtClean="0"/>
              <a:t> </a:t>
            </a:r>
            <a:r>
              <a:rPr lang="en-US" sz="1800" dirty="0" err="1" smtClean="0"/>
              <a:t>žen</a:t>
            </a:r>
            <a:r>
              <a:rPr lang="en-US" sz="1800" dirty="0" smtClean="0"/>
              <a:t> s GDM </a:t>
            </a:r>
            <a:r>
              <a:rPr lang="en-US" sz="1800" dirty="0" err="1" smtClean="0"/>
              <a:t>exprimují</a:t>
            </a:r>
            <a:r>
              <a:rPr lang="en-US" sz="1800" dirty="0" smtClean="0"/>
              <a:t> </a:t>
            </a:r>
            <a:r>
              <a:rPr lang="en-US" sz="1800" dirty="0" err="1" smtClean="0"/>
              <a:t>zvýšené</a:t>
            </a:r>
            <a:r>
              <a:rPr lang="en-US" sz="1800" dirty="0" smtClean="0"/>
              <a:t> </a:t>
            </a:r>
            <a:r>
              <a:rPr lang="en-US" sz="1800" dirty="0" err="1" smtClean="0"/>
              <a:t>množství</a:t>
            </a:r>
            <a:r>
              <a:rPr lang="en-US" sz="1800" dirty="0" smtClean="0"/>
              <a:t>  </a:t>
            </a:r>
            <a:r>
              <a:rPr lang="en-US" sz="1800" dirty="0" err="1" smtClean="0"/>
              <a:t>membránového</a:t>
            </a:r>
            <a:r>
              <a:rPr lang="en-US" sz="1800" dirty="0" smtClean="0"/>
              <a:t> </a:t>
            </a:r>
            <a:r>
              <a:rPr lang="en-US" sz="1800" dirty="0" err="1" smtClean="0"/>
              <a:t>glykoproteinu</a:t>
            </a:r>
            <a:r>
              <a:rPr lang="en-US" sz="1800" dirty="0" smtClean="0"/>
              <a:t> -1, </a:t>
            </a:r>
            <a:r>
              <a:rPr lang="en-US" sz="1800" dirty="0" err="1" smtClean="0"/>
              <a:t>který</a:t>
            </a:r>
            <a:r>
              <a:rPr lang="en-US" sz="1800" dirty="0" smtClean="0"/>
              <a:t> </a:t>
            </a:r>
            <a:r>
              <a:rPr lang="en-US" sz="1800" dirty="0" err="1" smtClean="0"/>
              <a:t>inhibuje</a:t>
            </a:r>
            <a:r>
              <a:rPr lang="en-US" sz="1800" dirty="0" smtClean="0"/>
              <a:t> </a:t>
            </a:r>
            <a:r>
              <a:rPr lang="en-US" sz="1800" dirty="0" err="1" smtClean="0"/>
              <a:t>tyrosin</a:t>
            </a:r>
            <a:r>
              <a:rPr lang="en-US" sz="1800" dirty="0" smtClean="0"/>
              <a:t> </a:t>
            </a:r>
            <a:r>
              <a:rPr lang="en-US" sz="1800" dirty="0" err="1" smtClean="0"/>
              <a:t>kinasovou</a:t>
            </a:r>
            <a:r>
              <a:rPr lang="en-US" sz="1800" dirty="0" smtClean="0"/>
              <a:t> </a:t>
            </a:r>
            <a:r>
              <a:rPr lang="en-US" sz="1800" dirty="0" err="1" smtClean="0"/>
              <a:t>aktivitu</a:t>
            </a:r>
            <a:r>
              <a:rPr lang="en-US" sz="1800" dirty="0" smtClean="0"/>
              <a:t> </a:t>
            </a:r>
            <a:r>
              <a:rPr lang="en-US" sz="1800" dirty="0" err="1" smtClean="0"/>
              <a:t>inzulinoveho</a:t>
            </a:r>
            <a:r>
              <a:rPr lang="en-US" sz="1800" dirty="0" smtClean="0"/>
              <a:t> </a:t>
            </a:r>
            <a:r>
              <a:rPr lang="en-US" sz="1800" dirty="0" err="1" smtClean="0"/>
              <a:t>receptoru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4" name="Obdélník 3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49576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Syndrom</a:t>
            </a:r>
            <a:r>
              <a:rPr lang="en-US" sz="2400" dirty="0" smtClean="0"/>
              <a:t> </a:t>
            </a:r>
            <a:r>
              <a:rPr lang="en-US" sz="2400" dirty="0" err="1" smtClean="0"/>
              <a:t>nadbytku</a:t>
            </a:r>
            <a:r>
              <a:rPr lang="en-US" sz="2400" dirty="0" smtClean="0"/>
              <a:t> </a:t>
            </a:r>
            <a:r>
              <a:rPr lang="en-US" sz="2400" dirty="0" err="1" smtClean="0"/>
              <a:t>mineralokortikoidů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8205"/>
            <a:ext cx="8229600" cy="4876800"/>
          </a:xfrm>
        </p:spPr>
        <p:txBody>
          <a:bodyPr>
            <a:normAutofit/>
          </a:bodyPr>
          <a:lstStyle/>
          <a:p>
            <a:r>
              <a:rPr lang="en-US" sz="1900" dirty="0" err="1" smtClean="0"/>
              <a:t>Hypertenze</a:t>
            </a:r>
            <a:r>
              <a:rPr lang="en-US" sz="1900" dirty="0" smtClean="0"/>
              <a:t>, </a:t>
            </a:r>
            <a:r>
              <a:rPr lang="en-US" sz="1900" dirty="0" err="1" smtClean="0"/>
              <a:t>hypokalemie</a:t>
            </a:r>
            <a:r>
              <a:rPr lang="en-US" sz="1900" dirty="0" smtClean="0"/>
              <a:t> a </a:t>
            </a:r>
            <a:r>
              <a:rPr lang="en-US" sz="1900" dirty="0" err="1" smtClean="0"/>
              <a:t>potlačení</a:t>
            </a:r>
            <a:r>
              <a:rPr lang="en-US" sz="1900" dirty="0" smtClean="0"/>
              <a:t> renin-</a:t>
            </a:r>
            <a:r>
              <a:rPr lang="en-US" sz="1900" dirty="0" err="1" smtClean="0"/>
              <a:t>agiotensinového</a:t>
            </a:r>
            <a:r>
              <a:rPr lang="en-US" sz="1900" dirty="0" smtClean="0"/>
              <a:t> </a:t>
            </a:r>
            <a:r>
              <a:rPr lang="en-US" sz="1900" dirty="0" err="1" smtClean="0"/>
              <a:t>systému</a:t>
            </a:r>
            <a:r>
              <a:rPr lang="en-US" sz="1900" dirty="0" smtClean="0"/>
              <a:t>. </a:t>
            </a:r>
          </a:p>
          <a:p>
            <a:endParaRPr lang="en-US" sz="1900" dirty="0"/>
          </a:p>
          <a:p>
            <a:r>
              <a:rPr lang="en-US" sz="1900" dirty="0" err="1" smtClean="0"/>
              <a:t>Poškození</a:t>
            </a:r>
            <a:r>
              <a:rPr lang="en-US" sz="1900" dirty="0" smtClean="0"/>
              <a:t> </a:t>
            </a:r>
            <a:r>
              <a:rPr lang="en-US" sz="1900" dirty="0" err="1" smtClean="0"/>
              <a:t>inaktivace</a:t>
            </a:r>
            <a:r>
              <a:rPr lang="en-US" sz="1900" dirty="0" smtClean="0"/>
              <a:t> </a:t>
            </a:r>
            <a:r>
              <a:rPr lang="en-US" sz="1900" dirty="0" err="1" smtClean="0"/>
              <a:t>kortisolu</a:t>
            </a:r>
            <a:r>
              <a:rPr lang="en-US" sz="1900" dirty="0" smtClean="0"/>
              <a:t> 11</a:t>
            </a:r>
            <a:r>
              <a:rPr lang="en-US" sz="1900" dirty="0" smtClean="0">
                <a:latin typeface="Symbol" charset="2"/>
                <a:cs typeface="Symbol" charset="2"/>
              </a:rPr>
              <a:t>b</a:t>
            </a:r>
            <a:r>
              <a:rPr lang="en-US" sz="1900" dirty="0" smtClean="0"/>
              <a:t>-hydroxysteroid </a:t>
            </a:r>
            <a:r>
              <a:rPr lang="en-US" sz="1900" dirty="0" err="1" smtClean="0"/>
              <a:t>dehydrogenasou</a:t>
            </a:r>
            <a:r>
              <a:rPr lang="en-US" sz="1900" dirty="0" smtClean="0"/>
              <a:t>.</a:t>
            </a:r>
            <a:endParaRPr lang="cs-CZ" sz="1900" dirty="0" smtClean="0"/>
          </a:p>
          <a:p>
            <a:endParaRPr lang="en-US" sz="1900" dirty="0"/>
          </a:p>
          <a:p>
            <a:r>
              <a:rPr lang="en-US" sz="1900" dirty="0" err="1" smtClean="0"/>
              <a:t>Plazmatické</a:t>
            </a:r>
            <a:r>
              <a:rPr lang="en-US" sz="1900" dirty="0" smtClean="0"/>
              <a:t> </a:t>
            </a:r>
            <a:r>
              <a:rPr lang="en-US" sz="1900" dirty="0" err="1" smtClean="0"/>
              <a:t>hladiny</a:t>
            </a:r>
            <a:r>
              <a:rPr lang="en-US" sz="1900" dirty="0" smtClean="0"/>
              <a:t> </a:t>
            </a:r>
            <a:r>
              <a:rPr lang="en-US" sz="1900" dirty="0" err="1" smtClean="0"/>
              <a:t>kortisolu</a:t>
            </a:r>
            <a:r>
              <a:rPr lang="en-US" sz="1900" dirty="0" smtClean="0"/>
              <a:t> </a:t>
            </a:r>
            <a:r>
              <a:rPr lang="en-US" sz="1900" dirty="0" err="1" smtClean="0"/>
              <a:t>jsou</a:t>
            </a:r>
            <a:r>
              <a:rPr lang="en-US" sz="1900" dirty="0" smtClean="0"/>
              <a:t> 100x </a:t>
            </a:r>
            <a:r>
              <a:rPr lang="en-US" sz="1900" dirty="0" err="1" smtClean="0"/>
              <a:t>vyšší</a:t>
            </a:r>
            <a:r>
              <a:rPr lang="en-US" sz="1900" dirty="0" smtClean="0"/>
              <a:t> </a:t>
            </a:r>
            <a:r>
              <a:rPr lang="en-US" sz="1900" dirty="0" err="1" smtClean="0"/>
              <a:t>než</a:t>
            </a:r>
            <a:r>
              <a:rPr lang="en-US" sz="1900" dirty="0" smtClean="0"/>
              <a:t> </a:t>
            </a:r>
            <a:r>
              <a:rPr lang="en-US" sz="1900" dirty="0" err="1" smtClean="0"/>
              <a:t>hladiny</a:t>
            </a:r>
            <a:r>
              <a:rPr lang="en-US" sz="1900" dirty="0" smtClean="0"/>
              <a:t> </a:t>
            </a:r>
            <a:r>
              <a:rPr lang="en-US" sz="1900" dirty="0" err="1" smtClean="0"/>
              <a:t>aldosteronu</a:t>
            </a:r>
            <a:endParaRPr lang="en-US" sz="1900" dirty="0" smtClean="0"/>
          </a:p>
          <a:p>
            <a:endParaRPr lang="en-US" sz="1900" dirty="0"/>
          </a:p>
          <a:p>
            <a:r>
              <a:rPr lang="en-US" sz="1900" dirty="0" err="1" smtClean="0"/>
              <a:t>Kortisol</a:t>
            </a:r>
            <a:r>
              <a:rPr lang="en-US" sz="1900" dirty="0" smtClean="0"/>
              <a:t> </a:t>
            </a:r>
            <a:r>
              <a:rPr lang="en-US" sz="1900" dirty="0" err="1" smtClean="0"/>
              <a:t>saturuje</a:t>
            </a:r>
            <a:r>
              <a:rPr lang="en-US" sz="1900" dirty="0" smtClean="0"/>
              <a:t> </a:t>
            </a:r>
            <a:r>
              <a:rPr lang="en-US" sz="1900" dirty="0" err="1" smtClean="0"/>
              <a:t>renální</a:t>
            </a:r>
            <a:r>
              <a:rPr lang="en-US" sz="1900" dirty="0" smtClean="0"/>
              <a:t> </a:t>
            </a:r>
            <a:r>
              <a:rPr lang="en-US" sz="1900" dirty="0" err="1" smtClean="0"/>
              <a:t>mineralokortikoidní</a:t>
            </a:r>
            <a:r>
              <a:rPr lang="en-US" sz="1900" dirty="0" smtClean="0"/>
              <a:t> receptor– </a:t>
            </a:r>
            <a:r>
              <a:rPr lang="en-US" sz="1900" dirty="0" err="1" smtClean="0"/>
              <a:t>retence</a:t>
            </a:r>
            <a:r>
              <a:rPr lang="en-US" sz="1900" dirty="0" smtClean="0"/>
              <a:t> Na, </a:t>
            </a:r>
            <a:r>
              <a:rPr lang="en-US" sz="1900" dirty="0" err="1" smtClean="0"/>
              <a:t>potlačení</a:t>
            </a:r>
            <a:r>
              <a:rPr lang="en-US" sz="1900" dirty="0" smtClean="0"/>
              <a:t> </a:t>
            </a:r>
            <a:r>
              <a:rPr lang="en-US" sz="1900" dirty="0" err="1" smtClean="0"/>
              <a:t>osy</a:t>
            </a:r>
            <a:r>
              <a:rPr lang="en-US" sz="1900" dirty="0" smtClean="0"/>
              <a:t>  renin-angiotensin-</a:t>
            </a:r>
            <a:r>
              <a:rPr lang="en-US" sz="1900" dirty="0" err="1" smtClean="0"/>
              <a:t>aldosteron</a:t>
            </a:r>
            <a:r>
              <a:rPr lang="en-US" sz="1900" dirty="0" smtClean="0"/>
              <a:t>.</a:t>
            </a:r>
          </a:p>
          <a:p>
            <a:endParaRPr lang="en-US" sz="1900" dirty="0"/>
          </a:p>
          <a:p>
            <a:r>
              <a:rPr lang="en-US" sz="1900" dirty="0" err="1" smtClean="0"/>
              <a:t>Kongenitální</a:t>
            </a:r>
            <a:r>
              <a:rPr lang="en-US" sz="1900" dirty="0" smtClean="0"/>
              <a:t> </a:t>
            </a:r>
            <a:r>
              <a:rPr lang="en-US" sz="1900" dirty="0" err="1" smtClean="0"/>
              <a:t>defekt</a:t>
            </a:r>
            <a:endParaRPr lang="en-US" sz="1900" dirty="0" smtClean="0"/>
          </a:p>
          <a:p>
            <a:r>
              <a:rPr lang="en-US" sz="1900" dirty="0" err="1" smtClean="0"/>
              <a:t>Nadměrná</a:t>
            </a:r>
            <a:r>
              <a:rPr lang="en-US" sz="1900" dirty="0" smtClean="0"/>
              <a:t> </a:t>
            </a:r>
            <a:r>
              <a:rPr lang="en-US" sz="1900" dirty="0" err="1" smtClean="0"/>
              <a:t>konzumace</a:t>
            </a:r>
            <a:r>
              <a:rPr lang="en-US" sz="1900" dirty="0" smtClean="0"/>
              <a:t> </a:t>
            </a:r>
            <a:r>
              <a:rPr lang="en-US" sz="1900" dirty="0" err="1" smtClean="0"/>
              <a:t>lékořice</a:t>
            </a:r>
            <a:r>
              <a:rPr lang="en-US" sz="1900" dirty="0" smtClean="0"/>
              <a:t>– </a:t>
            </a:r>
            <a:r>
              <a:rPr lang="en-US" sz="1900" dirty="0" err="1" smtClean="0"/>
              <a:t>glycyrrhizinová</a:t>
            </a:r>
            <a:r>
              <a:rPr lang="en-US" sz="1900" dirty="0" smtClean="0"/>
              <a:t> </a:t>
            </a:r>
            <a:r>
              <a:rPr lang="en-US" sz="1900" dirty="0" err="1" smtClean="0"/>
              <a:t>kyselina</a:t>
            </a:r>
            <a:r>
              <a:rPr lang="en-US" sz="1900" dirty="0" smtClean="0"/>
              <a:t> </a:t>
            </a:r>
          </a:p>
          <a:p>
            <a:endParaRPr lang="en-US" dirty="0"/>
          </a:p>
        </p:txBody>
      </p:sp>
      <p:sp>
        <p:nvSpPr>
          <p:cNvPr id="4" name="Obdélník 3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4" descr="lekorice-lekarska-koren-(glycyrrhiza-officinalis)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6838551" y="533400"/>
            <a:ext cx="1619250" cy="1215390"/>
          </a:xfrm>
          <a:prstGeom prst="rect">
            <a:avLst/>
          </a:prstGeom>
        </p:spPr>
      </p:pic>
      <p:pic>
        <p:nvPicPr>
          <p:cNvPr id="6" name="Picture 5" descr="Unknow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7212028" y="5257172"/>
            <a:ext cx="1137920" cy="812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3183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5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b="18858"/>
          <a:stretch/>
        </p:blipFill>
        <p:spPr>
          <a:xfrm>
            <a:off x="1599669" y="2092927"/>
            <a:ext cx="5473515" cy="20124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708328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err="1" smtClean="0"/>
              <a:t>Mutace</a:t>
            </a:r>
            <a:r>
              <a:rPr lang="en-US" sz="2000" dirty="0" smtClean="0"/>
              <a:t> </a:t>
            </a:r>
            <a:r>
              <a:rPr lang="en-US" sz="2000" dirty="0" err="1" smtClean="0"/>
              <a:t>minaralokortikoidního</a:t>
            </a:r>
            <a:r>
              <a:rPr lang="en-US" sz="2000" dirty="0" smtClean="0"/>
              <a:t> </a:t>
            </a:r>
            <a:r>
              <a:rPr lang="en-US" sz="2000" dirty="0" err="1" smtClean="0"/>
              <a:t>receptoru</a:t>
            </a:r>
            <a:r>
              <a:rPr lang="en-US" sz="2000" dirty="0" smtClean="0"/>
              <a:t> </a:t>
            </a:r>
            <a:r>
              <a:rPr lang="en-US" sz="2000" dirty="0" err="1" smtClean="0"/>
              <a:t>vede</a:t>
            </a:r>
            <a:r>
              <a:rPr lang="en-US" sz="2000" dirty="0" smtClean="0"/>
              <a:t> k </a:t>
            </a:r>
            <a:r>
              <a:rPr lang="en-US" sz="2000" dirty="0" err="1" smtClean="0"/>
              <a:t>hypertenzi</a:t>
            </a:r>
            <a:r>
              <a:rPr lang="en-US" sz="2000" dirty="0" smtClean="0"/>
              <a:t> a </a:t>
            </a:r>
            <a:r>
              <a:rPr lang="en-US" sz="2000" dirty="0" err="1" smtClean="0"/>
              <a:t>toxemii</a:t>
            </a:r>
            <a:r>
              <a:rPr lang="en-US" sz="2000" dirty="0" smtClean="0"/>
              <a:t> v </a:t>
            </a:r>
            <a:r>
              <a:rPr lang="en-US" sz="2000" dirty="0" err="1" smtClean="0"/>
              <a:t>těhotenství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Hypertenze</a:t>
            </a:r>
            <a:r>
              <a:rPr lang="en-US" sz="1800" dirty="0" smtClean="0"/>
              <a:t> </a:t>
            </a:r>
            <a:r>
              <a:rPr lang="en-US" sz="1800" dirty="0" err="1" smtClean="0"/>
              <a:t>spojená</a:t>
            </a:r>
            <a:r>
              <a:rPr lang="en-US" sz="1800" dirty="0" smtClean="0"/>
              <a:t> s </a:t>
            </a:r>
            <a:r>
              <a:rPr lang="en-US" sz="1800" dirty="0" err="1" smtClean="0"/>
              <a:t>toxemii</a:t>
            </a:r>
            <a:r>
              <a:rPr lang="en-US" sz="1800" dirty="0" smtClean="0"/>
              <a:t> v </a:t>
            </a:r>
            <a:r>
              <a:rPr lang="en-US" sz="1800" dirty="0" err="1" smtClean="0"/>
              <a:t>těhotenství</a:t>
            </a:r>
            <a:r>
              <a:rPr lang="en-US" sz="1800" dirty="0" smtClean="0"/>
              <a:t> (</a:t>
            </a:r>
            <a:r>
              <a:rPr lang="en-US" sz="1800" dirty="0" err="1" smtClean="0"/>
              <a:t>eklampsie</a:t>
            </a:r>
            <a:r>
              <a:rPr lang="en-US" sz="1800" dirty="0" smtClean="0"/>
              <a:t>)</a:t>
            </a:r>
            <a:endParaRPr lang="en-US" sz="1800" dirty="0"/>
          </a:p>
          <a:p>
            <a:r>
              <a:rPr lang="en-US" sz="1800" dirty="0" smtClean="0"/>
              <a:t>6% </a:t>
            </a:r>
            <a:r>
              <a:rPr lang="en-US" sz="1800" dirty="0" err="1" smtClean="0"/>
              <a:t>těhotenství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cs-CZ" sz="1800" dirty="0" smtClean="0"/>
              <a:t>Mutace </a:t>
            </a:r>
            <a:r>
              <a:rPr lang="cs-CZ" sz="1800" dirty="0" err="1" smtClean="0"/>
              <a:t>mineralokortikoidního</a:t>
            </a:r>
            <a:r>
              <a:rPr lang="cs-CZ" sz="1800" dirty="0" smtClean="0"/>
              <a:t> receptoru </a:t>
            </a:r>
            <a:r>
              <a:rPr lang="en-US" sz="1800" dirty="0" smtClean="0"/>
              <a:t>( </a:t>
            </a:r>
            <a:r>
              <a:rPr lang="en-US" sz="1800" dirty="0" err="1" smtClean="0"/>
              <a:t>Ser</a:t>
            </a:r>
            <a:r>
              <a:rPr lang="en-US" sz="1800" dirty="0" smtClean="0"/>
              <a:t> v </a:t>
            </a:r>
            <a:r>
              <a:rPr lang="en-US" sz="1800" dirty="0" err="1" smtClean="0"/>
              <a:t>pozici</a:t>
            </a:r>
            <a:r>
              <a:rPr lang="en-US" sz="1800" dirty="0" smtClean="0"/>
              <a:t> 810 je </a:t>
            </a:r>
            <a:r>
              <a:rPr lang="en-US" sz="1800" dirty="0" err="1" smtClean="0"/>
              <a:t>nahrazen</a:t>
            </a:r>
            <a:r>
              <a:rPr lang="en-US" sz="1800" dirty="0" smtClean="0"/>
              <a:t> </a:t>
            </a:r>
            <a:r>
              <a:rPr lang="en-US" sz="1800" dirty="0" err="1" smtClean="0"/>
              <a:t>Leu</a:t>
            </a:r>
            <a:r>
              <a:rPr lang="en-US" sz="1800" dirty="0" smtClean="0"/>
              <a:t>– v </a:t>
            </a:r>
            <a:r>
              <a:rPr lang="en-US" sz="1800" dirty="0" err="1" smtClean="0"/>
              <a:t>hormon</a:t>
            </a:r>
            <a:r>
              <a:rPr lang="en-US" sz="1800" dirty="0" smtClean="0"/>
              <a:t> </a:t>
            </a:r>
            <a:r>
              <a:rPr lang="en-US" sz="1800" dirty="0" err="1" smtClean="0"/>
              <a:t>vazebné</a:t>
            </a:r>
            <a:r>
              <a:rPr lang="en-US" sz="1800" dirty="0" smtClean="0"/>
              <a:t> </a:t>
            </a:r>
            <a:r>
              <a:rPr lang="en-US" sz="1800" dirty="0" err="1" smtClean="0"/>
              <a:t>doméně</a:t>
            </a:r>
            <a:endParaRPr lang="en-US" sz="1800" dirty="0" smtClean="0"/>
          </a:p>
          <a:p>
            <a:endParaRPr lang="en-US" sz="1800" dirty="0"/>
          </a:p>
          <a:p>
            <a:r>
              <a:rPr lang="en-US" sz="1800" dirty="0" err="1" smtClean="0"/>
              <a:t>Zmutovaný</a:t>
            </a:r>
            <a:r>
              <a:rPr lang="en-US" sz="1800" dirty="0" smtClean="0"/>
              <a:t> receptor </a:t>
            </a:r>
            <a:r>
              <a:rPr lang="en-US" sz="1800" dirty="0" err="1" smtClean="0"/>
              <a:t>váže</a:t>
            </a:r>
            <a:r>
              <a:rPr lang="en-US" sz="1800" dirty="0" smtClean="0"/>
              <a:t> </a:t>
            </a:r>
            <a:r>
              <a:rPr lang="en-US" sz="1800" dirty="0" err="1" smtClean="0"/>
              <a:t>progesteron</a:t>
            </a:r>
            <a:r>
              <a:rPr lang="en-US" sz="1800" dirty="0" smtClean="0"/>
              <a:t> se </a:t>
            </a:r>
            <a:r>
              <a:rPr lang="en-US" sz="1800" dirty="0" err="1" smtClean="0"/>
              <a:t>stejnou</a:t>
            </a:r>
            <a:r>
              <a:rPr lang="en-US" sz="1800" dirty="0" smtClean="0"/>
              <a:t> </a:t>
            </a:r>
            <a:r>
              <a:rPr lang="en-US" sz="1800" dirty="0" err="1" smtClean="0"/>
              <a:t>afinitou</a:t>
            </a:r>
            <a:r>
              <a:rPr lang="en-US" sz="1800" dirty="0" smtClean="0"/>
              <a:t> </a:t>
            </a:r>
            <a:r>
              <a:rPr lang="en-US" sz="1800" dirty="0" err="1" smtClean="0"/>
              <a:t>jako</a:t>
            </a:r>
            <a:r>
              <a:rPr lang="en-US" sz="1800" dirty="0" smtClean="0"/>
              <a:t> </a:t>
            </a:r>
            <a:r>
              <a:rPr lang="en-US" sz="1800" dirty="0" err="1" smtClean="0"/>
              <a:t>aldosteron</a:t>
            </a:r>
            <a:r>
              <a:rPr lang="en-US" sz="1800" dirty="0" smtClean="0"/>
              <a:t> – </a:t>
            </a:r>
            <a:r>
              <a:rPr lang="en-US" sz="1800" dirty="0" err="1" smtClean="0"/>
              <a:t>působí</a:t>
            </a:r>
            <a:r>
              <a:rPr lang="en-US" sz="1800" dirty="0" smtClean="0"/>
              <a:t> </a:t>
            </a:r>
            <a:r>
              <a:rPr lang="en-US" sz="1800" dirty="0" err="1" smtClean="0"/>
              <a:t>tak</a:t>
            </a:r>
            <a:r>
              <a:rPr lang="en-US" sz="1800" dirty="0" smtClean="0"/>
              <a:t> </a:t>
            </a:r>
            <a:r>
              <a:rPr lang="en-US" sz="1800" dirty="0" err="1" smtClean="0"/>
              <a:t>jako</a:t>
            </a:r>
            <a:r>
              <a:rPr lang="en-US" sz="1800" dirty="0" smtClean="0"/>
              <a:t> </a:t>
            </a:r>
            <a:r>
              <a:rPr lang="en-US" sz="1800" dirty="0" err="1" smtClean="0"/>
              <a:t>agonista</a:t>
            </a:r>
            <a:r>
              <a:rPr lang="en-US" sz="1800" dirty="0" smtClean="0"/>
              <a:t> a </a:t>
            </a:r>
            <a:r>
              <a:rPr lang="en-US" sz="1800" dirty="0" err="1" smtClean="0"/>
              <a:t>indukuje</a:t>
            </a:r>
            <a:r>
              <a:rPr lang="en-US" sz="1800" dirty="0" smtClean="0"/>
              <a:t> </a:t>
            </a:r>
            <a:r>
              <a:rPr lang="en-US" sz="1800" dirty="0" err="1" smtClean="0"/>
              <a:t>resorpce</a:t>
            </a:r>
            <a:r>
              <a:rPr lang="en-US" sz="1800" dirty="0" smtClean="0"/>
              <a:t> Na+ v </a:t>
            </a:r>
            <a:r>
              <a:rPr lang="en-US" sz="1800" dirty="0" err="1" smtClean="0"/>
              <a:t>ledvinách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r>
              <a:rPr lang="en-US" sz="1800" dirty="0" err="1" smtClean="0"/>
              <a:t>Jedinci</a:t>
            </a:r>
            <a:r>
              <a:rPr lang="en-US" sz="1800" dirty="0" smtClean="0"/>
              <a:t> do 35 let s </a:t>
            </a:r>
            <a:r>
              <a:rPr lang="en-US" sz="1800" dirty="0"/>
              <a:t> </a:t>
            </a:r>
            <a:r>
              <a:rPr lang="en-US" sz="1800" dirty="0" err="1" smtClean="0"/>
              <a:t>mutovaným</a:t>
            </a:r>
            <a:r>
              <a:rPr lang="en-US" sz="1800" dirty="0" smtClean="0"/>
              <a:t> </a:t>
            </a:r>
            <a:r>
              <a:rPr lang="en-US" sz="1800" dirty="0" err="1" smtClean="0"/>
              <a:t>receptorem</a:t>
            </a:r>
            <a:r>
              <a:rPr lang="en-US" sz="1800" dirty="0" smtClean="0"/>
              <a:t> </a:t>
            </a:r>
            <a:r>
              <a:rPr lang="en-US" sz="1800" dirty="0" err="1" smtClean="0"/>
              <a:t>mají</a:t>
            </a:r>
            <a:r>
              <a:rPr lang="en-US" sz="1800" dirty="0" smtClean="0"/>
              <a:t> KT 167/110 (126/78)</a:t>
            </a:r>
          </a:p>
          <a:p>
            <a:endParaRPr lang="en-US" sz="1800" dirty="0"/>
          </a:p>
          <a:p>
            <a:r>
              <a:rPr lang="en-US" sz="1800" dirty="0" smtClean="0"/>
              <a:t>! </a:t>
            </a:r>
            <a:r>
              <a:rPr lang="en-US" sz="1800" dirty="0" err="1" smtClean="0"/>
              <a:t>Spironolakton</a:t>
            </a:r>
            <a:r>
              <a:rPr lang="en-US" sz="1800" dirty="0" smtClean="0"/>
              <a:t> by se </a:t>
            </a:r>
            <a:r>
              <a:rPr lang="en-US" sz="1800" dirty="0" err="1" smtClean="0"/>
              <a:t>neměl</a:t>
            </a:r>
            <a:r>
              <a:rPr lang="en-US" sz="1800" dirty="0" smtClean="0"/>
              <a:t> </a:t>
            </a:r>
            <a:r>
              <a:rPr lang="en-US" sz="1800" dirty="0" err="1" smtClean="0"/>
              <a:t>užívat</a:t>
            </a:r>
            <a:r>
              <a:rPr lang="en-US" sz="1800" dirty="0" smtClean="0"/>
              <a:t> k </a:t>
            </a:r>
            <a:r>
              <a:rPr lang="en-US" sz="1800" dirty="0" err="1" smtClean="0"/>
              <a:t>léčbě</a:t>
            </a:r>
            <a:r>
              <a:rPr lang="en-US" sz="1800" dirty="0" smtClean="0"/>
              <a:t> </a:t>
            </a:r>
            <a:r>
              <a:rPr lang="en-US" sz="1800" dirty="0" err="1" smtClean="0"/>
              <a:t>pacientů</a:t>
            </a:r>
            <a:r>
              <a:rPr lang="en-US" sz="1800" dirty="0" smtClean="0"/>
              <a:t> s S810L </a:t>
            </a:r>
            <a:r>
              <a:rPr lang="en-US" sz="1800" dirty="0" err="1" smtClean="0"/>
              <a:t>mutací</a:t>
            </a:r>
            <a:r>
              <a:rPr lang="en-US" sz="1800" dirty="0" smtClean="0"/>
              <a:t> !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4" name="Obdélník 3"/>
          <p:cNvSpPr/>
          <p:nvPr/>
        </p:nvSpPr>
        <p:spPr>
          <a:xfrm>
            <a:off x="317634" y="481263"/>
            <a:ext cx="8556859" cy="580403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657026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Endokrinní </a:t>
            </a:r>
            <a:r>
              <a:rPr lang="cs-CZ" dirty="0" err="1" smtClean="0"/>
              <a:t>disruptory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Endokrinní </a:t>
            </a:r>
            <a:r>
              <a:rPr lang="cs-CZ" dirty="0" err="1" smtClean="0"/>
              <a:t>disruptory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Endocrine</a:t>
            </a:r>
            <a:r>
              <a:rPr lang="cs-CZ" dirty="0" smtClean="0"/>
              <a:t> </a:t>
            </a:r>
            <a:r>
              <a:rPr lang="cs-CZ" dirty="0" err="1" smtClean="0"/>
              <a:t>Disrupting</a:t>
            </a:r>
            <a:r>
              <a:rPr lang="cs-CZ" dirty="0" smtClean="0"/>
              <a:t> </a:t>
            </a:r>
            <a:r>
              <a:rPr lang="cs-CZ" dirty="0" err="1" smtClean="0"/>
              <a:t>Compounds</a:t>
            </a:r>
            <a:r>
              <a:rPr lang="cs-CZ" dirty="0" smtClean="0"/>
              <a:t> (</a:t>
            </a:r>
            <a:r>
              <a:rPr lang="cs-CZ" dirty="0" err="1" smtClean="0"/>
              <a:t>EDCs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Exogenní látky, které ovlivňují produkci nebo uvolňování, transport, eliminaci endogenních hormonů, které jsou zodpovědné za udržení homeostázy a ze regulaci vývoje.</a:t>
            </a:r>
          </a:p>
          <a:p>
            <a:endParaRPr lang="cs-CZ" dirty="0"/>
          </a:p>
          <a:p>
            <a:r>
              <a:rPr lang="cs-CZ" dirty="0" smtClean="0"/>
              <a:t>Stimulují nebo inhibují endokrinní systém, což má za následek buď nadměrnou nebo naopak nedostatečnou produkci endogenních hormonů.</a:t>
            </a:r>
          </a:p>
          <a:p>
            <a:endParaRPr lang="cs-CZ" dirty="0" smtClean="0"/>
          </a:p>
          <a:p>
            <a:r>
              <a:rPr lang="cs-CZ" dirty="0" smtClean="0"/>
              <a:t> Nejvíce se studuje interakce s účinky estrogenů, androgenů a </a:t>
            </a:r>
            <a:r>
              <a:rPr lang="cs-CZ" dirty="0" err="1" smtClean="0"/>
              <a:t>thyroidních</a:t>
            </a:r>
            <a:r>
              <a:rPr lang="cs-CZ" dirty="0" smtClean="0"/>
              <a:t> hormonů.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Pesticidy – DDT</a:t>
            </a:r>
          </a:p>
          <a:p>
            <a:r>
              <a:rPr lang="cs-CZ" dirty="0" smtClean="0"/>
              <a:t>Herbicidy - atrazin</a:t>
            </a:r>
          </a:p>
          <a:p>
            <a:r>
              <a:rPr lang="cs-CZ" dirty="0" smtClean="0"/>
              <a:t>Fungicidy - </a:t>
            </a:r>
            <a:r>
              <a:rPr lang="cs-CZ" dirty="0" err="1" smtClean="0"/>
              <a:t>vinclozolin</a:t>
            </a:r>
            <a:endParaRPr lang="cs-CZ" dirty="0" smtClean="0"/>
          </a:p>
          <a:p>
            <a:r>
              <a:rPr lang="cs-CZ" dirty="0" smtClean="0"/>
              <a:t>Změkčovadla plastů - ftaláty</a:t>
            </a:r>
          </a:p>
          <a:p>
            <a:r>
              <a:rPr lang="cs-CZ" dirty="0" err="1" smtClean="0"/>
              <a:t>Surfaktanty</a:t>
            </a:r>
            <a:endParaRPr lang="cs-CZ" dirty="0" smtClean="0"/>
          </a:p>
          <a:p>
            <a:r>
              <a:rPr lang="cs-CZ" dirty="0" err="1" smtClean="0"/>
              <a:t>Organokovy</a:t>
            </a:r>
            <a:endParaRPr lang="cs-CZ" dirty="0" smtClean="0"/>
          </a:p>
          <a:p>
            <a:r>
              <a:rPr lang="cs-CZ" dirty="0" err="1" smtClean="0"/>
              <a:t>Fytoestrogeny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Endokrinní </a:t>
            </a:r>
            <a:r>
              <a:rPr lang="cs-CZ" dirty="0" err="1"/>
              <a:t>disruptory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</a:t>
            </a:r>
            <a:r>
              <a:rPr lang="cs-CZ" dirty="0" err="1" smtClean="0"/>
              <a:t>ůsobí</a:t>
            </a:r>
            <a:r>
              <a:rPr lang="cs-CZ" dirty="0" smtClean="0"/>
              <a:t> jako ligandy receptorů pro steroidní hormony</a:t>
            </a:r>
          </a:p>
          <a:p>
            <a:endParaRPr lang="cs-CZ" dirty="0" smtClean="0"/>
          </a:p>
          <a:p>
            <a:pPr lvl="1"/>
            <a:r>
              <a:rPr lang="en-US" dirty="0" smtClean="0"/>
              <a:t>A</a:t>
            </a:r>
            <a:r>
              <a:rPr lang="cs-CZ" dirty="0" err="1" smtClean="0"/>
              <a:t>ktivují</a:t>
            </a:r>
            <a:r>
              <a:rPr lang="cs-CZ" dirty="0" smtClean="0"/>
              <a:t> receptor– působí jako hormon - receptory odpovídají v 							nevhodný okamžik</a:t>
            </a:r>
          </a:p>
          <a:p>
            <a:pPr lvl="1"/>
            <a:r>
              <a:rPr lang="en-US" dirty="0" smtClean="0"/>
              <a:t>B</a:t>
            </a:r>
            <a:r>
              <a:rPr lang="cs-CZ" dirty="0" err="1" smtClean="0"/>
              <a:t>lokují</a:t>
            </a:r>
            <a:r>
              <a:rPr lang="cs-CZ" dirty="0" smtClean="0"/>
              <a:t> receptor, tím že o něj soutěží s hormonem</a:t>
            </a:r>
          </a:p>
          <a:p>
            <a:pPr lvl="1"/>
            <a:endParaRPr lang="cs-CZ" dirty="0" smtClean="0"/>
          </a:p>
          <a:p>
            <a:r>
              <a:rPr lang="cs-CZ" dirty="0" smtClean="0"/>
              <a:t>Ovlivňují počet receptorů v buňce </a:t>
            </a:r>
          </a:p>
          <a:p>
            <a:endParaRPr lang="cs-CZ" dirty="0" smtClean="0"/>
          </a:p>
          <a:p>
            <a:r>
              <a:rPr lang="cs-CZ" dirty="0" smtClean="0"/>
              <a:t>Modifikují enzymy metabolizující steroidní hormony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en-US" dirty="0" smtClean="0"/>
              <a:t>O</a:t>
            </a:r>
            <a:r>
              <a:rPr lang="cs-CZ" dirty="0" err="1" smtClean="0"/>
              <a:t>vlivňují</a:t>
            </a:r>
            <a:r>
              <a:rPr lang="cs-CZ" dirty="0" smtClean="0"/>
              <a:t> uvolňování adenohypofyzárních hormonů</a:t>
            </a:r>
          </a:p>
          <a:p>
            <a:endParaRPr lang="cs-CZ" dirty="0" smtClean="0"/>
          </a:p>
          <a:p>
            <a:r>
              <a:rPr lang="cs-CZ" dirty="0" smtClean="0"/>
              <a:t>Neznámé účinky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Endokrinní </a:t>
            </a:r>
            <a:r>
              <a:rPr lang="cs-CZ" dirty="0" err="1"/>
              <a:t>disruptory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  - </a:t>
            </a:r>
            <a:r>
              <a:rPr lang="cs-CZ" dirty="0" err="1" smtClean="0"/>
              <a:t>diethylstilbestrol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8135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O</a:t>
            </a:r>
            <a:r>
              <a:rPr lang="cs-CZ" dirty="0" smtClean="0"/>
              <a:t>d 1938 byl užíván jako postkoitální </a:t>
            </a:r>
            <a:r>
              <a:rPr lang="cs-CZ" dirty="0" err="1" smtClean="0"/>
              <a:t>antikoncepce,v</a:t>
            </a:r>
            <a:r>
              <a:rPr lang="cs-CZ" dirty="0" smtClean="0"/>
              <a:t> těhotenství k zamezení potratu, předčasnému porodu. </a:t>
            </a:r>
          </a:p>
          <a:p>
            <a:endParaRPr lang="cs-CZ" dirty="0" smtClean="0"/>
          </a:p>
          <a:p>
            <a:r>
              <a:rPr lang="cs-CZ" dirty="0" smtClean="0"/>
              <a:t>DES dcery: zvýšené riziko neplodnosti, potratu, mimoděložního těhotenství, vaginálního karcinomu</a:t>
            </a:r>
          </a:p>
          <a:p>
            <a:endParaRPr lang="cs-CZ" dirty="0" smtClean="0"/>
          </a:p>
          <a:p>
            <a:r>
              <a:rPr lang="cs-CZ" dirty="0" smtClean="0"/>
              <a:t>DES synové: zvýšené riziko </a:t>
            </a:r>
            <a:r>
              <a:rPr lang="cs-CZ" dirty="0" err="1" smtClean="0"/>
              <a:t>nesestouplých</a:t>
            </a:r>
            <a:r>
              <a:rPr lang="cs-CZ" dirty="0" smtClean="0"/>
              <a:t> varlat,</a:t>
            </a:r>
            <a:r>
              <a:rPr lang="cs-CZ" dirty="0"/>
              <a:t> </a:t>
            </a:r>
            <a:r>
              <a:rPr lang="cs-CZ" dirty="0" smtClean="0"/>
              <a:t>			zhoršená kvalita spermií</a:t>
            </a:r>
            <a:endParaRPr lang="cs-CZ" dirty="0"/>
          </a:p>
        </p:txBody>
      </p:sp>
      <p:pic>
        <p:nvPicPr>
          <p:cNvPr id="1026" name="Picture 2" descr="File:Diethylstilbestrol structur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491" y="554355"/>
            <a:ext cx="2286000" cy="1045845"/>
          </a:xfrm>
          <a:prstGeom prst="rect">
            <a:avLst/>
          </a:prstGeom>
          <a:noFill/>
        </p:spPr>
      </p:pic>
    </p:spTree>
  </p:cSld>
  <p:clrMapOvr>
    <a:masterClrMapping/>
  </p:clrMapOvr>
  <p:transition advTm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DDT </a:t>
            </a:r>
            <a:r>
              <a:rPr lang="cs-CZ" b="1" u="sng" dirty="0" err="1" smtClean="0"/>
              <a:t>d</a:t>
            </a:r>
            <a:r>
              <a:rPr lang="cs-CZ" dirty="0" err="1" smtClean="0"/>
              <a:t>ichloro</a:t>
            </a:r>
            <a:r>
              <a:rPr lang="cs-CZ" b="1" u="sng" dirty="0" err="1" smtClean="0"/>
              <a:t>d</a:t>
            </a:r>
            <a:r>
              <a:rPr lang="cs-CZ" dirty="0" err="1" smtClean="0"/>
              <a:t>ifenyl</a:t>
            </a:r>
            <a:r>
              <a:rPr lang="cs-CZ" b="1" u="sng" dirty="0" err="1" smtClean="0"/>
              <a:t>t</a:t>
            </a:r>
            <a:r>
              <a:rPr lang="cs-CZ" dirty="0" err="1" smtClean="0"/>
              <a:t>richloroethan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5575" y="2709901"/>
            <a:ext cx="8229600" cy="4876800"/>
          </a:xfrm>
        </p:spPr>
        <p:txBody>
          <a:bodyPr/>
          <a:lstStyle/>
          <a:p>
            <a:r>
              <a:rPr lang="cs-CZ" sz="2000" dirty="0" smtClean="0"/>
              <a:t>Rozkladový produkt DDT, DDE působí jako  anti-androgen </a:t>
            </a:r>
            <a:r>
              <a:rPr lang="en-US" sz="2000" dirty="0" smtClean="0"/>
              <a:t>–</a:t>
            </a:r>
            <a:r>
              <a:rPr lang="cs-CZ" sz="2000" dirty="0" smtClean="0"/>
              <a:t> blokuje receptory pro testosteron a vyvolává účinky podobné účinkům estrogenů </a:t>
            </a:r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Aligátor americký-abnormality v reprodukci</a:t>
            </a:r>
          </a:p>
          <a:p>
            <a:endParaRPr lang="cs-CZ" sz="2000" dirty="0" smtClean="0"/>
          </a:p>
          <a:p>
            <a:r>
              <a:rPr lang="cs-CZ" sz="2000" dirty="0" smtClean="0"/>
              <a:t>Ptáci –tenká skořápka, pokles populace</a:t>
            </a:r>
          </a:p>
          <a:p>
            <a:endParaRPr lang="cs-CZ" dirty="0"/>
          </a:p>
        </p:txBody>
      </p:sp>
      <p:pic>
        <p:nvPicPr>
          <p:cNvPr id="36866" name="Picture 2" descr="File:P,p'-dichlorodiphenyltrichloroethan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2201" y="1321924"/>
            <a:ext cx="1821799" cy="1047650"/>
          </a:xfrm>
          <a:prstGeom prst="rect">
            <a:avLst/>
          </a:prstGeom>
          <a:noFill/>
        </p:spPr>
      </p:pic>
      <p:sp>
        <p:nvSpPr>
          <p:cNvPr id="6146" name="AutoShape 2" descr="data:image/jpeg;base64,/9j/4AAQSkZJRgABAQAAAQABAAD/2wCEAAkGBxQTEhQUExQVFhQXGBgbFxcXFx0dHRgYHRgYGBccFxYdHCgiGBolHBgXITEhJSkrLi4uFx8zODMtNygtLiwBCgoKDg0OGBAQGiwkHCQsLCwsLCwsLCwsLCwsLCwsLCwsLCwsLCwsLCwsLCwsLCwsLCwsLCwsLCwsLCwsLCwsLP/AABEIAMIBAwMBIgACEQEDEQH/xAAcAAABBQEBAQAAAAAAAAAAAAADAQIEBQYABwj/xAA/EAACAQMDAgMGBAQFAgYDAAABAhEAAyEEEjEFQSJRYQYTMnGBkUKhsfAUUsHRByNi4fFykhUzQ1OCwhYXov/EABkBAQEBAQEBAAAAAAAAAAAAAAABAgMEBf/EACIRAQEBAQACAwACAwEAAAAAAAABEQISIQMxQTJRImGBE//aAAwDAQACEQMRAD8AZNOBArltU4W6+a9JhpNvpR1t0QLRUJrRpotVY7aTZQQDp6UaepkU1jTUxH91S7PWnsk96ULiqAtTWU1IW1S3bFVEHbXG3UhrcUxl8qAZApGHpiie6PemmgHGaVxSkUsTVQOKeFxS7amaPpzuSApxE44kSJ8sEH5VcogxXVe2vZtzlnRR85MedKtmwsKFlmVoa7IJIOdtmQTgGDIGRmtz4+qz5RQxRLdokgD8zV7asfCVREEmC45ECcSACCMHc39gabV2VLXEuyFTm2srAJna4WGbEECtf+X+08kFOl3T+E8Tn9M98/uKP/4WFMPcWThQPxMQSo9JAJ+ldqfai2Stv3zj3yfH2tzgE4Bk5Bg4xWNPUX0hKe9TUWphSGn/AFEEnIIme4nd9Ok+KM3qtcensJDFUMEhWPiYDuqjJHrTdF0u5dtLcRfAwDKTjcCARA+RFZK1r0vgC9cuWgd3+YExk7oLEksBu2iIjHMmL3R+2lqyyWbc/wAMltUDNJIYd57j5Ypfih5j+7gkYkYMGYP0riKh9T9orG5mA3XnWFKnwjI+ITz61Jt3gwmuXfPjW5dLE0zbT1PNM3VzV1dS7q6oqclwHg0V7kmq+2hqTbrLWjhqejUIGnrUxRJpQKVFp4YfWoB+7oNwVKjnFD20EcJRAn2ou3NF21qJUZUo20RXKKV6mgJSh3NP5UTcaQv60EdlJxFM9yak+9oV+4YxWoiO1mOSPScZpxskDc3gURLNgCcCT9OKp9T0YvuAOGiVBMcg4E+YrUeyfsjb03+bcG+8eJyEzOB/N/q+3eu3PErF6qfoNQcLb0+xArTdcAXrh2nKrM2kMwCYPoOale+Ij4Zgf5YIlY5ZmknbxyMxQ9TrHLNbteK5mX5S23I3mRmIgZqJb/lBdlUeNyoPiB8W0qBIz+Z8q7SMDhmLLBViPiOdoWJBQTkgHn0+1WNYDcuGzbbLQ11m2qxhRvXGT2zExFUvWfaYMz6fTESWI3AHa3MxbcE7p4AEt2qfp+kawWgN1nSDaZJPiIiTNoDaOxkwRNaxCdRVnc/FeKqpZFQwpEjeBxuI5AbOPnUZutae0JZ4wzRbBIKk7YIEm20/zSKk9W6Pdf3YGvgohSFBUklZfxhp9YM4H1rFazp9yx47m1Sg2g4K30OIWMMQD3iRjtSCZ7QddLMPd2lt7DIZiGZphlJERB57j9Kzmm15Qtn4vi85mZB7H19ak3tcvFtIX8JbxEAjxAA4AmSBmPPvVRqzEmtxlPt6MuxRGmZZSTE+czgNUe7K+E8jj5/1r0Tp/wDh/p20qlr7m6QGOwDAIkGMwORB/wCMZ1PQ3EvG2ze8iNjxyPl2PpWbYsgnRNJJk5Na6xbgVUdC0hGTWg2RXm6rpzDKbFF20myubZsV1OrqgmhRShK4LRAay0YFoyimE126KlEkcU5TUYXKOO3NJKpxptJtJIABJPAHepmi6S9znAByB8X2/KrObfpLcRgJ4j60mocIjOxAVRJPYfvj61nvaz2uGmd7OnRGdXXc5lkEDxIIIZsiJmOfSsH1Hr2ovoVuuzAtu7ATnsAMCRjgRXo5+D+3K/I31z2w0gdE3sQxguF8Kf8AVOfsKoute1yKT/D7p3xLCFKgAsQOQSTA+RPpWKIPypFT1rrPh5n4x52tFd9qb78vGcbfCRkEZHf+1an2c6h72wCzbmBYMSZPJIn1givM4q79mupmy8ch4kfp9afJxPH0vN9vRgRUvQdPe6fCMdyf3mm9M0YaGc7Vx8WDmIkcgZ59R51o7EwfdlVVZBPORhgACIjzzFcefj33XS9IOn6fbQ4ksO54B4EAetT7Vln+EniCyHEd5gGaV7QZSQVKkGSAwHH86SAOe1V13V7Vl2RbcR7zleO7qZmdwGB9e3WST6YL/DhUa0DuBPj8yCIIKjaSJ9JPrWY9tetm1aRLbRuPaDCDDBHBlRMAgiefKh9d9rkRttj/ADLgkb2JKjac+6MgmeJOfvWA6pr3vO9y4xd2Mkn8vpGK3Iza9K9ntTY01gXi9rc45A+Bewxy5DZJzJaMCsz7R+2T3WOxmHxAmYmW7CT+FVEz3asWX7TTS1axFmesXQG8ZzOZ7sRuPzMc1N0HWmYkXiXtkQQfliKztw4qZp28NWTUp2othWO2dpyJ5j1I7+dV+quc1OuAsNoyfwxkz5D1NBXptxWBu2bu0MN67GBiQWHGCR+tKPRvafqaaPTWbKEe9u2g9wgYAxEf9TTnyU5zWR6Fry1wC4Tszg9jUb2h1DPeKm0bWwKi2iZKKqhVBbkwB+dD6bo3J4Nc+v4tfr0SyB2qQUqt6QjKgDD61a15XaEVKVhTZpJqYpSBXUyKWmCTspwSiCKeCK560E1IRRri+VN28U0BIqXpELeECSeBQdnnWv8AZvp4S37wgljt7cTxA+Rrp8fPlWerkO6Z0hbcM0Fuw7+U/LnH/FG63qHs6W/ctxuRG2DsDHIHz9asbyE8STPePLjy86hPaDq9tiQHBHkQYiIr1SSfTjuvnzqvTvdsC5ncJBOTPLbozEnn1HBkVSs3l9K1ntt0+5auEOAokiF+Ge0DtxWNY9q6ysYa70MtXE0oSgs+ldEe6vvCy27M5diPODtWRJ55gY5rSaH2g0mk8NmxLGN124VLt57WAZV47QM8Gm9F1IFhBftXHW2G2DapBJMjDMAAM5I8qrf/AAu7qboUCFJJ8QVdq8/hxxWVbz2QtXdS7X7sgagl0tqT/l202rMASGYEAMBECeSK3uoUhTyMdt4j/wCSrgfSqjQJC2YUkAMAAJ2Jg7iohtp2qo8544iXrWgjwYjvbdQPqh3L9qw0quvdet6dd9xpx4UBEsQQCfeKwIAnO4fIV5X1v2iu6mA21VBBAUR4hPxHlmg8mrX/ABT1hbV7dwbYgWPH4f8ASWfLczIgeIeVY/f9f9sj8q3zP1mnNdJxwpzA8xg/r+dCdvtXXefTkZ+9DutWkBc0lNpdlRTHapWluSI7j9KD7g+R+1Pt6RjwD9qCVv8AWr237aXWAF0ltqwGQ7SSPhJ7T/aqTT9HvPwjn6GrbQ+x95z4lKgczj7VLZ+klSOiWRqLhu3HlyZg5YxwPXH6VsNPpx2WPtQ+l9At2I2gzEScmrUWjyRivN1fK+nWTEUjNIzVJvrnAoQt1m+q1DVpWTmnBfOjhSYis60hbj6f9o/tXVO/gzXU0wEmnbqHNHt8isKaoM0cLEZ701T6U/eP7UxNH09nfcAOZOcfetdoroB2mBOV+Yj+xx5VlNGcHz/Zx6wDVrp9TKEEkEZLA5SZEn5DA+Ven4ef8dcu77aG45aSoyCJ9fU9/wDigahwwMfH6g/25iaq7HW4IW7P/WBiMkB44x5/fMVbC5bOAQD3huJxPz+4wa7MKD2j6ampsvbupBgeOYCmcS0H55EnFeLdf9i9XYc/5L3EkbXtjdMzHhWSDjjtX0Q1mMg+iz2GJPqSR29KFdiMpAJgEck8THMfPymg+XrOkJYLB3ExBGZmP1xW56R7HsVUtZae5KmP0r19tPPiKb4PhkAsO3ABj70zUo5DIrEEzAP4Z5OMt9TVvtHnw6KVEbGx6GmhhaZRB8RG4CJKqQxB7wQG/wC30rRdT0Wpa5ttm2ylQHLsU2kSYRRu3B5iexHNZjUdSvbyt3TXT3gWmYxsxJyFAJzJxOeaz4e91dbbR2feKUy+4/EYLXXUzIkQlpGEDzjGDJB0q7Lhbj7LiEgl7wRmYErJXxAAle30rP6D2pshFQsBbEKRu2nC+FN/IUfSTOcmrOz16y93TuhRbgBVkA92FQfAFuLJMSRMHzAWrZYa8m9owffXpIY72kyxmSe7eKeZJ7iquY+mftg/lVv7XXCdTd3ZO8z4947cXPxCO9UF27iPv+VWIU3YOPOhFia5VqZodG1xgqiSeKoDYsk4AJPoK2vs97MQA93B7LFW3QvZ63aAZl8fn9PKrwWp4zXDv5PyOnPH9odnptvuB9qnLaURGI8h2pqrFGNtiOJH51y+3T6PRlEZH2NcuoT+U/Sls6eTkxUu1pQMkTUufiIwYTiAPWpNtFI47/vvxRbuhn4QAafp9NA8VWQoTaNcYE+lDfQ1Zqo5GRSNNXx1NU2r0kKSFZiI8KxJ+5Aqx0nTwoBP5ika4VBwMcHz+dO0Wrkw3fgwamRdpWtilqZ/DHypK3jOsZbbPFSrfnTUicQRR7Y9K4R0dbWCfWuNuDmpFy3jiol62YmTHzrd59MynLq13bCRPlPcZH9JnsfWhXrj3HVVBVzkELPGB5QJySfIis91DUFNSBA8RXPeCp488qv7itr0fS/w1l7l1ZvOCzqAfCPXzBBPHJr1fH/GOXX2rOsdBDWvd6m8ZJDEqoENySZ5EbvLn0FaXRKlyynugCsAA+UGJ3cmCK8x9qfaYGQG37QQpB8KyZ7YP8pHPrXof+H2le1oLK3JDtueDMqHYsqx5wRPrNarK00pBLWzcdW8mK7tuR4efDOZPMVIZrtsyo3jtAyMweeccx5UzVvabarP7tj8MNtM988sczHrNL7q6oO1w6j4d+J+o+LuTj0FFLY1Fu4YSfDyOBLZ8QgEtHE+c1JYNgGHHLHIiMgef0HNQRftXDDKPedvCwEg9jGfOPIeVMvNdWShD4wGwB5xAMnv5CDQSEad5TwmYUNxI/lkfnPnQr9owU4Y5cp4x2kGRgR2PnPlQdH1ezqRtDI+2TsDeR8oBiYzFF1eA77tybT/AJe0eI9zEcQYg9o5oip6j7OaV1IfT2hp1G4bRtYt+Iyg3DvwfvWQ6r7BWyou6e9/Do0AIqs4YgwpkvuVjI3chfEeK3Wjvh7fgT3Dkg7XUSMzLKDyRxJpuqZWurb33AU8XgJ2jJA3EDvnBqjwvrXTdXaUHV2nVWYqrNBloBwwOcZ8ufKqdtOQJ5Xz/v5V7z1jRJqLxt37DPZ2LBkRuzws7lIH4h68dvM/bX2YbTXbt2xbKadSsqXkpMKNwYksCT6wSR2oMzoNKbjqiiSxgV6Z0TpaadQAJb8RIyT/AErGeyvXLWnuO7WiXKFUIOFPntOGB8pHpW+0fUbV/wAVu4jHBKjBHzU5Fcfl3/jfGLARBM/nxSdPYBj5d5Mz8vKm29Yhc2hauyFkuUOyfINwTU9eniF7efr2rjZXSVIbRKwxUU6Mr3+x/pVra0zRuTIXDDy8j6UQAMOM9xWpE1A0azIOY9M/X1qbtilXT0SMYj9aSGot7Vogm4wRf5mwJ+fE0fTXLVwgK6NieRx8+O1KbRoqARBaPkxGB8jWmXXWC4Ck/wB/60BQVyzLGe0fLM1KIgAjbtPECh3UnmKoFeZR5V2muLkhQP0oWpsBlIXJqNotNcDcFxPEHv5f3oJo1LjEz9K6p38AfJvt/tS0wYTSqQMAAeQEVK0zwe1R7UkYpy45zXCXOtdL9JwfJqM6kz29KRbpmalbYUuxVAAcsY4E9xx6125vl6jF9O6T0RS41Vxtq2uCQBnGZMR5cjntyMp/iB7XgkrZcExCxJA8ypMbe+IHMMJyab2s9rmvEIkADBgmJ9DMGZM+dZFNOzHgk13knMc92rr2P6e2s1iIYKKTduTwQpBg+jNAPzNe9LeHGB2iRgdvkIz+8eQ/4W2Sh1Dg+MFBHYrJLCPl/St9fu7wJSQQvzDDMEAQe5z5UFzf1CsNsAief7Hmfl/eoP8AF3LIm2rXkEz768QQI8JBIOJkecedV1rXf+4ETktcLQqjOAsZxy05pttw/wANxbjNJRQwLFRy7LghRBifSguP/wAg010Mlxl94CQbTBpEHzIEjvjmPSo3S+v6RlFuzdZjBYqVaYGWwRKqJgD7VQ6zXFoBPYhR6DB79zGfKc03Ue0Gn09wm5bJdsA2lXEZO+SCxJ9e0+lXEaPTdU0uoJSw0sQCYBRhBkAjBVZkflyaBqNS+ktkIt3UDJMsS+4sIVJkRBwPTvmKUdQZU97YAt3XAZJRfEk4V+2RmJxIofTOsaq8hYlVusW91tWAsHxNtJOe3oM0wbIILmw3UKsADt3fC0YUxgxPqMnmor6q6FuAhQqkDeYgyOdgyYJ7+XymH0axr2R7uodSSCLS7RskTFy4RkyQCBMAduIhajV3kV31FtQiwFZASzjuxtQYWJMwI9aCVe1VvT2kVbzbWKqpiBPpMseJJ9fnVf1FLIXey+9N1gH3g3FjgRbAwBIkgcDGaNZ0bbLa6QIlqC5cE7sEOpVvxKTMrKiD8QpNHqLi2bxt3Ll24AwUe6YOcfCwMbRnGTIMzkmg8n9qOi/wl82wwdCAVcTBkSVkjlTj7HvULQ33RpQSRMRMjuSIyPmK9V1vQ7tzR27Go90JbwSxDk92iItvlZmR54NYpPYPUlrgtXLT7Cch4kCMxzzjiMc0Gw9g+tnVWmF24vvEaApMFlgEN5wCYmDxWq6R1azqHdLS7hZibmI3HcCB/evP/Yf2R1L3XF1bSqqmWvKtzxEY2pu8RyTzANeq9N6OthfdoiKBk7AACx5Mfn6TXHqRuEKKrrBdXbhlB7CYYjAH/Vg+tEfOTBPnwT84waLcAEgtBP5fKmmyCfT5VlTUYcd/L/f6UQW6VbY/5FNt3UJYKQSphgDlTyJ8jQdcsE94oT6VmXaSNpwwidw7TIzTl1SlwN5EhjBUiQInkTiQfrT9L1RCXW3dtll+Ibl8OMbp+GZ780AbhZdiqg2QZaY29gAAMyKJfRxs2QYaCp7rBHxE4AmeD8qadYm7YXUPE7QZ8Pn2jkVWdYsLeZACTb4bbdK8wZlXUyI7TzVFratOxBO1TAG1QIUDgT+L5mPkKNcDHG4hf9Jg/Vhn7RQtDdIAU8AACZMx5k5PAyTmg6zqFuE3SwLLtKsQCZAHiXnJ+Hvmgltp/wDXd+l64Py3UtIbvkBHqv8AvS1dGFtDH1p+0eXNHQf6B96ep7BM+v8AzXm+3RV9R1nuwAAxYzAVdx+i7hP3rzn2q69dvsENybaj4QhtyZJl7ZZvFnmSMV6loz/ml2uAMn8pUQQJ/EIMSPvWQ9rbBm2bi2W3xnbDNJIA5MEE+QIr2fFznLj3drC6XxELMEkAeZJwK9u6F7K27Gjtsu03CoN0j+Y8iT2EgAehryHqOgXT31BAhWRmUMTKna20SoyMit9pPb3T7Sm64oPMrg8fyzjArPyLyr9TqRptXqFztfY6EYIMQSPrUs9atkglmtnIIHAMzuHeYmPmewrBdc6w128zzicfLt+UVGTVse5/ea1xuTWb9t9qet7itsMtxCCDPIVRLSfnu8+PWoGu16MTbU+6cKtoEEiAPE+RkLKjArILczPGO1OF47iSZ55zW0avT+0DWzcLD3ochLd0yFt2wYJRRzB2iOcRM0l0WnS9dkshYqhJAbaoBkKTIgBQOf1rMWLxClZOSuPwxJJkckTFM1jQQBOAAczJIkx5DjHpVE069txbc3i5g8j6d471pPZvqd65cIndbAgCBgD4VVolRAOOIk+tYzSWHuOqWwWY8D/fsPWvQNJpTpbaW5hxMsMSSJODk5A+3aAKVF/ptMbb+9CBXJJJJciTyziSAMfCI4+1XrupXre9NRfIskE+8YTcAY+JFXmBMzwJxPATWau5kWX90xUEswB2gGCUmQrk/i7QSSIAo/s90ZrqrfuWLZgjYXLBgvhb3hYsfGT7wgtLfDEZNRWi9mNIEsKltWCwTBzJJ/H68yO0RFd7+7p2d3Jfe42qMC2gVQSxOIwST5Bc80671q1ZtK1xHtbiF2Ebm3cAbVJMcetS/HcDi6hKhR4MQwaZBbdAxzMRRRhfS9b3sp3R4VMQO4Ig4z39POKy56c1p/C3u9UCLh92C6hNzjKnDSAN0Dk/Wpy31tF1tuzI28HubbbVUBIGDgkSe+OwoPUb997f+Ra95dDCN8qoB8LckSNs4zyTycsRp16hbXaLzIlwxAB5ldwOw5Wc4Pkabq+rpbkMwnMQM7Y/lnn1jtWX6Z0nVlXe57lbu0cDeSFIIhmXJOQeYqh68mquLvYuHQ7ZJlXQztkrIWAQJMCPKMZ8Iuttc6tbPjDGARIgSe/cHH2+eKfrdVp75Fq6wMEeEPAJOQrFTk+E+GfpXid7ruoVXtl2G7Dg/UR+fbzq4/w/b3mtJuSZtuQDwWlQD6AAzjIAJ7QV4iy17QTuA2u6DBBxwOx3A4P39ak3HgbuJgZx3rPdS07aaGRveWnyQcgyJ4/9OcwBJPerLpnUPeglQAe6k5Hfj/ifpXO82NSlNk3slntgN4QuJEnJJWcxHyOPOkudNskFPdgEhdxBbdPaW+Jo7ScUQKT+IGT4vPcJxM+EDGI7etA1N9wpkhTGSIJHy3QAZxmayodzodkJsWYBXdtMEwZCswElZ5miP05Rb92hKiI8R3wP/kTNUnWOv3bVhQlq4bk7dzKGMKB49tsHdJIGBGTVh7O6u5dsi5eG24f9LLI8wrQw+324pq561NfTrChiOcCdoMek5wDjjFPtgHAwJkADEen64ogiMcH9PnSKBt29uPP7k1UG3fuK6gsBXUFPYTz/ACqRbjtTtPZAH74qbbKiJG4Vz5i2sr1vp7hNSbYLb7cqO6kRIA7zCkR5Gs51i0bnS7bht5QWzlRKmBuWcnD5jyNeg+0dm9e01y3pxbRirL4pyGG0w3YwTzIqs1nssLWh91pSRd9zsfgG45zMkH8XfmAB5R6OesjnYwftHbXU6axq0IY2o3lREhTuOMlSDOD/ADCs/wC0y2719W0yk+9Bb3Y3F55krHJGcdh9T6b0T/D6za0zW7hc3LikXCrAqrHvbVhAYDG6O5rT9P6Zbs20ARQUQKrQC0ARlok0vZjwvQexmru8WHUd2uD3aj6vE/SaD1f2fvaVUdhKsJLrDIJJAG4ecfpXuvVdKl1NlxFeTPiUHaYIkSMGCciq/pvREtp7pCyqklRuLDxE7pUyDhmgHj6VPM8Xgxv+kUu+t57WewQF0/w2/gMd4UW5PZbk8/6Y7jiqR/YLVBC21ZBjbvE/f4ZyMbpzxW9iZVPpoLZP1nicfoT9qv8ARdO07EBirOT5sCSeRggTOAIAwZ86rtR7Ka20u82Lm0ZwJI7ZCyf9s0vTrrtdRAD7wnaLbCCd0+fb1pqNjaXT6JWKLtkeIsSWb0Bkkj6gSeKd07SXb1w379srbEBQfC2TnwkjsAc/zGBWg6R061ok33FS7eWclSQDz4BtbaATHnjtWU6/7RSCw8XEFHwCZPiAIYZkwVjEGtC66rd/iLlvTWJNpm/zCwlTbAHvCfh92fw7CoMnnBrS9S1YFkpa8Hh2KIAgxAgTnt+XHbzj2I1bM124SSfCnznJMecAZ/01o9TrbbHeygeH4pMheIB5We8ZIFRT/Z0XnAa5dd7u+E2mAypu5wCEJJJYxMLGCJvbfs/qPHduPbSTJt2UlWfjczsAxbaI5isHo/aZm1D27e22zhUtueLajttJAj0xnzxGx0Wt1mlAm5b1Fs/E23IPnslpHfBn0oLO31S0fD4rTRlXBCgegOCf9Xb8qdqLjDZ7q7bMMoYmcifEB5tE486S71e1dXa6BT2AG5SfMYlMHzHNYX2s6e1qxus+Cyjb3RcT4snAjz+WRkHBHoT2d7C6Lw90obcgHOO7k4HmIqj1nV7C6lFJP+bKFQJB/Esj7x57yO8jBaPrt/3xS4/u1e4vAkW5GGGYKjwkgzI3TVb1efe715+LcAdt0iPHbBwF48PbPyFw1I9senrYuttgr4skT3AjzxP2IrO9O6obNwOoxkEeasCrATxg1oOoa65rGY7fGwBKpJBYLDMAeAfL1pyf4eaxgCURZ/muLj5xNZsz7XdW+h9v5Uq6+BjBzlVOXIP80DaCIiJqf07Wi+4fTPF4mVBhVTdIVVzAG3xOxn61T/8A6xvbJW+m6CduwhfluYg+edtVFvpOs0tyTZfwwd1vxrwRO5Z2nnn18qnlFx6L0/2yIfbqEMDBNuOZwSvmYmFJxmAKuV6/p2B23cCSVyWP80JBY/Qd6xPtG2me1aFi+QwUfCA4ueKWLqRli0z4hPcQIFD/AOO2XDI9o2W/0SRgNB2XAc5WCfNie0Z8ZfpdsevpYRIFpEA4DQu0HyxmYAxUqYMEy3OQMecCP3PrXkXQvaS7prwi2bmnuY2oX2kTyELMEf0xXp+gYXAtxQyqwx7wEMMnGxhImazZjUuprMRmDnkEZ/IwKBp9bbd2AuAuACVkAjt8J9ZzUiyxkgwO/P77042skiM+XMeprKnhq6otxDP/AJrD0Gz+qk0tARNPAz+/lSNdVeSP6VUa3XNxvg+SifzNA03TDcO5kZvW5+UCnpF2muRvhYH1GR9xRVu1GsaAjlgAOFUfuKnLpwPOiBq7E9opLvaakkDsI/rVbr3O62nZtxY+g2gDz71QrXR/vTXuY8HJmT++KX+F3HaIFJdsFW2TiPvOIntzUVHtaGNxmdxBz2gAArPHAqZZ0w27QIXcSfvP15mioVkJx+npNS7KjHMEZkeXlVw11yyBGOw+n7M1Q9VW295FhSyzLmJEiNoc8SCZrTFcQe3B8xXn1zXmzrHN2RuczmPD+ABokYIyK3zPbNQPbDol8qdhkBZUBCBskjcr+7kDsJYc15fqLFwNDzuEgzmI5n0r6A6p1Oxct+8aCVgS7Er6AbxA85gySa8e9tL9tyDaBkCGJIOOBkAA54jGT6V0usqzonUvc7xPI/oefXOKm6zrm4QvcyQfONoz386zWwzPf981Jt3FYcwfuPvOD/ep9Cz9n+p+61S3GUOCGRgTEhljnzmK9EuaLUFQ1q4EJEhXkqwORJ7HMV5VctHkA/OPt/Wtr0X2sMW1flYBPnA/4ppjQdI0d5Ve1qrYALSDukEEyNrg4jI84iat7XReDZB3KIO5mKkQCAQfDmBkCRPzo2nue8tnafUDzjt9auPZ/Uh0i3Egd5ieJgcQD3q6jND2QsA+8uruYltxYnk5iABIEkZq3bo9hkCtatqEkBQoG2eWA7GSePOry300hAbgkxnJ85wT6fvFOubQNwjAgrBn1E+VNGP0PspZs3Wa2rKSCoWZBEiSoPB44PpQ7/tH/DXES+p902FuAElGj4WAHiB8xnB5rZR+LmfLseMf1FZ32h01q4hRhu857GcEEecSCDmD61L7+1npcWlnxEEE4gngAkjAwDknzz6Uq2s7jzBETIiZnsZwKXS31dQw4/eKNEiuDqzPtB7G6fVNvJa3d/8ActmJ/wCpeG/WoWk/wz0uz/NLXWmQ8lSPMHafFnzrW3nubSEAJPmQCB8yD3oVlbx+LYo7QS2fy9fnPartTFR0v2aTRBv4be7MVkXHMKJhioAEnaTyDwOM1cOhHJnn9/KnJaiZZmPm0foAB+VR9WHIOyD6MSB9wJFRRbt1gJXbx3B/uKA1y5HKj/4Mf/tT03lF3Kqn8WZjH4TGZ88c0y8ZMZEeX9MUDVW4c7h/2/70tGCxiT9a6gJp9AiZgE/vuaOiywmQAeKlBBHFctv1q4yZaQ7ieR5eXy/fen3lI9B3/fajEHtQ3sk9x++Pp/aqiGbkED0puvsA7Hn4GyI5B5/v9KltZg5H1pxg0VGNgBp5BMz+dJrVJuIfLH5g/epjenfy8+xpl3aQTBJHbv8AQHEUATpJExnOKOTsADH0A/t51D/j2mAsRyZGBHcA4pbV7dLYM9wQZGODxHyoI2vsNebbuK2YyoGWPqZgjPBHas/7d9O2ompBY+7gMTkwJ2mfMkwSOcCtcjYxBPz/AFql9qOuW7S7X+CCbhIBBPC2wpX/ADCxmAufDmkKxXQ9VgvgErCnwjbuE4YwV7/DjzmKoutactvXaTDEeeSJMAAzn179+0vomr/i9cVctaS0GZbO3bPCkMv4QpMx69op/Q+q2hq9Ql64ApddvHMmWBjJ+HGcDzrswtvYv2PtC2t+4y3LoK+AoSqGc8MNzeRmPQ9tH7R+ymm1Sj/LUP4V96vhYKDmMQ2CTBEVT9K64tm9c0/iVLVwgCf/AE2DMSZgBQxUD5x6VsRdQ8HHYxI/tXG263J6eTaz/DW+H/yriFMQzGDnsVAb0zxQLX+H+uV/gRl5LBxwPIGDPpH2r2DTvbUbUYRkzMj1zwOeKR7okeIegGSZx2z9aeVPF5b0fqz2B4GDrxkGQROIkEEdwan3NZeW6t/SSxYy9tTlWiWgd1OT6EkeVaPr/skuoJuWT7rUHG4Dw3D2FxO//UPF6nisdrumanSKDcQK+TCNuACkDfjISTyeO/Iqzpceo9L9p1vW0LjxQNwOPnI7HkEU+1ZLG4ymVkFYz3GB2gwR9ea8ms9Zcy25VKgGf5uBgd+ZxVxpvbd7cKUDQT68fTOK1Oozea9C1l7apAEtiBnvOTGYHnVD1brKrBLopEblYyfUA+k/rXnfWvai7c3FGZN309SZrMHIyZ8u9b9MPY/Z3r1hr3u7bzvB8IEDcomQO0jd9hWn94K+ftHqmssHtkq4gqfKD5d+Ir2fonWE1VlLikSYDKDlXjK+fy8xXLufrpzfxc+89K7ce1NUwKTdwexEg9oPGfOsNCTPJpHYU0vQ/fDv3oCH5UiN6RXH50pIxQKT8q6l+v611BYbvnSbjTxApdw7T9v61pkluYz+/tXPbkYMGuG6MgDzk/0zXLbPY49B/egDucHgH609L3Ph8+P6edNe0ASZ+pzXe+AHE0EXWdQuJgaa6/8A0tbj7lx+lVmp6rq90LowRMeK8gxiCYMgfITxV2dQO+Kq9ffuNi2zIIJJQJJ8gN4KzP7zNNXFe+s1zbg9i0vYDduU4zJ2E+nlmlK6zagVrCLmRsYyTntPeaa51IhF1CmJLNcQFhM7fgKKFx35zmhXEcmW1F9gPw27YVT5+JELcT+Lk800xdWFuqAWNue8IRP/APX9O9D6h0+1cCteUOUJZcSQf9PecfkPKoNrTpttwGfaSFa47HI5wxkxHkf61LRifhOAYwJyPM8kfKppjDaL2W1Da27fS2NPaIdUDFd5BWJwT4i3iLMZ/IjC6ToVy5rDpw0uLrKXgkeFjucjkjBNe8pu24Xznt9gc80CxolWQEVJYk+GCT3JiCcnk1qds+LznpHs7dTWm3q0N63cVt7+PawiVO8AbWBC4BBE816Ro9OiIqKMKIEknA4G5iSfnUnafKBmmuAZyeO37mpetakcFWMj7CftiaHY0oAwSDnxDkZwZ8+PTFG29qYF9f61lUZuneLc1y+T2AukKPLAjPrzRbViM4HIMLJInuzEk/70QXDJgloEGO0Zj05oWjvsSSVIz3GRQZnr3sRbuy+nYWbnJWJtsT5p+A+q/Y15z1U3tPcNq9bhl/lOCOzKfI17wzjuPtVf1jpGn1Ii7bDAcE/EPkwgirM/T3+PB7vVN0SgJHzz6HPz+9Rv4s/hAH9K9E63/huwzpmDD+RzDfRuD9YrKav2a1Nr47Fweu0kf9wkfnXSTli9dKZJ5JNaX2O13udTbY7dpYBt3YN4dw8mAJz5EjvVMNKwOVIPlBrS+zHs3ea4lx7brbUq0kRugggCY+c+U1u5ntibr1PU2FuqVeSp5HiX9I/WiWrpS2bYyIGwGfB2G0Dgcj9mg2nUhSCSpODJM4OTnPzoD6S6XJN8BOyi2MfNiTXnd0ktODzQdEbpd9+0JHh8MZJM/i7CPnNEXSqHLDkxPHrn9+QotxqIJujE0wkH5g9/z/KhlqW205FAeB+yKShTXUVc6gREY+VEXhfpXV1aYVvXmOM9x+oqfZOPpS11FAucH6/qaBa4+ldXVA0fv7118Y+9dXVFRxwvz/8AsazWsUL/ABQAgAsQBgTtGY88murqCxRQXtA5ACkT5w39hUrR4S7GPGePoK6uov6Pp2O5/TbH5VNtjwT3IyfPymkrqiO/sf1p7/8Alp8zXV1KsBKjJ70qfEK6uqgnYVGsn4/mf1rq6gLbNPu/FSV1AOP1NKDXV1EQx8Vz0bH/AGrRHPHypa6ihag/qP1pXPh+1dXUHA4pts/0rq6qh4ojd6WuqBQKSurq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7246" y="4397732"/>
            <a:ext cx="1905000" cy="1297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Bisfenol</a:t>
            </a:r>
            <a:r>
              <a:rPr lang="cs-CZ" dirty="0" smtClean="0"/>
              <a:t>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6910" y="1600200"/>
            <a:ext cx="8409890" cy="48768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výroba polykarbonátu, epoxidové pryskyřice (plastové lahve, krabičky na jídlo, CD)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en-US" sz="2000" dirty="0" smtClean="0"/>
              <a:t>E</a:t>
            </a:r>
            <a:r>
              <a:rPr lang="cs-CZ" sz="2000" dirty="0" err="1" smtClean="0"/>
              <a:t>strogenní</a:t>
            </a:r>
            <a:r>
              <a:rPr lang="cs-CZ" sz="2000" dirty="0" smtClean="0"/>
              <a:t> účinky</a:t>
            </a:r>
          </a:p>
          <a:p>
            <a:endParaRPr lang="cs-CZ" sz="2000" dirty="0" smtClean="0"/>
          </a:p>
          <a:p>
            <a:r>
              <a:rPr lang="cs-CZ" sz="2000" dirty="0" smtClean="0"/>
              <a:t>Obezita, diabetes</a:t>
            </a:r>
          </a:p>
          <a:p>
            <a:r>
              <a:rPr lang="cs-CZ" sz="2000" dirty="0" smtClean="0"/>
              <a:t>Nádorové onemocnění prostaty, prsů, dělohy</a:t>
            </a:r>
          </a:p>
          <a:p>
            <a:endParaRPr lang="cs-CZ" sz="2000" dirty="0" smtClean="0"/>
          </a:p>
          <a:p>
            <a:r>
              <a:rPr lang="cs-CZ" sz="2000" dirty="0" smtClean="0"/>
              <a:t>2011 EU komise zakázala prodej dětských lahví obsahujících </a:t>
            </a:r>
            <a:r>
              <a:rPr lang="cs-CZ" sz="2000" dirty="0" err="1" smtClean="0"/>
              <a:t>bisfenol</a:t>
            </a:r>
            <a:r>
              <a:rPr lang="cs-CZ" sz="2000" dirty="0" smtClean="0"/>
              <a:t> A</a:t>
            </a:r>
          </a:p>
        </p:txBody>
      </p:sp>
      <p:pic>
        <p:nvPicPr>
          <p:cNvPr id="1026" name="Picture 2" descr="C:\Users\Srbova\Desktop\800px-Bisphenol_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6602" y="533400"/>
            <a:ext cx="3048000" cy="100584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208648"/>
            <a:ext cx="1905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Tributyltin</a:t>
            </a:r>
            <a:r>
              <a:rPr lang="cs-CZ" dirty="0" smtClean="0"/>
              <a:t> (TBT)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8051"/>
            <a:ext cx="4475747" cy="3057988"/>
          </a:xfrm>
        </p:spPr>
        <p:txBody>
          <a:bodyPr>
            <a:normAutofit fontScale="85000" lnSpcReduction="10000"/>
          </a:bodyPr>
          <a:lstStyle/>
          <a:p>
            <a:r>
              <a:rPr lang="en-US" sz="2000" dirty="0" smtClean="0"/>
              <a:t>N</a:t>
            </a:r>
            <a:r>
              <a:rPr lang="cs-CZ" sz="2000" dirty="0" err="1" smtClean="0"/>
              <a:t>átěry</a:t>
            </a:r>
            <a:r>
              <a:rPr lang="cs-CZ" sz="2000" dirty="0" smtClean="0"/>
              <a:t> lodí</a:t>
            </a:r>
          </a:p>
          <a:p>
            <a:endParaRPr lang="cs-CZ" sz="2000" dirty="0"/>
          </a:p>
          <a:p>
            <a:r>
              <a:rPr lang="en-US" sz="2000" dirty="0" smtClean="0"/>
              <a:t>P</a:t>
            </a:r>
            <a:r>
              <a:rPr lang="cs-CZ" sz="2000" dirty="0" err="1" smtClean="0"/>
              <a:t>revence</a:t>
            </a:r>
            <a:r>
              <a:rPr lang="cs-CZ" sz="2000" dirty="0" smtClean="0"/>
              <a:t> růstu mořských organismů na trupech lodí.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T</a:t>
            </a:r>
            <a:r>
              <a:rPr lang="en-US" sz="2000" dirty="0" smtClean="0"/>
              <a:t>BT </a:t>
            </a:r>
            <a:r>
              <a:rPr lang="en-US" sz="2000" dirty="0" err="1" smtClean="0"/>
              <a:t>způsobuje</a:t>
            </a:r>
            <a:r>
              <a:rPr lang="en-US" sz="2000" dirty="0" smtClean="0"/>
              <a:t> </a:t>
            </a:r>
            <a:r>
              <a:rPr lang="cs-CZ" sz="2000" dirty="0" err="1" smtClean="0"/>
              <a:t>imposex</a:t>
            </a:r>
            <a:r>
              <a:rPr lang="cs-CZ" sz="2000" dirty="0" smtClean="0"/>
              <a:t> (rozvoj samčích charakteristik u samiček ) </a:t>
            </a:r>
            <a:r>
              <a:rPr lang="en-US" sz="2000" dirty="0" smtClean="0"/>
              <a:t>u </a:t>
            </a:r>
            <a:r>
              <a:rPr lang="en-US" sz="2000" dirty="0" err="1" smtClean="0"/>
              <a:t>mořkých</a:t>
            </a:r>
            <a:r>
              <a:rPr lang="en-US" sz="2000" dirty="0" smtClean="0"/>
              <a:t> </a:t>
            </a:r>
            <a:r>
              <a:rPr lang="en-US" sz="2000" dirty="0" err="1" smtClean="0"/>
              <a:t>šneků</a:t>
            </a:r>
            <a:r>
              <a:rPr lang="en-US" sz="2000" dirty="0" smtClean="0"/>
              <a:t> je </a:t>
            </a:r>
            <a:r>
              <a:rPr lang="en-US" sz="2000" dirty="0" err="1" smtClean="0"/>
              <a:t>tak</a:t>
            </a:r>
            <a:r>
              <a:rPr lang="en-US" sz="2000" dirty="0" smtClean="0"/>
              <a:t> </a:t>
            </a:r>
            <a:r>
              <a:rPr lang="en-US" sz="2000" dirty="0" err="1" smtClean="0"/>
              <a:t>pravděpodobně</a:t>
            </a:r>
            <a:r>
              <a:rPr lang="en-US" sz="2000" dirty="0" smtClean="0"/>
              <a:t> </a:t>
            </a:r>
            <a:r>
              <a:rPr lang="en-US" sz="2000" dirty="0" err="1" smtClean="0"/>
              <a:t>zodpovědný</a:t>
            </a:r>
            <a:r>
              <a:rPr lang="en-US" sz="2000" dirty="0" smtClean="0"/>
              <a:t> </a:t>
            </a:r>
            <a:r>
              <a:rPr lang="en-US" sz="2000" dirty="0" err="1" smtClean="0"/>
              <a:t>za</a:t>
            </a:r>
            <a:r>
              <a:rPr lang="en-US" sz="2000" dirty="0" smtClean="0"/>
              <a:t> </a:t>
            </a:r>
            <a:r>
              <a:rPr lang="en-US" sz="2000" dirty="0" err="1" smtClean="0"/>
              <a:t>redukci</a:t>
            </a:r>
            <a:r>
              <a:rPr lang="en-US" sz="2000" dirty="0" smtClean="0"/>
              <a:t> </a:t>
            </a:r>
            <a:r>
              <a:rPr lang="en-US" sz="2000" dirty="0" err="1" smtClean="0"/>
              <a:t>jejich</a:t>
            </a:r>
            <a:r>
              <a:rPr lang="en-US" sz="2000" dirty="0" smtClean="0"/>
              <a:t> populace v </a:t>
            </a:r>
            <a:r>
              <a:rPr lang="en-US" sz="2000" dirty="0" err="1" smtClean="0"/>
              <a:t>oblastech</a:t>
            </a:r>
            <a:r>
              <a:rPr lang="en-US" sz="2000" dirty="0" smtClean="0"/>
              <a:t> s </a:t>
            </a:r>
            <a:r>
              <a:rPr lang="en-US" sz="2000" dirty="0" err="1" smtClean="0"/>
              <a:t>vysokou</a:t>
            </a:r>
            <a:r>
              <a:rPr lang="en-US" sz="2000" dirty="0" smtClean="0"/>
              <a:t> </a:t>
            </a:r>
            <a:r>
              <a:rPr lang="en-US" sz="2000" dirty="0" err="1" smtClean="0"/>
              <a:t>lodní</a:t>
            </a:r>
            <a:r>
              <a:rPr lang="en-US" sz="2000" dirty="0" smtClean="0"/>
              <a:t> </a:t>
            </a:r>
            <a:r>
              <a:rPr lang="en-US" sz="2000" dirty="0" err="1" smtClean="0"/>
              <a:t>dopravou</a:t>
            </a:r>
            <a:r>
              <a:rPr lang="en-US" sz="2000" dirty="0" smtClean="0"/>
              <a:t>.</a:t>
            </a:r>
            <a:endParaRPr lang="cs-CZ" sz="2000" dirty="0"/>
          </a:p>
        </p:txBody>
      </p:sp>
      <p:pic>
        <p:nvPicPr>
          <p:cNvPr id="2050" name="Picture 2" descr="C:\Users\Srbova\Desktop\Tributyltin_cation_(TBT)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9049" y="791639"/>
            <a:ext cx="1839578" cy="1464721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7374" y="4906039"/>
            <a:ext cx="1839578" cy="154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https://encrypted-tbn2.gstatic.com/images?q=tbn:ANd9GcQI2JRz7ZYNznCloocH5p2ahIx4U0ZcMkpy3FAfWJlvxEnOyWQ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0725" y="2542165"/>
            <a:ext cx="2886075" cy="1581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expozice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Citlivost jedinců vůči endokrinním </a:t>
            </a:r>
            <a:r>
              <a:rPr lang="cs-CZ" sz="2000" dirty="0" err="1" smtClean="0"/>
              <a:t>disruptorům</a:t>
            </a:r>
            <a:r>
              <a:rPr lang="cs-CZ" sz="2000" dirty="0" smtClean="0"/>
              <a:t> záleží v jakém vývojovém stadiu se jedinec zrovna nachází. </a:t>
            </a:r>
          </a:p>
          <a:p>
            <a:endParaRPr lang="cs-CZ" sz="2000" dirty="0"/>
          </a:p>
          <a:p>
            <a:r>
              <a:rPr lang="cs-CZ" sz="2000" dirty="0" smtClean="0"/>
              <a:t>EDC mají minimální dopad na mladé/dospělé jedince, jejich působení se však výrazně projeví u jedinců, kteří byli vystaveni působení disruptorů v prenatálním období.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Pokládá se za prokázané, že expozice ECD vyvolává negativní účinky u divoce žijících zvířat a v některých experimentálních studiích, ale nemáme dostatek důkazů, že by zdraví populace bylo poškozeno při současné enviromentální expozici. 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519545" y="1173018"/>
            <a:ext cx="7848600" cy="1927225"/>
          </a:xfrm>
        </p:spPr>
        <p:txBody>
          <a:bodyPr/>
          <a:lstStyle/>
          <a:p>
            <a:r>
              <a:rPr lang="cs-CZ" sz="4400" dirty="0" smtClean="0"/>
              <a:t>Syndromy postihující mnohočetné endokrinní  žlázy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Mnohočetná endokrinní </a:t>
            </a:r>
            <a:r>
              <a:rPr lang="cs-CZ" dirty="0" err="1" smtClean="0"/>
              <a:t>adenomatosa</a:t>
            </a:r>
            <a:r>
              <a:rPr lang="cs-CZ" dirty="0" smtClean="0"/>
              <a:t> / </a:t>
            </a:r>
            <a:r>
              <a:rPr lang="cs-CZ" dirty="0" err="1" smtClean="0"/>
              <a:t>neoplasie</a:t>
            </a:r>
            <a:r>
              <a:rPr lang="cs-CZ" dirty="0" smtClean="0"/>
              <a:t> (MEA/MEN)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7964"/>
            <a:ext cx="8455891" cy="4876800"/>
          </a:xfrm>
        </p:spPr>
        <p:txBody>
          <a:bodyPr>
            <a:normAutofit fontScale="85000" lnSpcReduction="20000"/>
          </a:bodyPr>
          <a:lstStyle/>
          <a:p>
            <a:r>
              <a:rPr lang="cs-CZ" sz="1800" dirty="0" smtClean="0"/>
              <a:t>Nádorová postižení několika žláz (</a:t>
            </a:r>
            <a:r>
              <a:rPr lang="cs-CZ" sz="1800" dirty="0" err="1" smtClean="0"/>
              <a:t>příštitná</a:t>
            </a:r>
            <a:r>
              <a:rPr lang="cs-CZ" sz="1800" dirty="0" smtClean="0"/>
              <a:t> tělíska, hypofýza, pankreas, štítná žláza a nadledviny)</a:t>
            </a:r>
          </a:p>
          <a:p>
            <a:endParaRPr lang="cs-CZ" sz="1800" dirty="0" smtClean="0"/>
          </a:p>
          <a:p>
            <a:r>
              <a:rPr lang="cs-CZ" sz="1800" dirty="0" err="1" smtClean="0"/>
              <a:t>Autosomálně</a:t>
            </a:r>
            <a:r>
              <a:rPr lang="cs-CZ" sz="1800" dirty="0" smtClean="0"/>
              <a:t> dominantní dědičnost, 1:25 000 – 1:50 000</a:t>
            </a:r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MEN1</a:t>
            </a:r>
            <a:r>
              <a:rPr lang="cs-CZ" sz="1800" dirty="0" smtClean="0"/>
              <a:t> – </a:t>
            </a:r>
            <a:r>
              <a:rPr lang="cs-CZ" sz="1800" dirty="0" err="1" smtClean="0"/>
              <a:t>Wermerův</a:t>
            </a:r>
            <a:r>
              <a:rPr lang="cs-CZ" sz="1800" dirty="0" smtClean="0"/>
              <a:t> syndrom – nádory </a:t>
            </a:r>
            <a:r>
              <a:rPr lang="cs-CZ" sz="1800" dirty="0" err="1" smtClean="0"/>
              <a:t>příštitných</a:t>
            </a:r>
            <a:r>
              <a:rPr lang="cs-CZ" sz="1800" dirty="0" smtClean="0"/>
              <a:t> tělísek, 				        	   	                  hypofýzy, ostrůvků slinivky                                          			</a:t>
            </a:r>
          </a:p>
          <a:p>
            <a:pPr lvl="6"/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MEN2a</a:t>
            </a:r>
            <a:r>
              <a:rPr lang="cs-CZ" sz="1800" dirty="0" smtClean="0"/>
              <a:t> – </a:t>
            </a:r>
            <a:r>
              <a:rPr lang="cs-CZ" sz="1800" dirty="0" err="1" smtClean="0"/>
              <a:t>Sippleův</a:t>
            </a:r>
            <a:r>
              <a:rPr lang="cs-CZ" sz="1800" dirty="0" smtClean="0"/>
              <a:t> syndrom – medulární karcinom štítné žlázy, 					        	      </a:t>
            </a:r>
            <a:r>
              <a:rPr lang="cs-CZ" sz="1800" dirty="0" err="1" smtClean="0"/>
              <a:t>feochromocytom</a:t>
            </a:r>
            <a:r>
              <a:rPr lang="cs-CZ" sz="1800" dirty="0" smtClean="0"/>
              <a:t>,                                                                                     </a:t>
            </a:r>
          </a:p>
          <a:p>
            <a:pPr>
              <a:buNone/>
            </a:pPr>
            <a:r>
              <a:rPr lang="cs-CZ" sz="1800" dirty="0" smtClean="0"/>
              <a:t>                                                        </a:t>
            </a:r>
            <a:r>
              <a:rPr lang="cs-CZ" sz="1800" dirty="0" err="1" smtClean="0"/>
              <a:t>hyperparathyreosa</a:t>
            </a:r>
            <a:endParaRPr lang="cs-CZ" sz="7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tx2">
                    <a:lumMod val="75000"/>
                  </a:schemeClr>
                </a:solidFill>
              </a:rPr>
              <a:t>MEN 2b</a:t>
            </a:r>
            <a:r>
              <a:rPr lang="cs-CZ" sz="1800" dirty="0" smtClean="0"/>
              <a:t> – MEN3 – medulární karcinom štítné žlázy, </a:t>
            </a:r>
          </a:p>
          <a:p>
            <a:pPr>
              <a:buNone/>
            </a:pPr>
            <a:r>
              <a:rPr lang="cs-CZ" sz="1800" dirty="0" smtClean="0"/>
              <a:t>                                                  </a:t>
            </a:r>
            <a:r>
              <a:rPr lang="cs-CZ" sz="1800" dirty="0" err="1" smtClean="0"/>
              <a:t>feochromocytom</a:t>
            </a:r>
            <a:r>
              <a:rPr lang="cs-CZ" sz="1800" dirty="0" smtClean="0"/>
              <a:t>,                                                                                   </a:t>
            </a:r>
          </a:p>
          <a:p>
            <a:pPr>
              <a:buNone/>
            </a:pPr>
            <a:r>
              <a:rPr lang="cs-CZ" sz="1800" dirty="0" smtClean="0"/>
              <a:t>			 </a:t>
            </a:r>
            <a:r>
              <a:rPr lang="cs-CZ" sz="1800" dirty="0" err="1" smtClean="0"/>
              <a:t>neurinomy</a:t>
            </a:r>
            <a:r>
              <a:rPr lang="cs-CZ" sz="1800" dirty="0" smtClean="0"/>
              <a:t>, </a:t>
            </a:r>
            <a:r>
              <a:rPr lang="cs-CZ" sz="1800" dirty="0" err="1" smtClean="0"/>
              <a:t>marfanoidní</a:t>
            </a:r>
            <a:r>
              <a:rPr lang="cs-CZ" sz="1800" dirty="0" smtClean="0"/>
              <a:t> habitus</a:t>
            </a:r>
          </a:p>
          <a:p>
            <a:endParaRPr lang="cs-CZ" sz="1800" dirty="0" smtClean="0"/>
          </a:p>
          <a:p>
            <a:r>
              <a:rPr lang="cs-CZ" sz="1800" dirty="0" smtClean="0"/>
              <a:t>Charakteristiky nádorů vyskytujících se v rámci syndromů se neliší od nádorů sporadických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nádory </a:t>
            </a:r>
            <a:r>
              <a:rPr lang="cs-CZ" sz="1400" dirty="0" err="1" smtClean="0"/>
              <a:t>příštitných</a:t>
            </a:r>
            <a:r>
              <a:rPr lang="cs-CZ" sz="1400" dirty="0" smtClean="0"/>
              <a:t> tělísek  hypofýzy, ostrůvků slinivky   </a:t>
            </a:r>
          </a:p>
          <a:p>
            <a:r>
              <a:rPr lang="cs-CZ" sz="1400" dirty="0" smtClean="0"/>
              <a:t> 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smtClean="0"/>
              <a:t>Gen na 11 chromozomu</a:t>
            </a:r>
          </a:p>
          <a:p>
            <a:endParaRPr lang="cs-CZ" sz="1400" dirty="0" smtClean="0"/>
          </a:p>
          <a:p>
            <a:r>
              <a:rPr lang="cs-CZ" sz="1400" dirty="0" smtClean="0"/>
              <a:t>Vzniklé nádory benigní  i maligní</a:t>
            </a:r>
          </a:p>
          <a:p>
            <a:endParaRPr lang="cs-CZ" sz="1400" dirty="0" smtClean="0"/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1400" dirty="0" smtClean="0"/>
              <a:t>. U 90% pacientů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hyperparathyreóza</a:t>
            </a:r>
            <a:r>
              <a:rPr lang="cs-CZ" sz="1400" u="sng" dirty="0" smtClean="0"/>
              <a:t> </a:t>
            </a:r>
            <a:r>
              <a:rPr lang="cs-CZ" sz="1400" dirty="0" smtClean="0"/>
              <a:t>- </a:t>
            </a:r>
            <a:r>
              <a:rPr lang="cs-CZ" sz="1400" dirty="0" smtClean="0">
                <a:sym typeface="Symbol"/>
              </a:rPr>
              <a:t> hladiny Ca</a:t>
            </a:r>
            <a:r>
              <a:rPr lang="cs-CZ" sz="1400" baseline="30000" dirty="0" smtClean="0">
                <a:sym typeface="Symbol"/>
              </a:rPr>
              <a:t>2+</a:t>
            </a:r>
            <a:r>
              <a:rPr lang="cs-CZ" sz="1400" dirty="0" smtClean="0">
                <a:sym typeface="Symbol"/>
              </a:rPr>
              <a:t>   </a:t>
            </a:r>
          </a:p>
          <a:p>
            <a:endParaRPr lang="cs-CZ" sz="1400" dirty="0" smtClean="0">
              <a:sym typeface="Symbol"/>
            </a:endParaRPr>
          </a:p>
          <a:p>
            <a:pPr>
              <a:buNone/>
            </a:pPr>
            <a:r>
              <a:rPr lang="cs-CZ" sz="1400" dirty="0" smtClean="0">
                <a:sym typeface="Symbol"/>
              </a:rPr>
              <a:t>		Ledvinové kameny, hypertenze, osteoporóza</a:t>
            </a:r>
          </a:p>
          <a:p>
            <a:endParaRPr lang="cs-CZ" sz="1400" dirty="0" smtClean="0">
              <a:sym typeface="Symbol"/>
            </a:endParaRP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  <a:sym typeface="Symbol"/>
              </a:rPr>
              <a:t>2</a:t>
            </a:r>
            <a:r>
              <a:rPr lang="cs-CZ" sz="1400" dirty="0" smtClean="0">
                <a:sym typeface="Symbol"/>
              </a:rPr>
              <a:t>. u 80 %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sym typeface="Symbol"/>
              </a:rPr>
              <a:t>nádory slinivky břišní </a:t>
            </a:r>
            <a:r>
              <a:rPr lang="cs-CZ" sz="1400" dirty="0" smtClean="0">
                <a:sym typeface="Symbol"/>
              </a:rPr>
              <a:t>60% z nich pochází z non-beta buněk produkujících gastrin</a:t>
            </a:r>
          </a:p>
          <a:p>
            <a:endParaRPr lang="cs-CZ" sz="1400" dirty="0" smtClean="0">
              <a:sym typeface="Symbol"/>
            </a:endParaRPr>
          </a:p>
          <a:p>
            <a:pPr>
              <a:buNone/>
            </a:pPr>
            <a:r>
              <a:rPr lang="cs-CZ" sz="1400" dirty="0" smtClean="0">
                <a:sym typeface="Symbol"/>
              </a:rPr>
              <a:t>		Sekreční průjmy – nízké hladiny K</a:t>
            </a:r>
            <a:r>
              <a:rPr lang="cs-CZ" sz="1400" baseline="30000" dirty="0" smtClean="0">
                <a:sym typeface="Symbol"/>
              </a:rPr>
              <a:t>+</a:t>
            </a:r>
            <a:r>
              <a:rPr lang="cs-CZ" sz="1400" dirty="0" smtClean="0">
                <a:sym typeface="Symbol"/>
              </a:rPr>
              <a:t> v krvi</a:t>
            </a:r>
          </a:p>
          <a:p>
            <a:pPr>
              <a:buNone/>
            </a:pPr>
            <a:r>
              <a:rPr lang="cs-CZ" sz="1400" dirty="0" smtClean="0">
                <a:sym typeface="Symbol"/>
              </a:rPr>
              <a:t> 		u 30 % pacientů maligní, velmi často </a:t>
            </a:r>
            <a:r>
              <a:rPr lang="cs-CZ" sz="1400" dirty="0" err="1" smtClean="0">
                <a:sym typeface="Symbol"/>
              </a:rPr>
              <a:t>metastázují</a:t>
            </a:r>
            <a:endParaRPr lang="cs-CZ" sz="1400" dirty="0" smtClean="0">
              <a:sym typeface="Symbol"/>
            </a:endParaRPr>
          </a:p>
          <a:p>
            <a:pPr>
              <a:buNone/>
            </a:pPr>
            <a:r>
              <a:rPr lang="cs-CZ" sz="1400" dirty="0" smtClean="0">
                <a:sym typeface="Symbol"/>
              </a:rPr>
              <a:t>		Peptidické vředy</a:t>
            </a:r>
          </a:p>
          <a:p>
            <a:endParaRPr lang="cs-CZ" sz="1800" dirty="0" smtClean="0">
              <a:sym typeface="Symbol"/>
            </a:endParaRP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cs-CZ" sz="1400" dirty="0" smtClean="0"/>
              <a:t>. u 65%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nádory hypofýzy </a:t>
            </a:r>
            <a:r>
              <a:rPr lang="cs-CZ" sz="1400" dirty="0" smtClean="0"/>
              <a:t>- </a:t>
            </a:r>
            <a:r>
              <a:rPr lang="cs-CZ" sz="1400" dirty="0" smtClean="0">
                <a:sym typeface="Symbol"/>
              </a:rPr>
              <a:t>ACTH – </a:t>
            </a:r>
            <a:r>
              <a:rPr lang="cs-CZ" sz="1400" dirty="0" err="1" smtClean="0">
                <a:sym typeface="Symbol"/>
              </a:rPr>
              <a:t>Cushingův</a:t>
            </a:r>
            <a:r>
              <a:rPr lang="cs-CZ" sz="1400" dirty="0" smtClean="0">
                <a:sym typeface="Symbol"/>
              </a:rPr>
              <a:t> syndrom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</a:rPr>
              <a:t>Diagnostika:</a:t>
            </a:r>
          </a:p>
          <a:p>
            <a:r>
              <a:rPr lang="cs-CZ" sz="1400" dirty="0" smtClean="0"/>
              <a:t> </a:t>
            </a:r>
            <a:r>
              <a:rPr lang="cs-CZ" sz="1400" dirty="0" smtClean="0">
                <a:sym typeface="Symbol"/>
              </a:rPr>
              <a:t> hladina pankreatického polypeptidu</a:t>
            </a:r>
          </a:p>
          <a:p>
            <a:r>
              <a:rPr lang="cs-CZ" sz="1400" dirty="0" smtClean="0">
                <a:sym typeface="Symbol"/>
              </a:rPr>
              <a:t>  ACTH</a:t>
            </a:r>
          </a:p>
          <a:p>
            <a:r>
              <a:rPr lang="cs-CZ" sz="1400" dirty="0" smtClean="0">
                <a:sym typeface="Symbol"/>
              </a:rPr>
              <a:t> hypoglykemie na lačno</a:t>
            </a:r>
          </a:p>
          <a:p>
            <a:r>
              <a:rPr lang="cs-CZ" sz="1400" dirty="0" smtClean="0">
                <a:sym typeface="Symbol"/>
              </a:rPr>
              <a:t>Tomografie, MR</a:t>
            </a:r>
          </a:p>
          <a:p>
            <a:endParaRPr lang="cs-CZ" sz="1400" dirty="0" smtClean="0">
              <a:sym typeface="Symbol"/>
            </a:endParaRPr>
          </a:p>
          <a:p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Léčba:</a:t>
            </a:r>
          </a:p>
          <a:p>
            <a:r>
              <a:rPr lang="cs-CZ" sz="1400" dirty="0" smtClean="0">
                <a:sym typeface="Symbol"/>
              </a:rPr>
              <a:t>Chirurgická: odebrání všech 4 </a:t>
            </a:r>
            <a:r>
              <a:rPr lang="cs-CZ" sz="1400" dirty="0" err="1" smtClean="0">
                <a:sym typeface="Symbol"/>
              </a:rPr>
              <a:t>příštitných</a:t>
            </a:r>
            <a:r>
              <a:rPr lang="cs-CZ" sz="1400" dirty="0" smtClean="0">
                <a:sym typeface="Symbol"/>
              </a:rPr>
              <a:t> tělísek – doživotní podávání vit D, vápníku.</a:t>
            </a:r>
          </a:p>
          <a:p>
            <a:pPr>
              <a:buNone/>
            </a:pPr>
            <a:endParaRPr lang="cs-CZ" dirty="0" smtClean="0">
              <a:sym typeface="Symbol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/>
              <a:t>Bodové mutace proto-</a:t>
            </a:r>
            <a:r>
              <a:rPr lang="cs-CZ" sz="1400" dirty="0" err="1" smtClean="0"/>
              <a:t>onkogenu</a:t>
            </a:r>
            <a:r>
              <a:rPr lang="cs-CZ" sz="1400" dirty="0" smtClean="0"/>
              <a:t> RET</a:t>
            </a:r>
          </a:p>
          <a:p>
            <a:endParaRPr lang="cs-CZ" sz="1400" dirty="0" smtClean="0"/>
          </a:p>
          <a:p>
            <a:r>
              <a:rPr lang="cs-CZ" sz="1400" dirty="0" smtClean="0"/>
              <a:t>Medulární karcinom štítné žlázy</a:t>
            </a:r>
          </a:p>
          <a:p>
            <a:r>
              <a:rPr lang="cs-CZ" sz="1400" dirty="0" err="1" smtClean="0"/>
              <a:t>Feochromocytom</a:t>
            </a:r>
            <a:endParaRPr lang="cs-CZ" sz="1400" dirty="0" smtClean="0"/>
          </a:p>
          <a:p>
            <a:r>
              <a:rPr lang="cs-CZ" sz="1400" dirty="0" smtClean="0"/>
              <a:t>2a + </a:t>
            </a:r>
            <a:r>
              <a:rPr lang="cs-CZ" sz="1400" dirty="0" err="1" smtClean="0"/>
              <a:t>hyperparathyreóza</a:t>
            </a:r>
            <a:endParaRPr lang="cs-CZ" sz="1400" dirty="0" smtClean="0"/>
          </a:p>
          <a:p>
            <a:r>
              <a:rPr lang="cs-CZ" sz="1400" dirty="0" smtClean="0"/>
              <a:t>2b + </a:t>
            </a:r>
            <a:r>
              <a:rPr lang="cs-CZ" sz="1400" dirty="0" err="1" smtClean="0"/>
              <a:t>neurinomy</a:t>
            </a:r>
            <a:r>
              <a:rPr lang="cs-CZ" sz="1400" dirty="0" smtClean="0"/>
              <a:t>, </a:t>
            </a:r>
            <a:r>
              <a:rPr lang="cs-CZ" sz="1400" dirty="0" err="1" smtClean="0"/>
              <a:t>marfanoidní</a:t>
            </a:r>
            <a:r>
              <a:rPr lang="cs-CZ" sz="1400" dirty="0" smtClean="0"/>
              <a:t> habitus</a:t>
            </a:r>
          </a:p>
          <a:p>
            <a:endParaRPr lang="cs-CZ" sz="1400" dirty="0" smtClean="0"/>
          </a:p>
          <a:p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Medularní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 karcinom štítné žlázy (MTC –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Medullar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thyroid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cancer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cs-CZ" sz="1400" dirty="0" smtClean="0"/>
              <a:t> z </a:t>
            </a:r>
            <a:r>
              <a:rPr lang="cs-CZ" sz="1400" dirty="0" err="1" smtClean="0"/>
              <a:t>parafolikulárních</a:t>
            </a:r>
            <a:r>
              <a:rPr lang="cs-CZ" sz="1400" dirty="0" smtClean="0"/>
              <a:t> buněk ( kalcitonin)</a:t>
            </a:r>
          </a:p>
          <a:p>
            <a:r>
              <a:rPr lang="cs-CZ" sz="1400" dirty="0" smtClean="0"/>
              <a:t>Manifestace MEN 2a: mezi  25-35. rokem života</a:t>
            </a:r>
          </a:p>
          <a:p>
            <a:r>
              <a:rPr lang="cs-CZ" sz="1400" dirty="0" smtClean="0"/>
              <a:t>                     MEN 2b: mezi 10. – 20 rokem života, diagnostika již v dětském věku (typická</a:t>
            </a:r>
          </a:p>
          <a:p>
            <a:r>
              <a:rPr lang="cs-CZ" sz="1400" dirty="0" smtClean="0"/>
              <a:t>                                                                                                                                   symptomatologie)</a:t>
            </a:r>
          </a:p>
          <a:p>
            <a:endParaRPr lang="cs-CZ" sz="1400" dirty="0" smtClean="0"/>
          </a:p>
          <a:p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</a:rPr>
              <a:t>Feochromocytom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400" dirty="0" smtClean="0"/>
          </a:p>
          <a:p>
            <a:r>
              <a:rPr lang="cs-CZ" sz="1400" dirty="0" smtClean="0"/>
              <a:t>U 50 % pacientů s MTC</a:t>
            </a:r>
          </a:p>
          <a:p>
            <a:r>
              <a:rPr lang="cs-CZ" sz="1400" dirty="0" smtClean="0"/>
              <a:t>Manifestuje obvykle později než MTC (5-8 let později)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265" y="533400"/>
            <a:ext cx="8229600" cy="990600"/>
          </a:xfrm>
        </p:spPr>
        <p:txBody>
          <a:bodyPr/>
          <a:lstStyle/>
          <a:p>
            <a:r>
              <a:rPr lang="cs-CZ" dirty="0" smtClean="0"/>
              <a:t>MEN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3265" y="1324947"/>
            <a:ext cx="8229600" cy="4876800"/>
          </a:xfrm>
        </p:spPr>
        <p:txBody>
          <a:bodyPr>
            <a:normAutofit fontScale="92500" lnSpcReduction="10000"/>
          </a:bodyPr>
          <a:lstStyle/>
          <a:p>
            <a:r>
              <a:rPr lang="cs-CZ" sz="1400" u="sng" dirty="0" smtClean="0">
                <a:solidFill>
                  <a:schemeClr val="accent1">
                    <a:lumMod val="75000"/>
                  </a:schemeClr>
                </a:solidFill>
              </a:rPr>
              <a:t>Diagnostika:</a:t>
            </a:r>
          </a:p>
          <a:p>
            <a:endParaRPr lang="cs-CZ" sz="1400" dirty="0" smtClean="0"/>
          </a:p>
          <a:p>
            <a:r>
              <a:rPr lang="cs-CZ" sz="1400" dirty="0" smtClean="0"/>
              <a:t>MTC: hyperplazie C buněk </a:t>
            </a:r>
          </a:p>
          <a:p>
            <a:r>
              <a:rPr lang="cs-CZ" sz="1400" dirty="0" smtClean="0"/>
              <a:t>          měření hladiny bazálního a stimulovaného kalcitoninu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err="1" smtClean="0"/>
              <a:t>Feochromocytomy</a:t>
            </a:r>
            <a:r>
              <a:rPr lang="cs-CZ" sz="1400" dirty="0" smtClean="0"/>
              <a:t>: 	často bez příznaků </a:t>
            </a:r>
          </a:p>
          <a:p>
            <a:pPr>
              <a:buNone/>
            </a:pPr>
            <a:r>
              <a:rPr lang="cs-CZ" sz="1400" dirty="0" smtClean="0"/>
              <a:t>  			měření KT, hypertenzní krize</a:t>
            </a:r>
          </a:p>
          <a:p>
            <a:pPr>
              <a:buNone/>
            </a:pPr>
            <a:r>
              <a:rPr lang="cs-CZ" sz="1400" dirty="0" smtClean="0"/>
              <a:t>     		Stanovení plazmatických/ močových katecholaminů a či jejich </a:t>
            </a:r>
            <a:r>
              <a:rPr lang="cs-CZ" sz="1400" dirty="0" err="1" smtClean="0"/>
              <a:t>matabolitů</a:t>
            </a:r>
            <a:r>
              <a:rPr lang="cs-CZ" sz="1400" dirty="0" smtClean="0"/>
              <a:t> (</a:t>
            </a:r>
            <a:r>
              <a:rPr lang="cs-CZ" sz="1400" dirty="0" err="1" smtClean="0"/>
              <a:t>kys</a:t>
            </a:r>
            <a:r>
              <a:rPr lang="cs-CZ" sz="1400" dirty="0" smtClean="0"/>
              <a:t>.</a:t>
            </a:r>
          </a:p>
          <a:p>
            <a:pPr>
              <a:buNone/>
            </a:pPr>
            <a:r>
              <a:rPr lang="cs-CZ" sz="1400" dirty="0" smtClean="0"/>
              <a:t>                                  	vanilmandlová)</a:t>
            </a:r>
          </a:p>
          <a:p>
            <a:pPr>
              <a:buNone/>
            </a:pPr>
            <a:r>
              <a:rPr lang="cs-CZ" sz="1400" dirty="0" smtClean="0"/>
              <a:t>			CT, MR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smtClean="0"/>
              <a:t>MEN 2a: stanovení hladin plazmatického kalcia, fosfátu, parathormonu</a:t>
            </a:r>
          </a:p>
          <a:p>
            <a:r>
              <a:rPr lang="cs-CZ" sz="1400" dirty="0" smtClean="0"/>
              <a:t>MEN 2b: marfanoidní vzrůst, neurinomy na sliznicích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Molekulárně genetické vyšetření mutací RET proto-</a:t>
            </a:r>
            <a:r>
              <a:rPr lang="cs-CZ" sz="1400" dirty="0" err="1" smtClean="0"/>
              <a:t>onkogenu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r>
              <a:rPr lang="cs-CZ" sz="1400" u="sng" dirty="0" smtClean="0">
                <a:solidFill>
                  <a:schemeClr val="accent1">
                    <a:lumMod val="50000"/>
                  </a:schemeClr>
                </a:solidFill>
              </a:rPr>
              <a:t>Léčba:</a:t>
            </a:r>
            <a:endParaRPr lang="cs-CZ" sz="1400" dirty="0" smtClean="0"/>
          </a:p>
          <a:p>
            <a:r>
              <a:rPr lang="cs-CZ" sz="1400" dirty="0" smtClean="0"/>
              <a:t>Chirurgická - feochromocytom</a:t>
            </a:r>
          </a:p>
          <a:p>
            <a:r>
              <a:rPr lang="cs-CZ" sz="1400" dirty="0" smtClean="0"/>
              <a:t>Totální tyreoidektomie – u více jak poloviny pacientů metastázy do spádových lymfatických uzlin již v době diagnózy, radiční léčba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410547"/>
            <a:ext cx="8229600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Autoimunitní polyglandulární syndromy (APS)</a:t>
            </a:r>
            <a:endParaRPr kumimoji="0" lang="cs-CZ" sz="3200" b="0" i="0" u="none" strike="noStrike" kern="1200" cap="none" spc="-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16305" y="2435290"/>
            <a:ext cx="4922177" cy="47183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8288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APS I</a:t>
            </a:r>
            <a:r>
              <a:rPr kumimoji="0" lang="cs-CZ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chronická mukokutánní kandidóza (3.-5. rokem)  100%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autoimunitní hypoparathyreóza ( do 20 let) 80-90%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Addisonova choroba ( do 30 let) 60-70%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Vzácný výskyt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dětském věku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 57% pacientů všechna 3 onemocnění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Mutace genu AIRE – autoimunitní regulátor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lang="cs-CZ" sz="1400" dirty="0" smtClean="0"/>
              <a:t>Autosomálně recesivní dědičnost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lang="cs-CZ" sz="1400" dirty="0" smtClean="0"/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Muži: ženy 1:1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57200" y="1120626"/>
            <a:ext cx="682067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Autoimunitní zánět postihuje současně více endokrinních žláz</a:t>
            </a:r>
          </a:p>
          <a:p>
            <a:endParaRPr lang="cs-CZ" sz="1400" dirty="0" smtClean="0"/>
          </a:p>
          <a:p>
            <a:r>
              <a:rPr lang="cs-CZ" sz="1400" dirty="0" smtClean="0"/>
              <a:t>Porucha tolerance vlastních antigenů</a:t>
            </a:r>
          </a:p>
          <a:p>
            <a:endParaRPr lang="cs-CZ" sz="1400" dirty="0" smtClean="0"/>
          </a:p>
          <a:p>
            <a:r>
              <a:rPr lang="cs-CZ" sz="1400" dirty="0" smtClean="0"/>
              <a:t>Většinou </a:t>
            </a:r>
            <a:r>
              <a:rPr lang="cs-CZ" sz="1400" dirty="0" err="1" smtClean="0"/>
              <a:t>hypofunkce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5"/>
          <p:cNvSpPr txBox="1">
            <a:spLocks/>
          </p:cNvSpPr>
          <p:nvPr/>
        </p:nvSpPr>
        <p:spPr>
          <a:xfrm>
            <a:off x="908180" y="1401147"/>
            <a:ext cx="4038600" cy="478119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18288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APS II</a:t>
            </a:r>
            <a:endParaRPr kumimoji="0" lang="cs-CZ" sz="20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DM I 70%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Autoimunitní tyroiditida 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Addisonova choroba 20 %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1:20 000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Autosomalně dominantní dědičnost, HLA geny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lang="cs-CZ" sz="1400" dirty="0" smtClean="0"/>
              <a:t>Ženy:muži 4:1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dospělosti mezi 30-40. rokem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Nejčastější kombinace DM I a autoimunitní tyroiditida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lang="cs-CZ" sz="1400" dirty="0" smtClean="0"/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Autokrinní neendokrinní onemocnění – vitiligo, perniciozní anemie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lang="cs-CZ" sz="1400" dirty="0" smtClean="0"/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Léčba: celoživotní</a:t>
            </a:r>
          </a:p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lang="cs-CZ" sz="1400" dirty="0" smtClean="0"/>
              <a:t>            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substituce hormonů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410547"/>
            <a:ext cx="8229600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Autoimunitní polyglandulární syndromy (APS)</a:t>
            </a:r>
            <a:endParaRPr kumimoji="0" lang="cs-CZ" sz="3200" b="0" i="0" u="none" strike="noStrike" kern="1200" cap="none" spc="-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1826</TotalTime>
  <Words>1137</Words>
  <Application>Microsoft Office PowerPoint</Application>
  <PresentationFormat>Předvádění na obrazovce (4:3)</PresentationFormat>
  <Paragraphs>230</Paragraphs>
  <Slides>22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Clarity</vt:lpstr>
      <vt:lpstr>Prezentace</vt:lpstr>
      <vt:lpstr>Snímek 1</vt:lpstr>
      <vt:lpstr>Pokles tyrosinkinasové aktivity inzulinového receptoru při gestačním DM. </vt:lpstr>
      <vt:lpstr>Syndrom nadbytku mineralokortikoidů</vt:lpstr>
      <vt:lpstr>Snímek 4</vt:lpstr>
      <vt:lpstr>Mutace minaralokortikoidního receptoru vede k hypertenzi a toxemii v těhotenství.</vt:lpstr>
      <vt:lpstr>Endokrinní disruptory</vt:lpstr>
      <vt:lpstr>Endokrinní disruptory</vt:lpstr>
      <vt:lpstr>Endokrinní disruptory</vt:lpstr>
      <vt:lpstr>Endokrinní disruptory</vt:lpstr>
      <vt:lpstr>DES  - diethylstilbestrol</vt:lpstr>
      <vt:lpstr>DDT dichlorodifenyltrichloroethan</vt:lpstr>
      <vt:lpstr>Bisfenol A</vt:lpstr>
      <vt:lpstr>Tributyltin (TBT) </vt:lpstr>
      <vt:lpstr>Doba expozice</vt:lpstr>
      <vt:lpstr>Syndromy postihující mnohočetné endokrinní  žlázy</vt:lpstr>
      <vt:lpstr>Mnohočetná endokrinní adenomatosa / neoplasie (MEA/MEN)</vt:lpstr>
      <vt:lpstr>MEN 1</vt:lpstr>
      <vt:lpstr>MEN 1</vt:lpstr>
      <vt:lpstr>MEN 2</vt:lpstr>
      <vt:lpstr>MEN 2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Endokrinologie</dc:title>
  <dc:creator>Martinka</dc:creator>
  <cp:lastModifiedBy>Srbova</cp:lastModifiedBy>
  <cp:revision>53</cp:revision>
  <dcterms:created xsi:type="dcterms:W3CDTF">2014-03-09T22:19:35Z</dcterms:created>
  <dcterms:modified xsi:type="dcterms:W3CDTF">2014-03-12T09:48:30Z</dcterms:modified>
</cp:coreProperties>
</file>