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2"/>
  </p:notesMasterIdLst>
  <p:handoutMasterIdLst>
    <p:handoutMasterId r:id="rId33"/>
  </p:handoutMasterIdLst>
  <p:sldIdLst>
    <p:sldId id="256" r:id="rId2"/>
    <p:sldId id="258" r:id="rId3"/>
    <p:sldId id="257" r:id="rId4"/>
    <p:sldId id="261" r:id="rId5"/>
    <p:sldId id="262" r:id="rId6"/>
    <p:sldId id="263" r:id="rId7"/>
    <p:sldId id="265" r:id="rId8"/>
    <p:sldId id="264"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3" r:id="rId26"/>
    <p:sldId id="284" r:id="rId27"/>
    <p:sldId id="285" r:id="rId28"/>
    <p:sldId id="286" r:id="rId29"/>
    <p:sldId id="289" r:id="rId30"/>
    <p:sldId id="290" r:id="rId31"/>
  </p:sldIdLst>
  <p:sldSz cx="9144000" cy="6858000" type="screen4x3"/>
  <p:notesSz cx="6735763" cy="9866313"/>
  <p:defaultTextStyle>
    <a:defPPr>
      <a:defRPr lang="cs-CZ"/>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46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cs-CZ"/>
          </a:p>
        </p:txBody>
      </p:sp>
      <p:sp>
        <p:nvSpPr>
          <p:cNvPr id="3" name="Zástupný symbol pro datum 2"/>
          <p:cNvSpPr>
            <a:spLocks noGrp="1"/>
          </p:cNvSpPr>
          <p:nvPr>
            <p:ph type="dt" sz="quarter"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B4A4F8E6-67B2-42DF-B20D-65E381C1DCF4}" type="datetimeFigureOut">
              <a:rPr lang="cs-CZ"/>
              <a:pPr>
                <a:defRPr/>
              </a:pPr>
              <a:t>21.5.2014</a:t>
            </a:fld>
            <a:endParaRPr lang="cs-CZ"/>
          </a:p>
        </p:txBody>
      </p:sp>
      <p:sp>
        <p:nvSpPr>
          <p:cNvPr id="4" name="Zástupný symbol pro zápatí 3"/>
          <p:cNvSpPr>
            <a:spLocks noGrp="1"/>
          </p:cNvSpPr>
          <p:nvPr>
            <p:ph type="ftr" sz="quarter" idx="2"/>
          </p:nvPr>
        </p:nvSpPr>
        <p:spPr>
          <a:xfrm>
            <a:off x="0" y="9371013"/>
            <a:ext cx="2919413" cy="493712"/>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cs-CZ"/>
          </a:p>
        </p:txBody>
      </p:sp>
      <p:sp>
        <p:nvSpPr>
          <p:cNvPr id="5" name="Zástupný symbol pro číslo snímku 4"/>
          <p:cNvSpPr>
            <a:spLocks noGrp="1"/>
          </p:cNvSpPr>
          <p:nvPr>
            <p:ph type="sldNum" sz="quarter" idx="3"/>
          </p:nvPr>
        </p:nvSpPr>
        <p:spPr>
          <a:xfrm>
            <a:off x="3814763" y="9371013"/>
            <a:ext cx="2919412" cy="493712"/>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97149816-5ECD-424B-AD34-A4151F8CF5D7}" type="slidenum">
              <a:rPr lang="cs-CZ"/>
              <a:pPr>
                <a:defRPr/>
              </a:pPr>
              <a:t>‹#›</a:t>
            </a:fld>
            <a:endParaRPr lang="cs-CZ"/>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cs-CZ"/>
          </a:p>
        </p:txBody>
      </p:sp>
      <p:sp>
        <p:nvSpPr>
          <p:cNvPr id="3" name="Zástupný symbol pro datum 2"/>
          <p:cNvSpPr>
            <a:spLocks noGrp="1"/>
          </p:cNvSpPr>
          <p:nvPr>
            <p:ph type="dt"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0F407087-70AE-4E30-81B4-38A0887FD18C}" type="datetimeFigureOut">
              <a:rPr lang="cs-CZ"/>
              <a:pPr>
                <a:defRPr/>
              </a:pPr>
              <a:t>21.5.2014</a:t>
            </a:fld>
            <a:endParaRPr lang="cs-CZ"/>
          </a:p>
        </p:txBody>
      </p:sp>
      <p:sp>
        <p:nvSpPr>
          <p:cNvPr id="4" name="Zástupný symbol pro obrázek snímku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673100" y="4686300"/>
            <a:ext cx="5389563" cy="4440238"/>
          </a:xfrm>
          <a:prstGeom prst="rect">
            <a:avLst/>
          </a:prstGeom>
        </p:spPr>
        <p:txBody>
          <a:bodyPr vert="horz" lIns="91440" tIns="45720" rIns="91440" bIns="45720" rtlCol="0">
            <a:normAutofit/>
          </a:bodyPr>
          <a:lstStyle/>
          <a:p>
            <a:pPr lvl="0"/>
            <a:r>
              <a:rPr lang="cs-CZ" noProof="0" smtClean="0"/>
              <a:t>Klepnutím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endParaRPr lang="cs-CZ" noProof="0"/>
          </a:p>
        </p:txBody>
      </p:sp>
      <p:sp>
        <p:nvSpPr>
          <p:cNvPr id="6" name="Zástupný symbol pro zápatí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cs-CZ"/>
          </a:p>
        </p:txBody>
      </p:sp>
      <p:sp>
        <p:nvSpPr>
          <p:cNvPr id="7" name="Zástupný symbol pro číslo snímku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24F73AD-C034-42F6-85B2-D41451AA1069}" type="slidenum">
              <a:rPr lang="cs-CZ"/>
              <a:pPr>
                <a:defRPr/>
              </a:pPr>
              <a:t>‹#›</a:t>
            </a:fld>
            <a:endParaRPr lang="cs-CZ"/>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Zástupný symbol pro obrázek snímku 1"/>
          <p:cNvSpPr>
            <a:spLocks noGrp="1" noRot="1" noChangeAspect="1"/>
          </p:cNvSpPr>
          <p:nvPr>
            <p:ph type="sldImg"/>
          </p:nvPr>
        </p:nvSpPr>
        <p:spPr bwMode="auto">
          <a:noFill/>
          <a:ln>
            <a:solidFill>
              <a:srgbClr val="000000"/>
            </a:solidFill>
            <a:miter lim="800000"/>
            <a:headEnd/>
            <a:tailEnd/>
          </a:ln>
        </p:spPr>
      </p:sp>
      <p:sp>
        <p:nvSpPr>
          <p:cNvPr id="21506"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Prum. 75, </a:t>
            </a:r>
          </a:p>
          <a:p>
            <a:pPr>
              <a:spcBef>
                <a:spcPct val="0"/>
              </a:spcBef>
            </a:pPr>
            <a:r>
              <a:rPr lang="cs-CZ" smtClean="0"/>
              <a:t>65 pík ve 20. týdnu, </a:t>
            </a:r>
          </a:p>
          <a:p>
            <a:pPr>
              <a:spcBef>
                <a:spcPct val="0"/>
              </a:spcBef>
            </a:pPr>
            <a:r>
              <a:rPr lang="cs-CZ" smtClean="0"/>
              <a:t>5 l/min </a:t>
            </a:r>
          </a:p>
          <a:p>
            <a:pPr>
              <a:spcBef>
                <a:spcPct val="0"/>
              </a:spcBef>
            </a:pPr>
            <a:r>
              <a:rPr lang="cs-CZ" smtClean="0"/>
              <a:t>snížení rezistence způsobuje hladina estrogenů a ostat.horm. jako prostaglandiny, kalcitonin, related protein, relaxin a NO a vede to ke komplik. jako varixy a hemoroidy </a:t>
            </a:r>
          </a:p>
          <a:p>
            <a:pPr>
              <a:spcBef>
                <a:spcPct val="0"/>
              </a:spcBef>
            </a:pPr>
            <a:r>
              <a:rPr lang="cs-CZ" smtClean="0"/>
              <a:t>přispívá k tromboembolických komplikacím </a:t>
            </a:r>
          </a:p>
          <a:p>
            <a:pPr>
              <a:spcBef>
                <a:spcPct val="0"/>
              </a:spcBef>
            </a:pPr>
            <a:endParaRPr lang="cs-CZ" smtClean="0"/>
          </a:p>
        </p:txBody>
      </p:sp>
      <p:sp>
        <p:nvSpPr>
          <p:cNvPr id="21507"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2A0E2BE-82AA-4F4B-986E-27CF4A7E382B}" type="slidenum">
              <a:rPr lang="cs-CZ">
                <a:cs typeface="Arial" charset="0"/>
              </a:rPr>
              <a:pPr fontAlgn="base">
                <a:spcBef>
                  <a:spcPct val="0"/>
                </a:spcBef>
                <a:spcAft>
                  <a:spcPct val="0"/>
                </a:spcAft>
              </a:pPr>
              <a:t>5</a:t>
            </a:fld>
            <a:endParaRPr lang="cs-CZ">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Zástupný symbol pro obrázek snímku 1"/>
          <p:cNvSpPr>
            <a:spLocks noGrp="1" noRot="1" noChangeAspect="1"/>
          </p:cNvSpPr>
          <p:nvPr>
            <p:ph type="sldImg"/>
          </p:nvPr>
        </p:nvSpPr>
        <p:spPr bwMode="auto">
          <a:noFill/>
          <a:ln>
            <a:solidFill>
              <a:srgbClr val="000000"/>
            </a:solidFill>
            <a:miter lim="800000"/>
            <a:headEnd/>
            <a:tailEnd/>
          </a:ln>
        </p:spPr>
      </p:sp>
      <p:sp>
        <p:nvSpPr>
          <p:cNvPr id="24578"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Hemolýza jako následek této inkompatibility dosahuje nižšího stupně a nevede ke klinicky ... </a:t>
            </a:r>
          </a:p>
          <a:p>
            <a:pPr>
              <a:spcBef>
                <a:spcPct val="0"/>
              </a:spcBef>
            </a:pPr>
            <a:r>
              <a:rPr lang="cs-CZ" smtClean="0"/>
              <a:t>Plod je schopen tuto hemolýzu kompenzovat bez nutnosti roz-voje extramedulární erytropoézy. Bilirubin ve fetální krvi není zvýšený díky účinnému vylučování placentou.</a:t>
            </a:r>
          </a:p>
          <a:p>
            <a:pPr>
              <a:spcBef>
                <a:spcPct val="0"/>
              </a:spcBef>
            </a:pPr>
            <a:r>
              <a:rPr lang="cs-CZ" smtClean="0"/>
              <a:t>Jiná situace nastane po </a:t>
            </a:r>
            <a:r>
              <a:rPr lang="cs-CZ" b="1" smtClean="0"/>
              <a:t>oddělení fetomaternálního spojení po porodu </a:t>
            </a:r>
            <a:r>
              <a:rPr lang="cs-CZ" smtClean="0"/>
              <a:t>při perzistujících protilátkách v oběhu plodu. Hemolýza s následnou hyperbilirubinemií může dosáhnout nebezpečného stupně hlavně u nezralých novorozenců. </a:t>
            </a:r>
          </a:p>
          <a:p>
            <a:pPr>
              <a:spcBef>
                <a:spcPct val="0"/>
              </a:spcBef>
            </a:pPr>
            <a:r>
              <a:rPr lang="cs-CZ" smtClean="0"/>
              <a:t>AB0 inkompatibilita může částečně chránit Rh negativní matku před senzibilizací Rh pozitivními erytrocyty plodu. Riziko senzibilizace při současné AB0 inkompatibilitě je asi v 1,5 procenta oproti 16 procentům bez této inkompatibility. </a:t>
            </a:r>
          </a:p>
          <a:p>
            <a:pPr>
              <a:spcBef>
                <a:spcPct val="0"/>
              </a:spcBef>
            </a:pPr>
            <a:r>
              <a:rPr lang="cs-CZ" smtClean="0"/>
              <a:t>Příčinou poškození plodu jsou protilátky anti-D vytvořené po předchozí imunizaci v těle Rh- matky Rh+ krvinkami plodu po jejich prvním smísení (odlučování placenty během prvního porodu nebo potratu). V dalších těhotenstvích jsou protilázky již přítomné a pronikají placentou do fetálního oběhu, kde dochází v případě Rh+ plodu k aglutinaci a hemolýze ery a následné bilirubinemii. </a:t>
            </a:r>
          </a:p>
          <a:p>
            <a:pPr>
              <a:spcBef>
                <a:spcPct val="0"/>
              </a:spcBef>
            </a:pPr>
            <a:r>
              <a:rPr lang="cs-CZ" smtClean="0"/>
              <a:t>Rh- matkám se podává sérum anti-D zabraňující imunizaci, pokud již k imunizaci došlo, po porodu se u novorozence provádí výměnná transfuze, lze provádět i intrauterinně. </a:t>
            </a:r>
          </a:p>
          <a:p>
            <a:pPr>
              <a:spcBef>
                <a:spcPct val="0"/>
              </a:spcBef>
            </a:pPr>
            <a:r>
              <a:rPr lang="cs-CZ" smtClean="0"/>
              <a:t>Klinický obraz- anemie, hepatosplenomegalie, ikterus, edémy, v těžkých případech hydrops congenitus universalis </a:t>
            </a:r>
          </a:p>
          <a:p>
            <a:pPr>
              <a:spcBef>
                <a:spcPct val="0"/>
              </a:spcBef>
            </a:pPr>
            <a:r>
              <a:rPr lang="cs-CZ" smtClean="0"/>
              <a:t>Obrázek: </a:t>
            </a:r>
            <a:r>
              <a:rPr lang="en-US" b="1" smtClean="0"/>
              <a:t>112. Child with Rh hemolytic disease of the newborn: Why is the fetus edematous?</a:t>
            </a:r>
            <a:br>
              <a:rPr lang="en-US" b="1" smtClean="0"/>
            </a:br>
            <a:r>
              <a:rPr lang="en-US" smtClean="0"/>
              <a:t>The child has hydrops fetalis. Patients with Rh hemolytic disease have severe anemias, which lead to high output failure and both left and right heart failure, the latter responsible for peripheral edema and ascites. The liver in this fetus had massive hepatomegaly secondary to extramedullary hematopoiesis.</a:t>
            </a:r>
            <a:endParaRPr lang="cs-CZ" smtClean="0"/>
          </a:p>
        </p:txBody>
      </p:sp>
      <p:sp>
        <p:nvSpPr>
          <p:cNvPr id="24579"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C03B21E-566A-47F2-AD6E-A2738DC38820}" type="slidenum">
              <a:rPr lang="cs-CZ">
                <a:cs typeface="Arial" charset="0"/>
              </a:rPr>
              <a:pPr fontAlgn="base">
                <a:spcBef>
                  <a:spcPct val="0"/>
                </a:spcBef>
                <a:spcAft>
                  <a:spcPct val="0"/>
                </a:spcAft>
              </a:pPr>
              <a:t>7</a:t>
            </a:fld>
            <a:endParaRPr lang="cs-CZ">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Zástupný symbol pro obrázek snímku 1"/>
          <p:cNvSpPr>
            <a:spLocks noGrp="1" noRot="1" noChangeAspect="1"/>
          </p:cNvSpPr>
          <p:nvPr>
            <p:ph type="sldImg"/>
          </p:nvPr>
        </p:nvSpPr>
        <p:spPr bwMode="auto">
          <a:noFill/>
          <a:ln>
            <a:solidFill>
              <a:srgbClr val="000000"/>
            </a:solidFill>
            <a:miter lim="800000"/>
            <a:headEnd/>
            <a:tailEnd/>
          </a:ln>
        </p:spPr>
      </p:sp>
      <p:sp>
        <p:nvSpPr>
          <p:cNvPr id="26626"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Výzkumy snažící se objasnit spojitost negativniho vlivu kouření na vývoj plodu od 30.let </a:t>
            </a:r>
          </a:p>
          <a:p>
            <a:pPr>
              <a:spcBef>
                <a:spcPct val="0"/>
              </a:spcBef>
            </a:pPr>
            <a:r>
              <a:rPr lang="cs-CZ" smtClean="0"/>
              <a:t>Výzkum Karolinského institutu ve Švédsku ukázal, že u kuřaček kouřících 1-9 cigaret denně je riziko předčasného porodu asi o 20 % vyšší než u nekuřaček, u těhotných kuřaček kouřících 10 a vice cigaret denně bylo riziko předčasného porodu vyšší o 80 % </a:t>
            </a:r>
          </a:p>
          <a:p>
            <a:pPr>
              <a:spcBef>
                <a:spcPct val="0"/>
              </a:spcBef>
            </a:pPr>
            <a:r>
              <a:rPr lang="cs-CZ" smtClean="0"/>
              <a:t>Pokud ženy přestaly kouřit před otěhotněním, riziko se snížilo asi o 7 % </a:t>
            </a:r>
          </a:p>
          <a:p>
            <a:pPr>
              <a:spcBef>
                <a:spcPct val="0"/>
              </a:spcBef>
            </a:pPr>
            <a:r>
              <a:rPr lang="cs-CZ" smtClean="0"/>
              <a:t>V USA se narodilo nejmenší dítě, které přežilo. Narodilo se v 21. týdnu těhotenství, hmotnost 284 gramů a měřila 24,1 cm. Byla jen o málo větší než plnicí pero a vážila asi tolik jako dvě kostky mýdla. </a:t>
            </a:r>
          </a:p>
          <a:p>
            <a:pPr>
              <a:spcBef>
                <a:spcPct val="0"/>
              </a:spcBef>
            </a:pPr>
            <a:r>
              <a:rPr lang="cs-CZ" smtClean="0"/>
              <a:t>Rizikům spojeným s obezitou těhotných se nevěnovalo tolik pozornosti, zabýváme posledních padesát let. </a:t>
            </a:r>
          </a:p>
          <a:p>
            <a:pPr>
              <a:spcBef>
                <a:spcPct val="0"/>
              </a:spcBef>
            </a:pPr>
            <a:r>
              <a:rPr lang="cs-CZ" smtClean="0"/>
              <a:t>matky s nadváhou mají dvakrát větší riziko GDM, obézní matky BMI víc než 30 až 6násobné </a:t>
            </a:r>
          </a:p>
          <a:p>
            <a:pPr>
              <a:spcBef>
                <a:spcPct val="0"/>
              </a:spcBef>
            </a:pPr>
            <a:r>
              <a:rPr lang="cs-CZ" smtClean="0"/>
              <a:t>Riziko preeklampsie je až o 70% vyšší, porod císařským řezem u obézních je dvakrát častější a nebezpečí předčasného porodu je vyšší asi o 40 % než u těhotných s normální váhou </a:t>
            </a:r>
          </a:p>
          <a:p>
            <a:pPr>
              <a:spcBef>
                <a:spcPct val="0"/>
              </a:spcBef>
            </a:pPr>
            <a:r>
              <a:rPr lang="cs-CZ" smtClean="0"/>
              <a:t>Pokud obézní ženy zhubly na BMI pod 25 před otěhotněním, riziko předčasného porodu se snížilo asi o 13 %  </a:t>
            </a:r>
          </a:p>
          <a:p>
            <a:pPr>
              <a:spcBef>
                <a:spcPct val="0"/>
              </a:spcBef>
            </a:pPr>
            <a:r>
              <a:rPr lang="cs-CZ" smtClean="0"/>
              <a:t>Předčasným porodem se myslelo do 32. týdne </a:t>
            </a:r>
          </a:p>
          <a:p>
            <a:pPr>
              <a:spcBef>
                <a:spcPct val="0"/>
              </a:spcBef>
            </a:pPr>
            <a:r>
              <a:rPr lang="cs-CZ" smtClean="0"/>
              <a:t>Alkohol prochází placentální barierou, poškození plodu - malformace obličeje, poškozuje nervovou tkáň (poruchy chování, neschopnost odhadnout důsledky...), pozitivní souvislost s náchylností k návykovým l., hazardu... </a:t>
            </a:r>
          </a:p>
          <a:p>
            <a:pPr>
              <a:spcBef>
                <a:spcPct val="0"/>
              </a:spcBef>
            </a:pPr>
            <a:r>
              <a:rPr lang="cs-CZ" smtClean="0"/>
              <a:t>Předčasný porod, mrtvé dítě, nižší obvod hlavy, malformace a psychická retardace </a:t>
            </a:r>
          </a:p>
          <a:p>
            <a:pPr>
              <a:spcBef>
                <a:spcPct val="0"/>
              </a:spcBef>
            </a:pPr>
            <a:r>
              <a:rPr lang="cs-CZ" smtClean="0"/>
              <a:t>V Polsku se narodil chlapeček 2,5 kila namol matce, Ješt dvanáct hodin po narození mu naměřily 1,2 promile v krvi, pro představu to je asi flaška červenýho </a:t>
            </a:r>
          </a:p>
        </p:txBody>
      </p:sp>
      <p:sp>
        <p:nvSpPr>
          <p:cNvPr id="26627"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B75C43E-9A78-4966-AB6C-8AE7DD6F061A}" type="slidenum">
              <a:rPr lang="cs-CZ">
                <a:cs typeface="Arial" charset="0"/>
              </a:rPr>
              <a:pPr fontAlgn="base">
                <a:spcBef>
                  <a:spcPct val="0"/>
                </a:spcBef>
                <a:spcAft>
                  <a:spcPct val="0"/>
                </a:spcAft>
              </a:pPr>
              <a:t>8</a:t>
            </a:fld>
            <a:endParaRPr lang="cs-CZ">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Zástupný symbol pro obrázek snímku 1"/>
          <p:cNvSpPr>
            <a:spLocks noGrp="1" noRot="1" noChangeAspect="1"/>
          </p:cNvSpPr>
          <p:nvPr>
            <p:ph type="sldImg"/>
          </p:nvPr>
        </p:nvSpPr>
        <p:spPr bwMode="auto">
          <a:noFill/>
          <a:ln>
            <a:solidFill>
              <a:srgbClr val="000000"/>
            </a:solidFill>
            <a:miter lim="800000"/>
            <a:headEnd/>
            <a:tailEnd/>
          </a:ln>
        </p:spPr>
      </p:sp>
      <p:sp>
        <p:nvSpPr>
          <p:cNvPr id="28674"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Různé studie, ne všechny se shodují </a:t>
            </a:r>
          </a:p>
          <a:p>
            <a:pPr>
              <a:spcBef>
                <a:spcPct val="0"/>
              </a:spcBef>
            </a:pPr>
            <a:r>
              <a:rPr lang="cs-CZ" smtClean="0"/>
              <a:t>Např. nebylo potvrzena souvislost s vývojovými vadami, ačkoli hladovění nebo naopak záchvatovité úporné zvracení a užívání laxativ jsou považovány za potenciálně teratogenní </a:t>
            </a:r>
          </a:p>
          <a:p>
            <a:pPr>
              <a:spcBef>
                <a:spcPct val="0"/>
              </a:spcBef>
            </a:pPr>
            <a:r>
              <a:rPr lang="cs-CZ" smtClean="0"/>
              <a:t>Poporodní hodnocení adaptace novorozence podle Apgarové se neodlišuje ve skupinách novorozenců zdravých a nemocných matek </a:t>
            </a:r>
          </a:p>
          <a:p>
            <a:pPr>
              <a:spcBef>
                <a:spcPct val="0"/>
              </a:spcBef>
            </a:pPr>
            <a:endParaRPr lang="cs-CZ" smtClean="0"/>
          </a:p>
          <a:p>
            <a:pPr>
              <a:spcBef>
                <a:spcPct val="0"/>
              </a:spcBef>
            </a:pPr>
            <a:r>
              <a:rPr lang="cs-CZ" smtClean="0"/>
              <a:t>U matek byl zvýšený výskyt hypertenze, preeklampsie, u nekontrolovaných matek může relaps nemoci zapříčinit poruchu vývoje plodu, retardaci růstu... U labilních pacientek problém možného abúzu alkoholu, laxativ, léků... </a:t>
            </a:r>
          </a:p>
          <a:p>
            <a:pPr>
              <a:spcBef>
                <a:spcPct val="0"/>
              </a:spcBef>
            </a:pPr>
            <a:r>
              <a:rPr lang="cs-CZ" smtClean="0"/>
              <a:t>Malé děti vzhledem ke gestačnímu věku </a:t>
            </a:r>
          </a:p>
          <a:p>
            <a:pPr>
              <a:spcBef>
                <a:spcPct val="0"/>
              </a:spcBef>
            </a:pPr>
            <a:r>
              <a:rPr lang="cs-CZ" smtClean="0"/>
              <a:t>Statistická významnost u porovnání jestli je horší anorexie nebo bulimie nebyla významná </a:t>
            </a:r>
          </a:p>
          <a:p>
            <a:pPr>
              <a:spcBef>
                <a:spcPct val="0"/>
              </a:spcBef>
            </a:pPr>
            <a:endParaRPr lang="cs-CZ" smtClean="0"/>
          </a:p>
          <a:p>
            <a:pPr>
              <a:spcBef>
                <a:spcPct val="0"/>
              </a:spcBef>
            </a:pPr>
            <a:endParaRPr lang="cs-CZ" smtClean="0"/>
          </a:p>
          <a:p>
            <a:pPr>
              <a:spcBef>
                <a:spcPct val="0"/>
              </a:spcBef>
            </a:pPr>
            <a:endParaRPr lang="cs-CZ" smtClean="0"/>
          </a:p>
        </p:txBody>
      </p:sp>
      <p:sp>
        <p:nvSpPr>
          <p:cNvPr id="28675"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DF944F8-EC9A-41D7-B41A-CBF0AF3ADC81}" type="slidenum">
              <a:rPr lang="cs-CZ">
                <a:cs typeface="Arial" charset="0"/>
              </a:rPr>
              <a:pPr fontAlgn="base">
                <a:spcBef>
                  <a:spcPct val="0"/>
                </a:spcBef>
                <a:spcAft>
                  <a:spcPct val="0"/>
                </a:spcAft>
              </a:pPr>
              <a:t>9</a:t>
            </a:fld>
            <a:endParaRPr lang="cs-CZ">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Zástupný symbol pro obrázek snímku 1"/>
          <p:cNvSpPr>
            <a:spLocks noGrp="1" noRot="1" noChangeAspect="1"/>
          </p:cNvSpPr>
          <p:nvPr>
            <p:ph type="sldImg"/>
          </p:nvPr>
        </p:nvSpPr>
        <p:spPr bwMode="auto">
          <a:noFill/>
          <a:ln>
            <a:solidFill>
              <a:srgbClr val="000000"/>
            </a:solidFill>
            <a:miter lim="800000"/>
            <a:headEnd/>
            <a:tailEnd/>
          </a:ln>
        </p:spPr>
      </p:sp>
      <p:sp>
        <p:nvSpPr>
          <p:cNvPr id="3" name="Zástupný symbol pro poznámky 2"/>
          <p:cNvSpPr>
            <a:spLocks noGrp="1"/>
          </p:cNvSpPr>
          <p:nvPr>
            <p:ph type="body" idx="1"/>
          </p:nvPr>
        </p:nvSpPr>
        <p:spPr/>
        <p:txBody>
          <a:bodyPr>
            <a:normAutofit lnSpcReduction="10000"/>
          </a:bodyPr>
          <a:lstStyle/>
          <a:p>
            <a:pPr fontAlgn="auto">
              <a:spcBef>
                <a:spcPts val="0"/>
              </a:spcBef>
              <a:spcAft>
                <a:spcPts val="0"/>
              </a:spcAft>
              <a:defRPr/>
            </a:pPr>
            <a:r>
              <a:rPr lang="cs-CZ" dirty="0" smtClean="0"/>
              <a:t>Vývoj mléčné žlázy již v šestém týdnu, u plodu 32. týdne patrno již všech 20-25 vývodů, okolo termínu porodu již </a:t>
            </a:r>
            <a:r>
              <a:rPr lang="cs-CZ" dirty="0" err="1" smtClean="0"/>
              <a:t>fční</a:t>
            </a:r>
            <a:r>
              <a:rPr lang="cs-CZ" dirty="0" smtClean="0"/>
              <a:t> žláza schopná produkce mléka -- u novorozenců může nastat - tzv. hormonální reakce prsní žlázy - změna hormonální rovnováhy v krvi dítěte </a:t>
            </a:r>
          </a:p>
          <a:p>
            <a:pPr fontAlgn="auto">
              <a:spcBef>
                <a:spcPts val="0"/>
              </a:spcBef>
              <a:spcAft>
                <a:spcPts val="0"/>
              </a:spcAft>
              <a:defRPr/>
            </a:pPr>
            <a:r>
              <a:rPr lang="cs-CZ" dirty="0" smtClean="0"/>
              <a:t>Vývoj prsů u žen s každým </a:t>
            </a:r>
            <a:r>
              <a:rPr lang="cs-CZ" dirty="0" err="1" smtClean="0"/>
              <a:t>menzes</a:t>
            </a:r>
            <a:r>
              <a:rPr lang="cs-CZ" dirty="0" smtClean="0"/>
              <a:t> až do věku 30.let </a:t>
            </a:r>
          </a:p>
          <a:p>
            <a:pPr fontAlgn="auto">
              <a:spcBef>
                <a:spcPts val="0"/>
              </a:spcBef>
              <a:spcAft>
                <a:spcPts val="0"/>
              </a:spcAft>
              <a:defRPr/>
            </a:pPr>
            <a:r>
              <a:rPr lang="cs-CZ" dirty="0" smtClean="0"/>
              <a:t>Tuková tkáň </a:t>
            </a:r>
            <a:r>
              <a:rPr lang="cs-CZ" dirty="0" err="1" smtClean="0"/>
              <a:t>ovliv</a:t>
            </a:r>
            <a:r>
              <a:rPr lang="cs-CZ" dirty="0" smtClean="0"/>
              <a:t>. Tvar a velikost prsu, žlázová </a:t>
            </a:r>
            <a:r>
              <a:rPr lang="cs-CZ" dirty="0" err="1" smtClean="0"/>
              <a:t>tkaáň</a:t>
            </a:r>
            <a:r>
              <a:rPr lang="cs-CZ" dirty="0" smtClean="0"/>
              <a:t> tvorba </a:t>
            </a:r>
            <a:r>
              <a:rPr lang="cs-CZ" dirty="0" err="1" smtClean="0"/>
              <a:t>lméka</a:t>
            </a:r>
            <a:r>
              <a:rPr lang="cs-CZ" dirty="0" smtClean="0"/>
              <a:t>+uložena nesymetricky, může zasahovat lalokem až do podpaží- obtíže při kojení</a:t>
            </a:r>
          </a:p>
          <a:p>
            <a:pPr fontAlgn="auto">
              <a:spcBef>
                <a:spcPts val="0"/>
              </a:spcBef>
              <a:spcAft>
                <a:spcPts val="0"/>
              </a:spcAft>
              <a:defRPr/>
            </a:pPr>
            <a:endParaRPr lang="cs-CZ" dirty="0" smtClean="0"/>
          </a:p>
          <a:p>
            <a:pPr fontAlgn="auto">
              <a:spcBef>
                <a:spcPts val="0"/>
              </a:spcBef>
              <a:spcAft>
                <a:spcPts val="0"/>
              </a:spcAft>
              <a:defRPr/>
            </a:pPr>
            <a:r>
              <a:rPr lang="cs-CZ" dirty="0" smtClean="0"/>
              <a:t>Základní jednotkou je </a:t>
            </a:r>
            <a:r>
              <a:rPr lang="cs-CZ" dirty="0" err="1" smtClean="0"/>
              <a:t>lobulus</a:t>
            </a:r>
            <a:r>
              <a:rPr lang="cs-CZ" dirty="0" smtClean="0"/>
              <a:t> tvořený alveoly- hroznovitá struktura </a:t>
            </a:r>
          </a:p>
          <a:p>
            <a:pPr fontAlgn="auto">
              <a:spcBef>
                <a:spcPts val="0"/>
              </a:spcBef>
              <a:spcAft>
                <a:spcPts val="0"/>
              </a:spcAft>
              <a:defRPr/>
            </a:pPr>
            <a:r>
              <a:rPr lang="cs-CZ" dirty="0" smtClean="0"/>
              <a:t>Kontrakcí </a:t>
            </a:r>
            <a:r>
              <a:rPr lang="cs-CZ" dirty="0" err="1" smtClean="0"/>
              <a:t>myoepit.bb</a:t>
            </a:r>
            <a:r>
              <a:rPr lang="cs-CZ" dirty="0" smtClean="0"/>
              <a:t> dochází k posunu mléka z místa tvorby </a:t>
            </a:r>
          </a:p>
          <a:p>
            <a:pPr fontAlgn="auto">
              <a:spcBef>
                <a:spcPts val="0"/>
              </a:spcBef>
              <a:spcAft>
                <a:spcPts val="0"/>
              </a:spcAft>
              <a:defRPr/>
            </a:pPr>
            <a:r>
              <a:rPr lang="cs-CZ" dirty="0" smtClean="0"/>
              <a:t>Pod vlivem </a:t>
            </a:r>
            <a:r>
              <a:rPr lang="cs-CZ" dirty="0" err="1" smtClean="0"/>
              <a:t>rogesteronu</a:t>
            </a:r>
            <a:r>
              <a:rPr lang="cs-CZ" dirty="0" smtClean="0"/>
              <a:t> se zvětšují a rostou žlázové lalůčky a alveoly, pod vlivem estrogenů se vyvíjí vývodný systém </a:t>
            </a:r>
          </a:p>
          <a:p>
            <a:pPr fontAlgn="auto">
              <a:spcBef>
                <a:spcPts val="0"/>
              </a:spcBef>
              <a:spcAft>
                <a:spcPts val="0"/>
              </a:spcAft>
              <a:defRPr/>
            </a:pPr>
            <a:r>
              <a:rPr lang="cs-CZ" dirty="0" smtClean="0"/>
              <a:t>Změna poměru tukové hmoty ve </a:t>
            </a:r>
            <a:r>
              <a:rPr lang="cs-CZ" dirty="0" err="1" smtClean="0"/>
              <a:t>prospšch</a:t>
            </a:r>
            <a:r>
              <a:rPr lang="cs-CZ" dirty="0" smtClean="0"/>
              <a:t> mléčné žlázy </a:t>
            </a:r>
          </a:p>
          <a:p>
            <a:pPr fontAlgn="auto">
              <a:spcBef>
                <a:spcPts val="0"/>
              </a:spcBef>
              <a:spcAft>
                <a:spcPts val="0"/>
              </a:spcAft>
              <a:defRPr/>
            </a:pPr>
            <a:r>
              <a:rPr lang="cs-CZ" dirty="0" smtClean="0"/>
              <a:t>Prolaktin se začíná uvolňovat od druhého trimestru těhotenství </a:t>
            </a:r>
          </a:p>
          <a:p>
            <a:pPr fontAlgn="auto">
              <a:spcBef>
                <a:spcPts val="0"/>
              </a:spcBef>
              <a:spcAft>
                <a:spcPts val="0"/>
              </a:spcAft>
              <a:defRPr/>
            </a:pPr>
            <a:r>
              <a:rPr lang="cs-CZ" dirty="0" smtClean="0"/>
              <a:t>Proto produkce mléka i po potratu v pozdější fázi těhotenství, u předčasného porodu i po porodu mrtvého dítěte + lze navodit tvorbu mléka i u ženy, která nebyla těhotná </a:t>
            </a:r>
          </a:p>
          <a:p>
            <a:pPr fontAlgn="auto">
              <a:spcBef>
                <a:spcPts val="0"/>
              </a:spcBef>
              <a:spcAft>
                <a:spcPts val="0"/>
              </a:spcAft>
              <a:defRPr/>
            </a:pPr>
            <a:endParaRPr lang="cs-CZ" dirty="0" smtClean="0"/>
          </a:p>
          <a:p>
            <a:pPr fontAlgn="auto">
              <a:spcBef>
                <a:spcPts val="0"/>
              </a:spcBef>
              <a:spcAft>
                <a:spcPts val="0"/>
              </a:spcAft>
              <a:defRPr/>
            </a:pPr>
            <a:r>
              <a:rPr lang="cs-CZ" dirty="0" smtClean="0"/>
              <a:t>Hladiny prolaktinu zůstávají zvýšené 2-3x asi od 2.-.12. týdne, kojením stimulace až na 20násobek </a:t>
            </a:r>
          </a:p>
          <a:p>
            <a:pPr fontAlgn="auto">
              <a:spcBef>
                <a:spcPts val="0"/>
              </a:spcBef>
              <a:spcAft>
                <a:spcPts val="0"/>
              </a:spcAft>
              <a:defRPr/>
            </a:pPr>
            <a:r>
              <a:rPr lang="cs-CZ" dirty="0" smtClean="0"/>
              <a:t>V průběhu </a:t>
            </a:r>
            <a:r>
              <a:rPr lang="cs-CZ" dirty="0" err="1" smtClean="0"/>
              <a:t>kojemní</a:t>
            </a:r>
            <a:r>
              <a:rPr lang="cs-CZ" dirty="0" smtClean="0"/>
              <a:t> se z hypofýzy uvolňuje oxytocin </a:t>
            </a:r>
          </a:p>
          <a:p>
            <a:pPr fontAlgn="auto">
              <a:spcBef>
                <a:spcPts val="0"/>
              </a:spcBef>
              <a:spcAft>
                <a:spcPts val="0"/>
              </a:spcAft>
              <a:defRPr/>
            </a:pPr>
            <a:r>
              <a:rPr lang="cs-CZ" dirty="0" err="1" smtClean="0"/>
              <a:t>Ejekční</a:t>
            </a:r>
            <a:r>
              <a:rPr lang="cs-CZ" dirty="0" smtClean="0"/>
              <a:t> reflex je nejdřív nepodmíněný, zpřístupňuje i tzv. zadní mléko s vyšším obsahem tuku </a:t>
            </a:r>
          </a:p>
          <a:p>
            <a:pPr fontAlgn="auto">
              <a:spcBef>
                <a:spcPts val="0"/>
              </a:spcBef>
              <a:spcAft>
                <a:spcPts val="0"/>
              </a:spcAft>
              <a:defRPr/>
            </a:pPr>
            <a:r>
              <a:rPr lang="cs-CZ" dirty="0" smtClean="0"/>
              <a:t>Stahem </a:t>
            </a:r>
            <a:r>
              <a:rPr lang="cs-CZ" dirty="0" err="1" smtClean="0"/>
              <a:t>myoepitel</a:t>
            </a:r>
            <a:r>
              <a:rPr lang="cs-CZ" dirty="0" smtClean="0"/>
              <a:t>. </a:t>
            </a:r>
            <a:r>
              <a:rPr lang="cs-CZ" dirty="0" err="1" smtClean="0"/>
              <a:t>Bb</a:t>
            </a:r>
            <a:r>
              <a:rPr lang="cs-CZ" dirty="0" smtClean="0"/>
              <a:t> se mléko dostává do vývodného systému a pod bradavku, </a:t>
            </a:r>
          </a:p>
          <a:p>
            <a:pPr fontAlgn="auto">
              <a:spcBef>
                <a:spcPts val="0"/>
              </a:spcBef>
              <a:spcAft>
                <a:spcPts val="0"/>
              </a:spcAft>
              <a:defRPr/>
            </a:pPr>
            <a:r>
              <a:rPr lang="cs-CZ" dirty="0" smtClean="0"/>
              <a:t>Průvodním účinkem působení oxytocinu jsou při kojení děložní stahy, možné zvýšené krvácení dělohy </a:t>
            </a:r>
          </a:p>
          <a:p>
            <a:pPr fontAlgn="auto">
              <a:spcBef>
                <a:spcPts val="0"/>
              </a:spcBef>
              <a:spcAft>
                <a:spcPts val="0"/>
              </a:spcAft>
              <a:defRPr/>
            </a:pPr>
            <a:r>
              <a:rPr lang="cs-CZ" dirty="0" smtClean="0"/>
              <a:t>Z nepodmíněného reflexu se během prvních dní stává reflex podmíněný vyvolaný pohledem na dítě, pláčem... nebo i vzpomínkou </a:t>
            </a:r>
          </a:p>
          <a:p>
            <a:pPr fontAlgn="auto">
              <a:spcBef>
                <a:spcPts val="0"/>
              </a:spcBef>
              <a:spcAft>
                <a:spcPts val="0"/>
              </a:spcAft>
              <a:defRPr/>
            </a:pPr>
            <a:r>
              <a:rPr lang="cs-CZ" dirty="0" smtClean="0"/>
              <a:t>Poruchy reflexu vedou k selhání kojení  i u normálních těhotenství a porodů </a:t>
            </a:r>
          </a:p>
          <a:p>
            <a:pPr fontAlgn="auto">
              <a:spcBef>
                <a:spcPts val="0"/>
              </a:spcBef>
              <a:spcAft>
                <a:spcPts val="0"/>
              </a:spcAft>
              <a:defRPr/>
            </a:pPr>
            <a:r>
              <a:rPr lang="cs-CZ" dirty="0" smtClean="0"/>
              <a:t>K ejekci mléka dochází 0,5-1 minutu po přisátí dítěte </a:t>
            </a:r>
          </a:p>
          <a:p>
            <a:pPr fontAlgn="auto">
              <a:spcBef>
                <a:spcPts val="0"/>
              </a:spcBef>
              <a:spcAft>
                <a:spcPts val="0"/>
              </a:spcAft>
              <a:defRPr/>
            </a:pPr>
            <a:r>
              <a:rPr lang="cs-CZ" dirty="0" smtClean="0"/>
              <a:t>Denní produkce mléka je 1-2 litry </a:t>
            </a:r>
          </a:p>
          <a:p>
            <a:pPr fontAlgn="auto">
              <a:spcBef>
                <a:spcPts val="0"/>
              </a:spcBef>
              <a:spcAft>
                <a:spcPts val="0"/>
              </a:spcAft>
              <a:defRPr/>
            </a:pPr>
            <a:endParaRPr lang="cs-CZ" dirty="0"/>
          </a:p>
        </p:txBody>
      </p:sp>
      <p:sp>
        <p:nvSpPr>
          <p:cNvPr id="30723"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9DB1B10-E4AD-4F27-86B5-09561B822251}" type="slidenum">
              <a:rPr lang="cs-CZ">
                <a:cs typeface="Arial" charset="0"/>
              </a:rPr>
              <a:pPr fontAlgn="base">
                <a:spcBef>
                  <a:spcPct val="0"/>
                </a:spcBef>
                <a:spcAft>
                  <a:spcPct val="0"/>
                </a:spcAft>
              </a:pPr>
              <a:t>10</a:t>
            </a:fld>
            <a:endParaRPr lang="cs-CZ">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Zástupný symbol pro obrázek snímku 1"/>
          <p:cNvSpPr>
            <a:spLocks noGrp="1" noRot="1" noChangeAspect="1"/>
          </p:cNvSpPr>
          <p:nvPr>
            <p:ph type="sldImg"/>
          </p:nvPr>
        </p:nvSpPr>
        <p:spPr bwMode="auto">
          <a:noFill/>
          <a:ln>
            <a:solidFill>
              <a:srgbClr val="000000"/>
            </a:solidFill>
            <a:miter lim="800000"/>
            <a:headEnd/>
            <a:tailEnd/>
          </a:ln>
        </p:spPr>
      </p:sp>
      <p:sp>
        <p:nvSpPr>
          <p:cNvPr id="32770"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Pakliže matka pravidelně a často kojí </a:t>
            </a:r>
          </a:p>
          <a:p>
            <a:pPr>
              <a:spcBef>
                <a:spcPct val="0"/>
              </a:spcBef>
            </a:pPr>
            <a:r>
              <a:rPr lang="cs-CZ" smtClean="0"/>
              <a:t>Zajišťuje správný duševní vývoj, méně hospitalizací a nižší nemocnost  </a:t>
            </a:r>
          </a:p>
          <a:p>
            <a:pPr>
              <a:spcBef>
                <a:spcPct val="0"/>
              </a:spcBef>
            </a:pPr>
            <a:endParaRPr lang="cs-CZ" smtClean="0"/>
          </a:p>
          <a:p>
            <a:pPr>
              <a:spcBef>
                <a:spcPct val="0"/>
              </a:spcBef>
            </a:pPr>
            <a:endParaRPr lang="cs-CZ" smtClean="0"/>
          </a:p>
        </p:txBody>
      </p:sp>
      <p:sp>
        <p:nvSpPr>
          <p:cNvPr id="32771"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F430277-7204-4A3F-90A4-7DAC55BB5F9C}" type="slidenum">
              <a:rPr lang="cs-CZ">
                <a:cs typeface="Arial" charset="0"/>
              </a:rPr>
              <a:pPr fontAlgn="base">
                <a:spcBef>
                  <a:spcPct val="0"/>
                </a:spcBef>
                <a:spcAft>
                  <a:spcPct val="0"/>
                </a:spcAft>
              </a:pPr>
              <a:t>11</a:t>
            </a:fld>
            <a:endParaRPr lang="cs-CZ">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2">
        <a:schemeClr val="bg1"/>
      </p:bgRef>
    </p:bg>
    <p:spTree>
      <p:nvGrpSpPr>
        <p:cNvPr id="1" name=""/>
        <p:cNvGrpSpPr/>
        <p:nvPr/>
      </p:nvGrpSpPr>
      <p:grpSpPr>
        <a:xfrm>
          <a:off x="0" y="0"/>
          <a:ext cx="0" cy="0"/>
          <a:chOff x="0" y="0"/>
          <a:chExt cx="0" cy="0"/>
        </a:xfrm>
      </p:grpSpPr>
      <p:sp>
        <p:nvSpPr>
          <p:cNvPr id="4" name="Obdélník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Přímá spojovací čára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2" name="Nadpis 11"/>
          <p:cNvSpPr>
            <a:spLocks noGrp="1"/>
          </p:cNvSpPr>
          <p:nvPr>
            <p:ph type="ctrTitle"/>
          </p:nvPr>
        </p:nvSpPr>
        <p:spPr>
          <a:xfrm>
            <a:off x="3366868" y="533400"/>
            <a:ext cx="5105400" cy="2868168"/>
          </a:xfrm>
        </p:spPr>
        <p:txBody>
          <a:bodyPr>
            <a:noAutofit/>
          </a:bodyPr>
          <a:lstStyle>
            <a:lvl1pPr algn="r">
              <a:defRPr sz="4200" b="1"/>
            </a:lvl1pPr>
            <a:extLst/>
          </a:lstStyle>
          <a:p>
            <a:r>
              <a:rPr lang="cs-CZ" smtClean="0"/>
              <a:t>Klepnutím lze upravit styl předlohy nadpisů.</a:t>
            </a:r>
            <a:endParaRPr lang="en-US"/>
          </a:p>
        </p:txBody>
      </p:sp>
      <p:sp>
        <p:nvSpPr>
          <p:cNvPr id="25" name="Podnadpis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cs-CZ" smtClean="0"/>
              <a:t>Klepnutím lze upravit styl předlohy podnadpisů.</a:t>
            </a:r>
            <a:endParaRPr lang="en-US"/>
          </a:p>
        </p:txBody>
      </p:sp>
      <p:sp>
        <p:nvSpPr>
          <p:cNvPr id="6" name="Zástupný symbol pro datum 30"/>
          <p:cNvSpPr>
            <a:spLocks noGrp="1"/>
          </p:cNvSpPr>
          <p:nvPr>
            <p:ph type="dt" sz="half" idx="10"/>
          </p:nvPr>
        </p:nvSpPr>
        <p:spPr>
          <a:xfrm>
            <a:off x="5870575" y="6557963"/>
            <a:ext cx="2003425" cy="227012"/>
          </a:xfrm>
        </p:spPr>
        <p:txBody>
          <a:bodyPr/>
          <a:lstStyle>
            <a:lvl1pPr>
              <a:defRPr lang="en-US" smtClean="0">
                <a:solidFill>
                  <a:srgbClr val="FFFFFF"/>
                </a:solidFill>
              </a:defRPr>
            </a:lvl1pPr>
            <a:extLst/>
          </a:lstStyle>
          <a:p>
            <a:pPr>
              <a:defRPr/>
            </a:pPr>
            <a:fld id="{7A5EB5DA-72EF-454E-ACDB-71D2F7CD1BD9}" type="datetimeFigureOut">
              <a:rPr lang="cs-CZ"/>
              <a:pPr>
                <a:defRPr/>
              </a:pPr>
              <a:t>21.5.2014</a:t>
            </a:fld>
            <a:endParaRPr lang="cs-CZ"/>
          </a:p>
        </p:txBody>
      </p:sp>
      <p:sp>
        <p:nvSpPr>
          <p:cNvPr id="7" name="Zástupný symbol pro zápatí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cs-CZ"/>
          </a:p>
        </p:txBody>
      </p:sp>
      <p:sp>
        <p:nvSpPr>
          <p:cNvPr id="8" name="Zástupný symbol pro číslo snímku 28"/>
          <p:cNvSpPr>
            <a:spLocks noGrp="1"/>
          </p:cNvSpPr>
          <p:nvPr>
            <p:ph type="sldNum" sz="quarter" idx="12"/>
          </p:nvPr>
        </p:nvSpPr>
        <p:spPr>
          <a:xfrm>
            <a:off x="7880350" y="6556375"/>
            <a:ext cx="588963" cy="228600"/>
          </a:xfrm>
        </p:spPr>
        <p:txBody>
          <a:bodyPr/>
          <a:lstStyle>
            <a:lvl1pPr>
              <a:defRPr lang="en-US" smtClean="0">
                <a:solidFill>
                  <a:srgbClr val="FFFFFF"/>
                </a:solidFill>
              </a:defRPr>
            </a:lvl1pPr>
            <a:extLst/>
          </a:lstStyle>
          <a:p>
            <a:pPr>
              <a:defRPr/>
            </a:pPr>
            <a:fld id="{A3485524-6617-426F-8B55-865C6D7929CA}" type="slidenum">
              <a:rPr lang="cs-CZ"/>
              <a:pPr>
                <a:defRPr/>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lang="cs-CZ" smtClean="0"/>
              <a:t>Klepnutím lze upravit styl předlohy nadpisů.</a:t>
            </a:r>
            <a:endParaRPr lang="en-US"/>
          </a:p>
        </p:txBody>
      </p:sp>
      <p:sp>
        <p:nvSpPr>
          <p:cNvPr id="3" name="Zástupný symbol pro obsah 2"/>
          <p:cNvSpPr>
            <a:spLocks noGrp="1"/>
          </p:cNvSpPr>
          <p:nvPr>
            <p:ph idx="1"/>
          </p:nvPr>
        </p:nvSpPr>
        <p:spPr/>
        <p:txBody>
          <a:bodyPr/>
          <a:lstStyle>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26"/>
          <p:cNvSpPr>
            <a:spLocks noGrp="1"/>
          </p:cNvSpPr>
          <p:nvPr>
            <p:ph type="dt" sz="half" idx="10"/>
          </p:nvPr>
        </p:nvSpPr>
        <p:spPr/>
        <p:txBody>
          <a:bodyPr/>
          <a:lstStyle>
            <a:lvl1pPr>
              <a:defRPr/>
            </a:lvl1pPr>
          </a:lstStyle>
          <a:p>
            <a:pPr>
              <a:defRPr/>
            </a:pPr>
            <a:fld id="{F60EA6CD-623D-42DC-AEA6-E64580F4A9B7}" type="datetimeFigureOut">
              <a:rPr lang="cs-CZ"/>
              <a:pPr>
                <a:defRPr/>
              </a:pPr>
              <a:t>21.5.2014</a:t>
            </a:fld>
            <a:endParaRPr lang="cs-CZ"/>
          </a:p>
        </p:txBody>
      </p:sp>
      <p:sp>
        <p:nvSpPr>
          <p:cNvPr id="5" name="Zástupný symbol pro zápatí 3"/>
          <p:cNvSpPr>
            <a:spLocks noGrp="1"/>
          </p:cNvSpPr>
          <p:nvPr>
            <p:ph type="ftr" sz="quarter" idx="11"/>
          </p:nvPr>
        </p:nvSpPr>
        <p:spPr/>
        <p:txBody>
          <a:bodyPr/>
          <a:lstStyle>
            <a:lvl1pPr>
              <a:defRPr/>
            </a:lvl1pPr>
          </a:lstStyle>
          <a:p>
            <a:pPr>
              <a:defRPr/>
            </a:pPr>
            <a:endParaRPr lang="cs-CZ"/>
          </a:p>
        </p:txBody>
      </p:sp>
      <p:sp>
        <p:nvSpPr>
          <p:cNvPr id="6" name="Zástupný symbol pro číslo snímku 15"/>
          <p:cNvSpPr>
            <a:spLocks noGrp="1"/>
          </p:cNvSpPr>
          <p:nvPr>
            <p:ph type="sldNum" sz="quarter" idx="12"/>
          </p:nvPr>
        </p:nvSpPr>
        <p:spPr/>
        <p:txBody>
          <a:bodyPr/>
          <a:lstStyle>
            <a:lvl1pPr>
              <a:defRPr/>
            </a:lvl1pPr>
          </a:lstStyle>
          <a:p>
            <a:pPr>
              <a:defRPr/>
            </a:pPr>
            <a:fld id="{4A0F2FFB-E5F1-4914-A1D4-41FACCAB90D4}"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1066800" y="2821837"/>
            <a:ext cx="6255488" cy="1362075"/>
          </a:xfrm>
        </p:spPr>
        <p:txBody>
          <a:bodyPr anchor="t"/>
          <a:lstStyle>
            <a:lvl1pPr algn="r">
              <a:buNone/>
              <a:defRPr sz="4200" b="1" cap="all"/>
            </a:lvl1pPr>
            <a:extLst/>
          </a:lstStyle>
          <a:p>
            <a:r>
              <a:rPr lang="cs-CZ" smtClean="0"/>
              <a:t>Klepnutím lze upravit styl předlohy nadpisů.</a:t>
            </a:r>
            <a:endParaRPr lang="en-US"/>
          </a:p>
        </p:txBody>
      </p:sp>
      <p:sp>
        <p:nvSpPr>
          <p:cNvPr id="3" name="Zástupný symbol pro text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cs-CZ" smtClean="0"/>
              <a:t>Klepnutím lze upravit styly předlohy textu.</a:t>
            </a:r>
          </a:p>
        </p:txBody>
      </p:sp>
      <p:sp>
        <p:nvSpPr>
          <p:cNvPr id="4" name="Zástupný symbol pro datum 3"/>
          <p:cNvSpPr>
            <a:spLocks noGrp="1"/>
          </p:cNvSpPr>
          <p:nvPr>
            <p:ph type="dt" sz="half" idx="10"/>
          </p:nvPr>
        </p:nvSpPr>
        <p:spPr>
          <a:xfrm>
            <a:off x="4724400" y="6556375"/>
            <a:ext cx="2001838" cy="227013"/>
          </a:xfrm>
        </p:spPr>
        <p:txBody>
          <a:bodyPr/>
          <a:lstStyle>
            <a:lvl1pPr>
              <a:defRPr smtClean="0">
                <a:solidFill>
                  <a:schemeClr val="tx2"/>
                </a:solidFill>
              </a:defRPr>
            </a:lvl1pPr>
            <a:extLst/>
          </a:lstStyle>
          <a:p>
            <a:pPr>
              <a:defRPr/>
            </a:pPr>
            <a:fld id="{35A1B7C1-C906-4380-86D4-674F1CEEB24D}" type="datetimeFigureOut">
              <a:rPr lang="cs-CZ"/>
              <a:pPr>
                <a:defRPr/>
              </a:pPr>
              <a:t>21.5.2014</a:t>
            </a:fld>
            <a:endParaRPr lang="cs-CZ"/>
          </a:p>
        </p:txBody>
      </p:sp>
      <p:sp>
        <p:nvSpPr>
          <p:cNvPr id="5" name="Zástupný symbol pro zápatí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cs-CZ"/>
          </a:p>
        </p:txBody>
      </p:sp>
      <p:sp>
        <p:nvSpPr>
          <p:cNvPr id="6" name="Zástupný symbol pro číslo snímku 5"/>
          <p:cNvSpPr>
            <a:spLocks noGrp="1"/>
          </p:cNvSpPr>
          <p:nvPr>
            <p:ph type="sldNum" sz="quarter" idx="12"/>
          </p:nvPr>
        </p:nvSpPr>
        <p:spPr>
          <a:xfrm>
            <a:off x="6734175" y="6554788"/>
            <a:ext cx="587375" cy="228600"/>
          </a:xfrm>
        </p:spPr>
        <p:txBody>
          <a:bodyPr/>
          <a:lstStyle>
            <a:lvl1pPr>
              <a:defRPr/>
            </a:lvl1pPr>
            <a:extLst/>
          </a:lstStyle>
          <a:p>
            <a:pPr>
              <a:defRPr/>
            </a:pPr>
            <a:fld id="{D8674A50-8F15-484D-8142-85440B478D0A}" type="slidenum">
              <a:rPr lang="cs-CZ"/>
              <a:pPr>
                <a:defRPr/>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lang="cs-CZ" smtClean="0"/>
              <a:t>Klepnutím lze upravit styl předlohy nadpisů.</a:t>
            </a:r>
            <a:endParaRPr lang="en-US"/>
          </a:p>
        </p:txBody>
      </p:sp>
      <p:sp>
        <p:nvSpPr>
          <p:cNvPr id="3" name="Zástupný symbol pro obsah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obsah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Zástupný symbol pro datum 26"/>
          <p:cNvSpPr>
            <a:spLocks noGrp="1"/>
          </p:cNvSpPr>
          <p:nvPr>
            <p:ph type="dt" sz="half" idx="10"/>
          </p:nvPr>
        </p:nvSpPr>
        <p:spPr/>
        <p:txBody>
          <a:bodyPr/>
          <a:lstStyle>
            <a:lvl1pPr>
              <a:defRPr/>
            </a:lvl1pPr>
          </a:lstStyle>
          <a:p>
            <a:pPr>
              <a:defRPr/>
            </a:pPr>
            <a:fld id="{95ECF83B-8EEE-4D90-88C0-ADD687D8C41B}" type="datetimeFigureOut">
              <a:rPr lang="cs-CZ"/>
              <a:pPr>
                <a:defRPr/>
              </a:pPr>
              <a:t>21.5.2014</a:t>
            </a:fld>
            <a:endParaRPr lang="cs-CZ"/>
          </a:p>
        </p:txBody>
      </p:sp>
      <p:sp>
        <p:nvSpPr>
          <p:cNvPr id="6" name="Zástupný symbol pro zápatí 3"/>
          <p:cNvSpPr>
            <a:spLocks noGrp="1"/>
          </p:cNvSpPr>
          <p:nvPr>
            <p:ph type="ftr" sz="quarter" idx="11"/>
          </p:nvPr>
        </p:nvSpPr>
        <p:spPr/>
        <p:txBody>
          <a:bodyPr/>
          <a:lstStyle>
            <a:lvl1pPr>
              <a:defRPr/>
            </a:lvl1pPr>
          </a:lstStyle>
          <a:p>
            <a:pPr>
              <a:defRPr/>
            </a:pPr>
            <a:endParaRPr lang="cs-CZ"/>
          </a:p>
        </p:txBody>
      </p:sp>
      <p:sp>
        <p:nvSpPr>
          <p:cNvPr id="7" name="Zástupný symbol pro číslo snímku 15"/>
          <p:cNvSpPr>
            <a:spLocks noGrp="1"/>
          </p:cNvSpPr>
          <p:nvPr>
            <p:ph type="sldNum" sz="quarter" idx="12"/>
          </p:nvPr>
        </p:nvSpPr>
        <p:spPr/>
        <p:txBody>
          <a:bodyPr/>
          <a:lstStyle>
            <a:lvl1pPr>
              <a:defRPr/>
            </a:lvl1pPr>
          </a:lstStyle>
          <a:p>
            <a:pPr>
              <a:defRPr/>
            </a:pPr>
            <a:fld id="{99A47D5A-AE80-4C66-AF64-8CFE7BF5E345}"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lvl1pPr>
              <a:defRPr/>
            </a:lvl1pPr>
            <a:extLst/>
          </a:lstStyle>
          <a:p>
            <a:r>
              <a:rPr lang="cs-CZ" smtClean="0"/>
              <a:t>Klepnutím lze upravit styl předlohy nadpisů.</a:t>
            </a:r>
            <a:endParaRPr lang="en-US"/>
          </a:p>
        </p:txBody>
      </p:sp>
      <p:sp>
        <p:nvSpPr>
          <p:cNvPr id="3" name="Zástupný symbol pro text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cs-CZ" smtClean="0"/>
              <a:t>Klepnutím lze upravit styly předlohy textu.</a:t>
            </a:r>
          </a:p>
        </p:txBody>
      </p:sp>
      <p:sp>
        <p:nvSpPr>
          <p:cNvPr id="4" name="Zástupný symbol pro text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cs-CZ" smtClean="0"/>
              <a:t>Klepnutím lze upravit styly předlohy textu.</a:t>
            </a:r>
          </a:p>
        </p:txBody>
      </p:sp>
      <p:sp>
        <p:nvSpPr>
          <p:cNvPr id="5" name="Zástupný symbol pro obsah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6" name="Zástupný symbol pro obsah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7" name="Zástupný symbol pro datum 26"/>
          <p:cNvSpPr>
            <a:spLocks noGrp="1"/>
          </p:cNvSpPr>
          <p:nvPr>
            <p:ph type="dt" sz="half" idx="10"/>
          </p:nvPr>
        </p:nvSpPr>
        <p:spPr/>
        <p:txBody>
          <a:bodyPr/>
          <a:lstStyle>
            <a:lvl1pPr>
              <a:defRPr/>
            </a:lvl1pPr>
          </a:lstStyle>
          <a:p>
            <a:pPr>
              <a:defRPr/>
            </a:pPr>
            <a:fld id="{793EA51C-69A9-4D6F-BF1D-3763CEA64277}" type="datetimeFigureOut">
              <a:rPr lang="cs-CZ"/>
              <a:pPr>
                <a:defRPr/>
              </a:pPr>
              <a:t>21.5.2014</a:t>
            </a:fld>
            <a:endParaRPr lang="cs-CZ"/>
          </a:p>
        </p:txBody>
      </p:sp>
      <p:sp>
        <p:nvSpPr>
          <p:cNvPr id="8" name="Zástupný symbol pro zápatí 3"/>
          <p:cNvSpPr>
            <a:spLocks noGrp="1"/>
          </p:cNvSpPr>
          <p:nvPr>
            <p:ph type="ftr" sz="quarter" idx="11"/>
          </p:nvPr>
        </p:nvSpPr>
        <p:spPr/>
        <p:txBody>
          <a:bodyPr/>
          <a:lstStyle>
            <a:lvl1pPr>
              <a:defRPr/>
            </a:lvl1pPr>
          </a:lstStyle>
          <a:p>
            <a:pPr>
              <a:defRPr/>
            </a:pPr>
            <a:endParaRPr lang="cs-CZ"/>
          </a:p>
        </p:txBody>
      </p:sp>
      <p:sp>
        <p:nvSpPr>
          <p:cNvPr id="9" name="Zástupný symbol pro číslo snímku 15"/>
          <p:cNvSpPr>
            <a:spLocks noGrp="1"/>
          </p:cNvSpPr>
          <p:nvPr>
            <p:ph type="sldNum" sz="quarter" idx="12"/>
          </p:nvPr>
        </p:nvSpPr>
        <p:spPr/>
        <p:txBody>
          <a:bodyPr/>
          <a:lstStyle>
            <a:lvl1pPr>
              <a:defRPr/>
            </a:lvl1pPr>
          </a:lstStyle>
          <a:p>
            <a:pPr>
              <a:defRPr/>
            </a:pPr>
            <a:fld id="{8D0BF7AA-94CD-458C-8AFC-50CC2B2C0A62}"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lang="cs-CZ" smtClean="0"/>
              <a:t>Klepnutím lze upravit styl předlohy nadpisů.</a:t>
            </a:r>
            <a:endParaRPr lang="en-US"/>
          </a:p>
        </p:txBody>
      </p:sp>
      <p:sp>
        <p:nvSpPr>
          <p:cNvPr id="3" name="Zástupný symbol pro datum 26"/>
          <p:cNvSpPr>
            <a:spLocks noGrp="1"/>
          </p:cNvSpPr>
          <p:nvPr>
            <p:ph type="dt" sz="half" idx="10"/>
          </p:nvPr>
        </p:nvSpPr>
        <p:spPr/>
        <p:txBody>
          <a:bodyPr/>
          <a:lstStyle>
            <a:lvl1pPr>
              <a:defRPr/>
            </a:lvl1pPr>
          </a:lstStyle>
          <a:p>
            <a:pPr>
              <a:defRPr/>
            </a:pPr>
            <a:fld id="{ABC18ECB-1B47-4076-80B2-E919D77774DD}" type="datetimeFigureOut">
              <a:rPr lang="cs-CZ"/>
              <a:pPr>
                <a:defRPr/>
              </a:pPr>
              <a:t>21.5.2014</a:t>
            </a:fld>
            <a:endParaRPr lang="cs-CZ"/>
          </a:p>
        </p:txBody>
      </p:sp>
      <p:sp>
        <p:nvSpPr>
          <p:cNvPr id="4" name="Zástupný symbol pro zápatí 3"/>
          <p:cNvSpPr>
            <a:spLocks noGrp="1"/>
          </p:cNvSpPr>
          <p:nvPr>
            <p:ph type="ftr" sz="quarter" idx="11"/>
          </p:nvPr>
        </p:nvSpPr>
        <p:spPr/>
        <p:txBody>
          <a:bodyPr/>
          <a:lstStyle>
            <a:lvl1pPr>
              <a:defRPr/>
            </a:lvl1pPr>
          </a:lstStyle>
          <a:p>
            <a:pPr>
              <a:defRPr/>
            </a:pPr>
            <a:endParaRPr lang="cs-CZ"/>
          </a:p>
        </p:txBody>
      </p:sp>
      <p:sp>
        <p:nvSpPr>
          <p:cNvPr id="5" name="Zástupný symbol pro číslo snímku 15"/>
          <p:cNvSpPr>
            <a:spLocks noGrp="1"/>
          </p:cNvSpPr>
          <p:nvPr>
            <p:ph type="sldNum" sz="quarter" idx="12"/>
          </p:nvPr>
        </p:nvSpPr>
        <p:spPr/>
        <p:txBody>
          <a:bodyPr/>
          <a:lstStyle>
            <a:lvl1pPr>
              <a:defRPr/>
            </a:lvl1pPr>
          </a:lstStyle>
          <a:p>
            <a:pPr>
              <a:defRPr/>
            </a:pPr>
            <a:fld id="{011D6A22-D3BB-4090-89D0-1C019C633F16}"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26"/>
          <p:cNvSpPr>
            <a:spLocks noGrp="1"/>
          </p:cNvSpPr>
          <p:nvPr>
            <p:ph type="dt" sz="half" idx="10"/>
          </p:nvPr>
        </p:nvSpPr>
        <p:spPr/>
        <p:txBody>
          <a:bodyPr/>
          <a:lstStyle>
            <a:lvl1pPr>
              <a:defRPr/>
            </a:lvl1pPr>
          </a:lstStyle>
          <a:p>
            <a:pPr>
              <a:defRPr/>
            </a:pPr>
            <a:fld id="{46BF1AFD-207E-48C4-AE9A-B9866FA6211E}" type="datetimeFigureOut">
              <a:rPr lang="cs-CZ"/>
              <a:pPr>
                <a:defRPr/>
              </a:pPr>
              <a:t>21.5.2014</a:t>
            </a:fld>
            <a:endParaRPr lang="cs-CZ"/>
          </a:p>
        </p:txBody>
      </p:sp>
      <p:sp>
        <p:nvSpPr>
          <p:cNvPr id="3" name="Zástupný symbol pro zápatí 3"/>
          <p:cNvSpPr>
            <a:spLocks noGrp="1"/>
          </p:cNvSpPr>
          <p:nvPr>
            <p:ph type="ftr" sz="quarter" idx="11"/>
          </p:nvPr>
        </p:nvSpPr>
        <p:spPr/>
        <p:txBody>
          <a:bodyPr/>
          <a:lstStyle>
            <a:lvl1pPr>
              <a:defRPr/>
            </a:lvl1pPr>
          </a:lstStyle>
          <a:p>
            <a:pPr>
              <a:defRPr/>
            </a:pPr>
            <a:endParaRPr lang="cs-CZ"/>
          </a:p>
        </p:txBody>
      </p:sp>
      <p:sp>
        <p:nvSpPr>
          <p:cNvPr id="4" name="Zástupný symbol pro číslo snímku 15"/>
          <p:cNvSpPr>
            <a:spLocks noGrp="1"/>
          </p:cNvSpPr>
          <p:nvPr>
            <p:ph type="sldNum" sz="quarter" idx="12"/>
          </p:nvPr>
        </p:nvSpPr>
        <p:spPr/>
        <p:txBody>
          <a:bodyPr/>
          <a:lstStyle>
            <a:lvl1pPr>
              <a:defRPr/>
            </a:lvl1pPr>
          </a:lstStyle>
          <a:p>
            <a:pPr>
              <a:defRPr/>
            </a:pPr>
            <a:fld id="{0AF7248B-AB8B-43A2-9E2E-3D779D39477B}"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cs-CZ" smtClean="0"/>
              <a:t>Klepnutím lze upravit styl předlohy nadpisů.</a:t>
            </a:r>
            <a:endParaRPr lang="en-US"/>
          </a:p>
        </p:txBody>
      </p:sp>
      <p:sp>
        <p:nvSpPr>
          <p:cNvPr id="3" name="Zástupný symbol pro text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cs-CZ" smtClean="0"/>
              <a:t>Klepnutím lze upravit styly předlohy textu.</a:t>
            </a:r>
          </a:p>
        </p:txBody>
      </p:sp>
      <p:sp>
        <p:nvSpPr>
          <p:cNvPr id="4" name="Zástupný symbol pro obsah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Zástupný symbol pro datum 26"/>
          <p:cNvSpPr>
            <a:spLocks noGrp="1"/>
          </p:cNvSpPr>
          <p:nvPr>
            <p:ph type="dt" sz="half" idx="10"/>
          </p:nvPr>
        </p:nvSpPr>
        <p:spPr/>
        <p:txBody>
          <a:bodyPr/>
          <a:lstStyle>
            <a:lvl1pPr>
              <a:defRPr/>
            </a:lvl1pPr>
          </a:lstStyle>
          <a:p>
            <a:pPr>
              <a:defRPr/>
            </a:pPr>
            <a:fld id="{B3F08347-146E-477C-A61D-722A2103A4A5}" type="datetimeFigureOut">
              <a:rPr lang="cs-CZ"/>
              <a:pPr>
                <a:defRPr/>
              </a:pPr>
              <a:t>21.5.2014</a:t>
            </a:fld>
            <a:endParaRPr lang="cs-CZ"/>
          </a:p>
        </p:txBody>
      </p:sp>
      <p:sp>
        <p:nvSpPr>
          <p:cNvPr id="6" name="Zástupný symbol pro zápatí 3"/>
          <p:cNvSpPr>
            <a:spLocks noGrp="1"/>
          </p:cNvSpPr>
          <p:nvPr>
            <p:ph type="ftr" sz="quarter" idx="11"/>
          </p:nvPr>
        </p:nvSpPr>
        <p:spPr/>
        <p:txBody>
          <a:bodyPr/>
          <a:lstStyle>
            <a:lvl1pPr>
              <a:defRPr/>
            </a:lvl1pPr>
          </a:lstStyle>
          <a:p>
            <a:pPr>
              <a:defRPr/>
            </a:pPr>
            <a:endParaRPr lang="cs-CZ"/>
          </a:p>
        </p:txBody>
      </p:sp>
      <p:sp>
        <p:nvSpPr>
          <p:cNvPr id="7" name="Zástupný symbol pro číslo snímku 15"/>
          <p:cNvSpPr>
            <a:spLocks noGrp="1"/>
          </p:cNvSpPr>
          <p:nvPr>
            <p:ph type="sldNum" sz="quarter" idx="12"/>
          </p:nvPr>
        </p:nvSpPr>
        <p:spPr/>
        <p:txBody>
          <a:bodyPr/>
          <a:lstStyle>
            <a:lvl1pPr>
              <a:defRPr/>
            </a:lvl1pPr>
          </a:lstStyle>
          <a:p>
            <a:pPr>
              <a:defRPr/>
            </a:pPr>
            <a:fld id="{3C13CB9A-9434-49FD-9345-9E69072D15D9}"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2"/>
      </p:bgRef>
    </p:bg>
    <p:spTree>
      <p:nvGrpSpPr>
        <p:cNvPr id="1" name=""/>
        <p:cNvGrpSpPr/>
        <p:nvPr/>
      </p:nvGrpSpPr>
      <p:grpSpPr>
        <a:xfrm>
          <a:off x="0" y="0"/>
          <a:ext cx="0" cy="0"/>
          <a:chOff x="0" y="0"/>
          <a:chExt cx="0" cy="0"/>
        </a:xfrm>
      </p:grpSpPr>
      <p:sp>
        <p:nvSpPr>
          <p:cNvPr id="5" name="Obdélník 7"/>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Obdélník 8"/>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Nadpis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cs-CZ" smtClean="0"/>
              <a:t>Klepnutím lze upravit styl předlohy nadpisů.</a:t>
            </a:r>
            <a:endParaRPr lang="en-US" dirty="0"/>
          </a:p>
        </p:txBody>
      </p:sp>
      <p:sp>
        <p:nvSpPr>
          <p:cNvPr id="4" name="Zástupný symbol pro text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cs-CZ" smtClean="0"/>
              <a:t>Klepnutím lze upravit styly předlohy textu.</a:t>
            </a:r>
          </a:p>
        </p:txBody>
      </p:sp>
      <p:sp>
        <p:nvSpPr>
          <p:cNvPr id="10" name="Zástupný symbol pro obrázek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cs-CZ" noProof="0" smtClean="0"/>
              <a:t>Klepnutím na ikonu přidáte obrázek.</a:t>
            </a:r>
            <a:endParaRPr lang="en-US" noProof="0" dirty="0"/>
          </a:p>
        </p:txBody>
      </p:sp>
      <p:sp>
        <p:nvSpPr>
          <p:cNvPr id="7" name="Zástupný symbol pro datum 4"/>
          <p:cNvSpPr>
            <a:spLocks noGrp="1"/>
          </p:cNvSpPr>
          <p:nvPr>
            <p:ph type="dt" sz="half" idx="10"/>
          </p:nvPr>
        </p:nvSpPr>
        <p:spPr/>
        <p:txBody>
          <a:bodyPr/>
          <a:lstStyle>
            <a:lvl1pPr>
              <a:defRPr/>
            </a:lvl1pPr>
            <a:extLst/>
          </a:lstStyle>
          <a:p>
            <a:pPr>
              <a:defRPr/>
            </a:pPr>
            <a:fld id="{34AA87DE-9E39-4034-9F23-735AD80AEF8A}" type="datetimeFigureOut">
              <a:rPr lang="cs-CZ"/>
              <a:pPr>
                <a:defRPr/>
              </a:pPr>
              <a:t>21.5.2014</a:t>
            </a:fld>
            <a:endParaRPr lang="cs-CZ"/>
          </a:p>
        </p:txBody>
      </p:sp>
      <p:sp>
        <p:nvSpPr>
          <p:cNvPr id="8" name="Zástupný symbol pro zápatí 5"/>
          <p:cNvSpPr>
            <a:spLocks noGrp="1"/>
          </p:cNvSpPr>
          <p:nvPr>
            <p:ph type="ftr" sz="quarter" idx="11"/>
          </p:nvPr>
        </p:nvSpPr>
        <p:spPr/>
        <p:txBody>
          <a:bodyPr/>
          <a:lstStyle>
            <a:lvl1pPr>
              <a:defRPr/>
            </a:lvl1pPr>
            <a:extLst/>
          </a:lstStyle>
          <a:p>
            <a:pPr>
              <a:defRPr/>
            </a:pPr>
            <a:endParaRPr lang="cs-CZ"/>
          </a:p>
        </p:txBody>
      </p:sp>
      <p:sp>
        <p:nvSpPr>
          <p:cNvPr id="9" name="Zástupný symbol pro číslo snímku 6"/>
          <p:cNvSpPr>
            <a:spLocks noGrp="1"/>
          </p:cNvSpPr>
          <p:nvPr>
            <p:ph type="sldNum" sz="quarter" idx="12"/>
          </p:nvPr>
        </p:nvSpPr>
        <p:spPr/>
        <p:txBody>
          <a:bodyPr/>
          <a:lstStyle>
            <a:lvl1pPr>
              <a:defRPr/>
            </a:lvl1pPr>
            <a:extLst/>
          </a:lstStyle>
          <a:p>
            <a:pPr>
              <a:defRPr/>
            </a:pPr>
            <a:fld id="{EFC819DE-771D-47D1-B83B-238C9FD629FC}" type="slidenum">
              <a:rPr lang="cs-CZ"/>
              <a:pPr>
                <a:defRPr/>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lang="cs-CZ" smtClean="0"/>
              <a:t>Klepnutím lze upravit styl předlohy nadpisů.</a:t>
            </a:r>
            <a:endParaRPr lang="en-US"/>
          </a:p>
        </p:txBody>
      </p:sp>
      <p:sp>
        <p:nvSpPr>
          <p:cNvPr id="3" name="Zástupný symbol pro svislý text 2"/>
          <p:cNvSpPr>
            <a:spLocks noGrp="1"/>
          </p:cNvSpPr>
          <p:nvPr>
            <p:ph type="body" orient="vert" idx="1"/>
          </p:nvPr>
        </p:nvSpPr>
        <p:spPr/>
        <p:txBody>
          <a:bodyPr vert="eaVert"/>
          <a:lstStyle>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26"/>
          <p:cNvSpPr>
            <a:spLocks noGrp="1"/>
          </p:cNvSpPr>
          <p:nvPr>
            <p:ph type="dt" sz="half" idx="10"/>
          </p:nvPr>
        </p:nvSpPr>
        <p:spPr/>
        <p:txBody>
          <a:bodyPr/>
          <a:lstStyle>
            <a:lvl1pPr>
              <a:defRPr/>
            </a:lvl1pPr>
          </a:lstStyle>
          <a:p>
            <a:pPr>
              <a:defRPr/>
            </a:pPr>
            <a:fld id="{29FAFD36-7558-4408-A467-E85C47C70459}" type="datetimeFigureOut">
              <a:rPr lang="cs-CZ"/>
              <a:pPr>
                <a:defRPr/>
              </a:pPr>
              <a:t>21.5.2014</a:t>
            </a:fld>
            <a:endParaRPr lang="cs-CZ"/>
          </a:p>
        </p:txBody>
      </p:sp>
      <p:sp>
        <p:nvSpPr>
          <p:cNvPr id="5" name="Zástupný symbol pro zápatí 3"/>
          <p:cNvSpPr>
            <a:spLocks noGrp="1"/>
          </p:cNvSpPr>
          <p:nvPr>
            <p:ph type="ftr" sz="quarter" idx="11"/>
          </p:nvPr>
        </p:nvSpPr>
        <p:spPr/>
        <p:txBody>
          <a:bodyPr/>
          <a:lstStyle>
            <a:lvl1pPr>
              <a:defRPr/>
            </a:lvl1pPr>
          </a:lstStyle>
          <a:p>
            <a:pPr>
              <a:defRPr/>
            </a:pPr>
            <a:endParaRPr lang="cs-CZ"/>
          </a:p>
        </p:txBody>
      </p:sp>
      <p:sp>
        <p:nvSpPr>
          <p:cNvPr id="6" name="Zástupný symbol pro číslo snímku 15"/>
          <p:cNvSpPr>
            <a:spLocks noGrp="1"/>
          </p:cNvSpPr>
          <p:nvPr>
            <p:ph type="sldNum" sz="quarter" idx="12"/>
          </p:nvPr>
        </p:nvSpPr>
        <p:spPr/>
        <p:txBody>
          <a:bodyPr/>
          <a:lstStyle>
            <a:lvl1pPr>
              <a:defRPr/>
            </a:lvl1pPr>
          </a:lstStyle>
          <a:p>
            <a:pPr>
              <a:defRPr/>
            </a:pPr>
            <a:fld id="{5863D7B6-BE67-44B7-945F-E2B34E25D752}"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53200" y="274955"/>
            <a:ext cx="1524000" cy="5851525"/>
          </a:xfrm>
        </p:spPr>
        <p:txBody>
          <a:bodyPr vert="eaVert" anchor="t"/>
          <a:lstStyle>
            <a:extLst/>
          </a:lstStyle>
          <a:p>
            <a:r>
              <a:rPr lang="cs-CZ" smtClean="0"/>
              <a:t>Klepnutím lze upravit styl předlohy nadpisů.</a:t>
            </a:r>
            <a:endParaRPr lang="en-US"/>
          </a:p>
        </p:txBody>
      </p:sp>
      <p:sp>
        <p:nvSpPr>
          <p:cNvPr id="3" name="Zástupný symbol pro svislý text 2"/>
          <p:cNvSpPr>
            <a:spLocks noGrp="1"/>
          </p:cNvSpPr>
          <p:nvPr>
            <p:ph type="body" orient="vert" idx="1"/>
          </p:nvPr>
        </p:nvSpPr>
        <p:spPr>
          <a:xfrm>
            <a:off x="457200" y="274642"/>
            <a:ext cx="6019800" cy="5851525"/>
          </a:xfrm>
        </p:spPr>
        <p:txBody>
          <a:bodyPr vert="eaVert"/>
          <a:lstStyle>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3"/>
          <p:cNvSpPr>
            <a:spLocks noGrp="1"/>
          </p:cNvSpPr>
          <p:nvPr>
            <p:ph type="dt" sz="half" idx="10"/>
          </p:nvPr>
        </p:nvSpPr>
        <p:spPr>
          <a:xfrm>
            <a:off x="4243388" y="6557963"/>
            <a:ext cx="2001837" cy="227012"/>
          </a:xfrm>
        </p:spPr>
        <p:txBody>
          <a:bodyPr/>
          <a:lstStyle>
            <a:lvl1pPr>
              <a:defRPr/>
            </a:lvl1pPr>
            <a:extLst/>
          </a:lstStyle>
          <a:p>
            <a:pPr>
              <a:defRPr/>
            </a:pPr>
            <a:fld id="{D2AE5EE3-D51B-4B6E-B349-D6D7140DEB22}" type="datetimeFigureOut">
              <a:rPr lang="cs-CZ"/>
              <a:pPr>
                <a:defRPr/>
              </a:pPr>
              <a:t>21.5.2014</a:t>
            </a:fld>
            <a:endParaRPr lang="cs-CZ"/>
          </a:p>
        </p:txBody>
      </p:sp>
      <p:sp>
        <p:nvSpPr>
          <p:cNvPr id="5" name="Zástupný symbol pro zápatí 4"/>
          <p:cNvSpPr>
            <a:spLocks noGrp="1"/>
          </p:cNvSpPr>
          <p:nvPr>
            <p:ph type="ftr" sz="quarter" idx="11"/>
          </p:nvPr>
        </p:nvSpPr>
        <p:spPr>
          <a:xfrm>
            <a:off x="457200" y="6556375"/>
            <a:ext cx="3657600" cy="228600"/>
          </a:xfrm>
        </p:spPr>
        <p:txBody>
          <a:bodyPr/>
          <a:lstStyle>
            <a:lvl1pPr>
              <a:defRPr/>
            </a:lvl1pPr>
            <a:extLst/>
          </a:lstStyle>
          <a:p>
            <a:pPr>
              <a:defRPr/>
            </a:pPr>
            <a:endParaRPr lang="cs-CZ"/>
          </a:p>
        </p:txBody>
      </p:sp>
      <p:sp>
        <p:nvSpPr>
          <p:cNvPr id="6" name="Zástupný symbol pro číslo snímku 5"/>
          <p:cNvSpPr>
            <a:spLocks noGrp="1"/>
          </p:cNvSpPr>
          <p:nvPr>
            <p:ph type="sldNum" sz="quarter" idx="12"/>
          </p:nvPr>
        </p:nvSpPr>
        <p:spPr>
          <a:xfrm>
            <a:off x="6254750" y="6553200"/>
            <a:ext cx="587375" cy="228600"/>
          </a:xfrm>
        </p:spPr>
        <p:txBody>
          <a:bodyPr/>
          <a:lstStyle>
            <a:lvl1pPr>
              <a:defRPr smtClean="0">
                <a:solidFill>
                  <a:schemeClr val="tx2"/>
                </a:solidFill>
              </a:defRPr>
            </a:lvl1pPr>
            <a:extLst/>
          </a:lstStyle>
          <a:p>
            <a:pPr>
              <a:defRPr/>
            </a:pPr>
            <a:fld id="{02868977-54F4-4654-B0BE-30DA75121593}"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bdélník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Zástupný symbol pro nadpis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cs-CZ" smtClean="0"/>
              <a:t>Klepnutím lze upravit styl předlohy nadpisů.</a:t>
            </a:r>
            <a:endParaRPr lang="en-US"/>
          </a:p>
        </p:txBody>
      </p:sp>
      <p:sp>
        <p:nvSpPr>
          <p:cNvPr id="1030" name="Zástupný symbol pro text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
        <p:nvSpPr>
          <p:cNvPr id="27" name="Zástupný symbol pro datum 26"/>
          <p:cNvSpPr>
            <a:spLocks noGrp="1"/>
          </p:cNvSpPr>
          <p:nvPr>
            <p:ph type="dt" sz="half" idx="2"/>
          </p:nvPr>
        </p:nvSpPr>
        <p:spPr>
          <a:xfrm>
            <a:off x="4246563" y="6557963"/>
            <a:ext cx="2001837" cy="227012"/>
          </a:xfrm>
          <a:prstGeom prst="rect">
            <a:avLst/>
          </a:prstGeom>
        </p:spPr>
        <p:txBody>
          <a:bodyPr vert="horz" tIns="0" bIns="0" anchor="b"/>
          <a:lstStyle>
            <a:lvl1pPr algn="l" eaLnBrk="1" fontAlgn="auto" latinLnBrk="0" hangingPunct="1">
              <a:spcBef>
                <a:spcPts val="0"/>
              </a:spcBef>
              <a:spcAft>
                <a:spcPts val="0"/>
              </a:spcAft>
              <a:defRPr kumimoji="0" sz="1000" smtClean="0">
                <a:solidFill>
                  <a:schemeClr val="tx2"/>
                </a:solidFill>
                <a:latin typeface="+mn-lt"/>
                <a:cs typeface="+mn-cs"/>
              </a:defRPr>
            </a:lvl1pPr>
            <a:extLst/>
          </a:lstStyle>
          <a:p>
            <a:pPr>
              <a:defRPr/>
            </a:pPr>
            <a:fld id="{D54923D4-E6CC-4529-AD11-485E7E018948}" type="datetimeFigureOut">
              <a:rPr lang="cs-CZ"/>
              <a:pPr>
                <a:defRPr/>
              </a:pPr>
              <a:t>21.5.2014</a:t>
            </a:fld>
            <a:endParaRPr lang="cs-CZ"/>
          </a:p>
        </p:txBody>
      </p:sp>
      <p:sp>
        <p:nvSpPr>
          <p:cNvPr id="4" name="Zástupný symbol pro zápatí 3"/>
          <p:cNvSpPr>
            <a:spLocks noGrp="1"/>
          </p:cNvSpPr>
          <p:nvPr>
            <p:ph type="ftr" sz="quarter" idx="3"/>
          </p:nvPr>
        </p:nvSpPr>
        <p:spPr>
          <a:xfrm>
            <a:off x="457200" y="6557963"/>
            <a:ext cx="3657600" cy="228600"/>
          </a:xfrm>
          <a:prstGeom prst="rect">
            <a:avLst/>
          </a:prstGeom>
        </p:spPr>
        <p:txBody>
          <a:bodyPr vert="horz" tIns="0" bIns="0" anchor="b"/>
          <a:lstStyle>
            <a:lvl1pPr algn="r" eaLnBrk="1" fontAlgn="auto" latinLnBrk="0" hangingPunct="1">
              <a:spcBef>
                <a:spcPts val="0"/>
              </a:spcBef>
              <a:spcAft>
                <a:spcPts val="0"/>
              </a:spcAft>
              <a:defRPr kumimoji="0" sz="1000">
                <a:solidFill>
                  <a:schemeClr val="tx2"/>
                </a:solidFill>
                <a:latin typeface="+mn-lt"/>
                <a:cs typeface="+mn-cs"/>
              </a:defRPr>
            </a:lvl1pPr>
            <a:extLst/>
          </a:lstStyle>
          <a:p>
            <a:pPr>
              <a:defRPr/>
            </a:pPr>
            <a:endParaRPr lang="cs-CZ"/>
          </a:p>
        </p:txBody>
      </p:sp>
      <p:sp>
        <p:nvSpPr>
          <p:cNvPr id="16" name="Zástupný symbol pro číslo snímku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fontAlgn="auto" latinLnBrk="0" hangingPunct="1">
              <a:spcBef>
                <a:spcPts val="0"/>
              </a:spcBef>
              <a:spcAft>
                <a:spcPts val="0"/>
              </a:spcAft>
              <a:defRPr kumimoji="0" sz="1100" smtClean="0">
                <a:solidFill>
                  <a:schemeClr val="tx2"/>
                </a:solidFill>
                <a:latin typeface="+mn-lt"/>
                <a:cs typeface="+mn-cs"/>
              </a:defRPr>
            </a:lvl1pPr>
            <a:extLst/>
          </a:lstStyle>
          <a:p>
            <a:pPr>
              <a:defRPr/>
            </a:pPr>
            <a:fld id="{56543CA9-5135-448B-B671-3CBCF038560F}"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96" r:id="rId1"/>
    <p:sldLayoutId id="2147483689" r:id="rId2"/>
    <p:sldLayoutId id="2147483697" r:id="rId3"/>
    <p:sldLayoutId id="2147483690" r:id="rId4"/>
    <p:sldLayoutId id="2147483691" r:id="rId5"/>
    <p:sldLayoutId id="2147483692" r:id="rId6"/>
    <p:sldLayoutId id="2147483693" r:id="rId7"/>
    <p:sldLayoutId id="2147483694" r:id="rId8"/>
    <p:sldLayoutId id="2147483698" r:id="rId9"/>
    <p:sldLayoutId id="2147483695" r:id="rId10"/>
    <p:sldLayoutId id="2147483699" r:id="rId11"/>
  </p:sldLayoutIdLst>
  <p:txStyles>
    <p:titleStyle>
      <a:lvl1pPr algn="l" rtl="0" fontAlgn="base">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fontAlgn="base">
        <a:spcBef>
          <a:spcPct val="0"/>
        </a:spcBef>
        <a:spcAft>
          <a:spcPct val="0"/>
        </a:spcAft>
        <a:defRPr sz="3800" b="1">
          <a:solidFill>
            <a:schemeClr val="tx1"/>
          </a:solidFill>
          <a:latin typeface="Trebuchet MS" pitchFamily="34" charset="0"/>
        </a:defRPr>
      </a:lvl2pPr>
      <a:lvl3pPr algn="l" rtl="0" fontAlgn="base">
        <a:spcBef>
          <a:spcPct val="0"/>
        </a:spcBef>
        <a:spcAft>
          <a:spcPct val="0"/>
        </a:spcAft>
        <a:defRPr sz="3800" b="1">
          <a:solidFill>
            <a:schemeClr val="tx1"/>
          </a:solidFill>
          <a:latin typeface="Trebuchet MS" pitchFamily="34" charset="0"/>
        </a:defRPr>
      </a:lvl3pPr>
      <a:lvl4pPr algn="l" rtl="0" fontAlgn="base">
        <a:spcBef>
          <a:spcPct val="0"/>
        </a:spcBef>
        <a:spcAft>
          <a:spcPct val="0"/>
        </a:spcAft>
        <a:defRPr sz="3800" b="1">
          <a:solidFill>
            <a:schemeClr val="tx1"/>
          </a:solidFill>
          <a:latin typeface="Trebuchet MS" pitchFamily="34" charset="0"/>
        </a:defRPr>
      </a:lvl4pPr>
      <a:lvl5pPr algn="l" rtl="0" fontAlgn="base">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fontAlgn="base">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fontAlgn="base">
        <a:spcBef>
          <a:spcPts val="500"/>
        </a:spcBef>
        <a:spcAft>
          <a:spcPct val="0"/>
        </a:spcAft>
        <a:buClr>
          <a:srgbClr val="F9B639"/>
        </a:buClr>
        <a:buSzPct val="80000"/>
        <a:buFont typeface="Wingdings 2" pitchFamily="18" charset="2"/>
        <a:buChar char=""/>
        <a:defRPr sz="2300" kern="1200">
          <a:solidFill>
            <a:srgbClr val="6C6C6C"/>
          </a:solidFill>
          <a:latin typeface="+mn-lt"/>
          <a:ea typeface="+mn-ea"/>
          <a:cs typeface="+mn-cs"/>
        </a:defRPr>
      </a:lvl2pPr>
      <a:lvl3pPr marL="758825" indent="-228600" algn="l" rtl="0" fontAlgn="base">
        <a:spcBef>
          <a:spcPts val="400"/>
        </a:spcBef>
        <a:spcAft>
          <a:spcPct val="0"/>
        </a:spcAft>
        <a:buClr>
          <a:srgbClr val="F9B639"/>
        </a:buClr>
        <a:buSzPct val="60000"/>
        <a:buFont typeface="Wingdings" pitchFamily="2" charset="2"/>
        <a:buChar char=""/>
        <a:defRPr sz="2000" kern="1200">
          <a:solidFill>
            <a:schemeClr val="tx1"/>
          </a:solidFill>
          <a:latin typeface="+mn-lt"/>
          <a:ea typeface="+mn-ea"/>
          <a:cs typeface="+mn-cs"/>
        </a:defRPr>
      </a:lvl3pPr>
      <a:lvl4pPr marL="1004888" indent="-228600" algn="l" rtl="0" fontAlgn="base">
        <a:spcBef>
          <a:spcPct val="20000"/>
        </a:spcBef>
        <a:spcAft>
          <a:spcPct val="0"/>
        </a:spcAft>
        <a:buClr>
          <a:srgbClr val="F9B639"/>
        </a:buClr>
        <a:buSzPct val="80000"/>
        <a:buFont typeface="Wingdings 2" pitchFamily="18" charset="2"/>
        <a:buChar char=""/>
        <a:defRPr sz="2000" kern="1200">
          <a:solidFill>
            <a:srgbClr val="6C6C6C"/>
          </a:solidFill>
          <a:latin typeface="+mn-lt"/>
          <a:ea typeface="+mn-ea"/>
          <a:cs typeface="+mn-cs"/>
        </a:defRPr>
      </a:lvl4pPr>
      <a:lvl5pPr marL="1279525" indent="-228600" algn="l" rtl="0" fontAlgn="base">
        <a:spcBef>
          <a:spcPts val="400"/>
        </a:spcBef>
        <a:spcAft>
          <a:spcPct val="0"/>
        </a:spcAft>
        <a:buClr>
          <a:srgbClr val="F9B639"/>
        </a:buClr>
        <a:buSzPct val="70000"/>
        <a:buFont typeface="Wingdings"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pPr algn="ctr" fontAlgn="auto">
              <a:spcAft>
                <a:spcPts val="0"/>
              </a:spcAft>
              <a:defRPr/>
            </a:pPr>
            <a:r>
              <a:rPr lang="cs-CZ" dirty="0" err="1" smtClean="0"/>
              <a:t>Biochemistry</a:t>
            </a:r>
            <a:r>
              <a:rPr lang="cs-CZ" dirty="0" smtClean="0"/>
              <a:t> </a:t>
            </a:r>
            <a:r>
              <a:rPr lang="cs-CZ" dirty="0" err="1" smtClean="0"/>
              <a:t>of</a:t>
            </a:r>
            <a:r>
              <a:rPr lang="cs-CZ" dirty="0" smtClean="0"/>
              <a:t> </a:t>
            </a:r>
            <a:r>
              <a:rPr lang="cs-CZ" dirty="0" err="1" smtClean="0"/>
              <a:t>special</a:t>
            </a:r>
            <a:r>
              <a:rPr lang="cs-CZ" dirty="0" smtClean="0"/>
              <a:t> </a:t>
            </a:r>
            <a:r>
              <a:rPr lang="cs-CZ" dirty="0" err="1" smtClean="0"/>
              <a:t>situations</a:t>
            </a:r>
            <a:r>
              <a:rPr lang="cs-CZ" dirty="0" smtClean="0"/>
              <a:t> </a:t>
            </a:r>
            <a:endParaRPr lang="cs-CZ" dirty="0"/>
          </a:p>
        </p:txBody>
      </p:sp>
      <p:sp>
        <p:nvSpPr>
          <p:cNvPr id="3" name="Podnadpis 2"/>
          <p:cNvSpPr>
            <a:spLocks noGrp="1"/>
          </p:cNvSpPr>
          <p:nvPr>
            <p:ph type="subTitle" idx="1"/>
          </p:nvPr>
        </p:nvSpPr>
        <p:spPr>
          <a:xfrm>
            <a:off x="3354388" y="3540125"/>
            <a:ext cx="5114925" cy="1101725"/>
          </a:xfrm>
        </p:spPr>
        <p:txBody>
          <a:bodyPr>
            <a:normAutofit lnSpcReduction="10000"/>
          </a:bodyPr>
          <a:lstStyle/>
          <a:p>
            <a:pPr fontAlgn="auto">
              <a:spcAft>
                <a:spcPts val="0"/>
              </a:spcAft>
              <a:buFont typeface="Wingdings 2"/>
              <a:buNone/>
              <a:defRPr/>
            </a:pPr>
            <a:endParaRPr lang="cs-CZ" dirty="0" smtClean="0"/>
          </a:p>
          <a:p>
            <a:pPr fontAlgn="auto">
              <a:spcAft>
                <a:spcPts val="0"/>
              </a:spcAft>
              <a:buFont typeface="Wingdings 2"/>
              <a:buNone/>
              <a:defRPr/>
            </a:pPr>
            <a:endParaRPr lang="cs-CZ" dirty="0" smtClean="0"/>
          </a:p>
          <a:p>
            <a:pPr fontAlgn="auto">
              <a:spcAft>
                <a:spcPts val="0"/>
              </a:spcAft>
              <a:buFont typeface="Wingdings 2"/>
              <a:buNone/>
              <a:defRPr/>
            </a:pPr>
            <a:r>
              <a:rPr lang="cs-CZ" dirty="0" smtClean="0"/>
              <a:t>Zuzana </a:t>
            </a:r>
            <a:r>
              <a:rPr lang="cs-CZ" dirty="0" err="1" smtClean="0"/>
              <a:t>Chmátalová</a:t>
            </a:r>
            <a:endParaRPr lang="cs-CZ" dirty="0" smtClean="0"/>
          </a:p>
          <a:p>
            <a:pPr fontAlgn="auto">
              <a:spcAft>
                <a:spcPts val="0"/>
              </a:spcAft>
              <a:buFont typeface="Wingdings 2"/>
              <a:buNone/>
              <a:defRPr/>
            </a:pPr>
            <a:endParaRPr lang="cs-CZ"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fontAlgn="auto">
              <a:spcAft>
                <a:spcPts val="0"/>
              </a:spcAft>
              <a:defRPr/>
            </a:pPr>
            <a:r>
              <a:rPr lang="cs-CZ" dirty="0" err="1" smtClean="0"/>
              <a:t>Pregnancy</a:t>
            </a:r>
            <a:r>
              <a:rPr lang="cs-CZ" dirty="0" smtClean="0"/>
              <a:t> </a:t>
            </a:r>
            <a:r>
              <a:rPr lang="cs-CZ" dirty="0" err="1" smtClean="0"/>
              <a:t>and</a:t>
            </a:r>
            <a:r>
              <a:rPr lang="cs-CZ" dirty="0" smtClean="0"/>
              <a:t> </a:t>
            </a:r>
            <a:r>
              <a:rPr lang="cs-CZ" dirty="0" err="1" smtClean="0"/>
              <a:t>lactation</a:t>
            </a:r>
            <a:r>
              <a:rPr lang="cs-CZ" dirty="0" smtClean="0"/>
              <a:t> </a:t>
            </a:r>
            <a:endParaRPr lang="cs-CZ" dirty="0"/>
          </a:p>
        </p:txBody>
      </p:sp>
      <p:sp>
        <p:nvSpPr>
          <p:cNvPr id="16386" name="Zástupný symbol pro text 2"/>
          <p:cNvSpPr>
            <a:spLocks noGrp="1"/>
          </p:cNvSpPr>
          <p:nvPr>
            <p:ph type="body" idx="1"/>
          </p:nvPr>
        </p:nvSpPr>
        <p:spPr>
          <a:xfrm>
            <a:off x="1066800" y="1905000"/>
            <a:ext cx="6254750" cy="742950"/>
          </a:xfrm>
        </p:spPr>
        <p:txBody>
          <a:bodyPr/>
          <a:lstStyle/>
          <a:p>
            <a:endParaRPr lang="cs-CZ"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lstStyle/>
          <a:p>
            <a:pPr algn="ctr" fontAlgn="auto">
              <a:spcAft>
                <a:spcPts val="0"/>
              </a:spcAft>
              <a:defRPr/>
            </a:pPr>
            <a:r>
              <a:rPr lang="cs-CZ" dirty="0" err="1" smtClean="0"/>
              <a:t>Placental</a:t>
            </a:r>
            <a:r>
              <a:rPr lang="cs-CZ" dirty="0" smtClean="0"/>
              <a:t> </a:t>
            </a:r>
            <a:r>
              <a:rPr lang="cs-CZ" dirty="0" err="1" smtClean="0"/>
              <a:t>hormones</a:t>
            </a:r>
            <a:r>
              <a:rPr lang="cs-CZ" dirty="0" smtClean="0"/>
              <a:t> </a:t>
            </a:r>
            <a:endParaRPr lang="cs-CZ" dirty="0"/>
          </a:p>
        </p:txBody>
      </p:sp>
      <p:sp>
        <p:nvSpPr>
          <p:cNvPr id="17410" name="Zástupný symbol pro obsah 2"/>
          <p:cNvSpPr>
            <a:spLocks noGrp="1"/>
          </p:cNvSpPr>
          <p:nvPr>
            <p:ph idx="1"/>
          </p:nvPr>
        </p:nvSpPr>
        <p:spPr/>
        <p:txBody>
          <a:bodyPr/>
          <a:lstStyle/>
          <a:p>
            <a:endParaRPr lang="cs-CZ" smtClean="0"/>
          </a:p>
          <a:p>
            <a:r>
              <a:rPr lang="cs-CZ" smtClean="0"/>
              <a:t>Gestagens: </a:t>
            </a:r>
          </a:p>
          <a:p>
            <a:pPr lvl="1"/>
            <a:r>
              <a:rPr lang="en-US" smtClean="0"/>
              <a:t>Decrease uterine contractility and promote the development of lobulo</a:t>
            </a:r>
            <a:r>
              <a:rPr lang="cs-CZ" smtClean="0"/>
              <a:t>-</a:t>
            </a:r>
            <a:r>
              <a:rPr lang="en-US" smtClean="0"/>
              <a:t>alveol</a:t>
            </a:r>
            <a:r>
              <a:rPr lang="cs-CZ" smtClean="0"/>
              <a:t>a</a:t>
            </a:r>
            <a:r>
              <a:rPr lang="en-US" smtClean="0"/>
              <a:t>r syst.</a:t>
            </a:r>
          </a:p>
          <a:p>
            <a:pPr lvl="1"/>
            <a:r>
              <a:rPr lang="en-US" smtClean="0"/>
              <a:t>The need of cholesterol intake</a:t>
            </a:r>
            <a:endParaRPr lang="cs-CZ" smtClean="0"/>
          </a:p>
          <a:p>
            <a:r>
              <a:rPr lang="cs-CZ" smtClean="0"/>
              <a:t>Estrogens: </a:t>
            </a:r>
          </a:p>
          <a:p>
            <a:pPr lvl="1"/>
            <a:r>
              <a:rPr lang="en-US" smtClean="0"/>
              <a:t>Estriol</a:t>
            </a:r>
            <a:r>
              <a:rPr lang="cs-CZ" smtClean="0"/>
              <a:t> dominates </a:t>
            </a:r>
            <a:endParaRPr lang="en-US" smtClean="0"/>
          </a:p>
          <a:p>
            <a:pPr lvl="1"/>
            <a:r>
              <a:rPr lang="en-US" smtClean="0"/>
              <a:t>Potentiation of proliferative processes, water retention and elasticity of the symphysis</a:t>
            </a:r>
          </a:p>
          <a:p>
            <a:pPr lvl="1"/>
            <a:r>
              <a:rPr lang="en-US" smtClean="0"/>
              <a:t>Block the binding of prolactin </a:t>
            </a:r>
            <a:r>
              <a:rPr lang="cs-CZ" smtClean="0"/>
              <a:t>to the </a:t>
            </a:r>
            <a:r>
              <a:rPr lang="en-US" smtClean="0"/>
              <a:t>receptor</a:t>
            </a:r>
          </a:p>
          <a:p>
            <a:pPr>
              <a:buFont typeface="Wingdings 2" pitchFamily="18" charset="2"/>
              <a:buNone/>
            </a:pPr>
            <a:r>
              <a:rPr lang="cs-CZ" smtClean="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251440"/>
          </a:xfrm>
        </p:spPr>
        <p:txBody>
          <a:bodyPr>
            <a:normAutofit fontScale="90000"/>
          </a:bodyPr>
          <a:lstStyle/>
          <a:p>
            <a:pPr fontAlgn="auto">
              <a:spcAft>
                <a:spcPts val="0"/>
              </a:spcAft>
              <a:defRPr/>
            </a:pPr>
            <a:r>
              <a:rPr lang="cs-CZ" dirty="0" smtClean="0"/>
              <a:t> </a:t>
            </a:r>
            <a:endParaRPr lang="cs-CZ" dirty="0"/>
          </a:p>
        </p:txBody>
      </p:sp>
      <p:sp>
        <p:nvSpPr>
          <p:cNvPr id="4" name="Zástupný symbol pro obsah 2"/>
          <p:cNvSpPr>
            <a:spLocks noGrp="1"/>
          </p:cNvSpPr>
          <p:nvPr>
            <p:ph idx="1"/>
          </p:nvPr>
        </p:nvSpPr>
        <p:spPr>
          <a:xfrm>
            <a:off x="457200" y="785813"/>
            <a:ext cx="7239000" cy="5670550"/>
          </a:xfrm>
        </p:spPr>
        <p:txBody>
          <a:bodyPr>
            <a:normAutofit fontScale="85000" lnSpcReduction="20000"/>
          </a:bodyPr>
          <a:lstStyle/>
          <a:p>
            <a:pPr marL="274320" indent="-274320" fontAlgn="auto">
              <a:spcAft>
                <a:spcPts val="0"/>
              </a:spcAft>
              <a:buFont typeface="Wingdings 2"/>
              <a:buChar char=""/>
              <a:defRPr/>
            </a:pPr>
            <a:r>
              <a:rPr lang="cs-CZ" dirty="0" err="1" smtClean="0"/>
              <a:t>Human</a:t>
            </a:r>
            <a:r>
              <a:rPr lang="cs-CZ" dirty="0" smtClean="0"/>
              <a:t> </a:t>
            </a:r>
            <a:r>
              <a:rPr lang="cs-CZ" dirty="0" err="1" smtClean="0"/>
              <a:t>chorionic</a:t>
            </a:r>
            <a:r>
              <a:rPr lang="cs-CZ" dirty="0" smtClean="0"/>
              <a:t> gonadotropin (</a:t>
            </a:r>
            <a:r>
              <a:rPr lang="cs-CZ" dirty="0" err="1" smtClean="0"/>
              <a:t>hCG</a:t>
            </a:r>
            <a:r>
              <a:rPr lang="cs-CZ" dirty="0" smtClean="0"/>
              <a:t>):</a:t>
            </a:r>
          </a:p>
          <a:p>
            <a:pPr marL="521208" lvl="1" fontAlgn="auto">
              <a:spcAft>
                <a:spcPts val="0"/>
              </a:spcAft>
              <a:buClr>
                <a:schemeClr val="accent4"/>
              </a:buClr>
              <a:buFont typeface="Wingdings 2"/>
              <a:buChar char=""/>
              <a:defRPr/>
            </a:pPr>
            <a:r>
              <a:rPr lang="cs-CZ" dirty="0" err="1" smtClean="0">
                <a:solidFill>
                  <a:schemeClr val="tx1">
                    <a:tint val="85000"/>
                  </a:schemeClr>
                </a:solidFill>
              </a:rPr>
              <a:t>Glycoprotein</a:t>
            </a:r>
            <a:r>
              <a:rPr lang="cs-CZ" dirty="0" smtClean="0">
                <a:solidFill>
                  <a:schemeClr val="tx1">
                    <a:tint val="85000"/>
                  </a:schemeClr>
                </a:solidFill>
              </a:rPr>
              <a:t> </a:t>
            </a:r>
            <a:r>
              <a:rPr lang="cs-CZ" dirty="0" err="1" smtClean="0">
                <a:solidFill>
                  <a:schemeClr val="tx1">
                    <a:tint val="85000"/>
                  </a:schemeClr>
                </a:solidFill>
              </a:rPr>
              <a:t>maintaining</a:t>
            </a:r>
            <a:r>
              <a:rPr lang="cs-CZ" dirty="0" smtClean="0">
                <a:solidFill>
                  <a:schemeClr val="tx1">
                    <a:tint val="85000"/>
                  </a:schemeClr>
                </a:solidFill>
              </a:rPr>
              <a:t> </a:t>
            </a:r>
            <a:r>
              <a:rPr lang="cs-CZ" dirty="0" err="1" smtClean="0">
                <a:solidFill>
                  <a:schemeClr val="tx1">
                    <a:tint val="85000"/>
                  </a:schemeClr>
                </a:solidFill>
              </a:rPr>
              <a:t>the</a:t>
            </a:r>
            <a:r>
              <a:rPr lang="cs-CZ" dirty="0" smtClean="0">
                <a:solidFill>
                  <a:schemeClr val="tx1">
                    <a:tint val="85000"/>
                  </a:schemeClr>
                </a:solidFill>
              </a:rPr>
              <a:t> corpus </a:t>
            </a:r>
            <a:r>
              <a:rPr lang="cs-CZ" dirty="0" err="1" smtClean="0">
                <a:solidFill>
                  <a:schemeClr val="tx1">
                    <a:tint val="85000"/>
                  </a:schemeClr>
                </a:solidFill>
              </a:rPr>
              <a:t>luteum</a:t>
            </a:r>
            <a:endParaRPr lang="cs-CZ" dirty="0" smtClean="0">
              <a:solidFill>
                <a:schemeClr val="tx1">
                  <a:tint val="85000"/>
                </a:schemeClr>
              </a:solidFill>
            </a:endParaRPr>
          </a:p>
          <a:p>
            <a:pPr marL="521208" lvl="1" fontAlgn="auto">
              <a:spcAft>
                <a:spcPts val="0"/>
              </a:spcAft>
              <a:buClr>
                <a:schemeClr val="accent4"/>
              </a:buClr>
              <a:buFont typeface="Wingdings 2"/>
              <a:buChar char=""/>
              <a:defRPr/>
            </a:pPr>
            <a:r>
              <a:rPr lang="cs-CZ" dirty="0" err="1" smtClean="0">
                <a:solidFill>
                  <a:schemeClr val="tx1">
                    <a:tint val="85000"/>
                  </a:schemeClr>
                </a:solidFill>
              </a:rPr>
              <a:t>Peak</a:t>
            </a:r>
            <a:r>
              <a:rPr lang="cs-CZ" dirty="0" smtClean="0">
                <a:solidFill>
                  <a:schemeClr val="tx1">
                    <a:tint val="85000"/>
                  </a:schemeClr>
                </a:solidFill>
              </a:rPr>
              <a:t> </a:t>
            </a:r>
            <a:r>
              <a:rPr lang="cs-CZ" dirty="0" err="1" smtClean="0">
                <a:solidFill>
                  <a:schemeClr val="tx1">
                    <a:tint val="85000"/>
                  </a:schemeClr>
                </a:solidFill>
              </a:rPr>
              <a:t>production</a:t>
            </a:r>
            <a:r>
              <a:rPr lang="cs-CZ" dirty="0" smtClean="0">
                <a:solidFill>
                  <a:schemeClr val="tx1">
                    <a:tint val="85000"/>
                  </a:schemeClr>
                </a:solidFill>
              </a:rPr>
              <a:t> in </a:t>
            </a:r>
            <a:r>
              <a:rPr lang="cs-CZ" dirty="0" err="1" smtClean="0">
                <a:solidFill>
                  <a:schemeClr val="tx1">
                    <a:tint val="85000"/>
                  </a:schemeClr>
                </a:solidFill>
              </a:rPr>
              <a:t>the</a:t>
            </a:r>
            <a:r>
              <a:rPr lang="cs-CZ" dirty="0" smtClean="0">
                <a:solidFill>
                  <a:schemeClr val="tx1">
                    <a:tint val="85000"/>
                  </a:schemeClr>
                </a:solidFill>
              </a:rPr>
              <a:t> </a:t>
            </a:r>
            <a:r>
              <a:rPr lang="cs-CZ" dirty="0" err="1" smtClean="0">
                <a:solidFill>
                  <a:schemeClr val="tx1">
                    <a:tint val="85000"/>
                  </a:schemeClr>
                </a:solidFill>
              </a:rPr>
              <a:t>middle</a:t>
            </a:r>
            <a:r>
              <a:rPr lang="cs-CZ" dirty="0" smtClean="0">
                <a:solidFill>
                  <a:schemeClr val="tx1">
                    <a:tint val="85000"/>
                  </a:schemeClr>
                </a:solidFill>
              </a:rPr>
              <a:t> </a:t>
            </a:r>
            <a:r>
              <a:rPr lang="cs-CZ" dirty="0" err="1" smtClean="0">
                <a:solidFill>
                  <a:schemeClr val="tx1">
                    <a:tint val="85000"/>
                  </a:schemeClr>
                </a:solidFill>
              </a:rPr>
              <a:t>of</a:t>
            </a:r>
            <a:r>
              <a:rPr lang="cs-CZ" dirty="0" smtClean="0">
                <a:solidFill>
                  <a:schemeClr val="tx1">
                    <a:tint val="85000"/>
                  </a:schemeClr>
                </a:solidFill>
              </a:rPr>
              <a:t> </a:t>
            </a:r>
            <a:r>
              <a:rPr lang="cs-CZ" dirty="0" err="1" smtClean="0">
                <a:solidFill>
                  <a:schemeClr val="tx1">
                    <a:tint val="85000"/>
                  </a:schemeClr>
                </a:solidFill>
              </a:rPr>
              <a:t>the</a:t>
            </a:r>
            <a:r>
              <a:rPr lang="cs-CZ" dirty="0" smtClean="0">
                <a:solidFill>
                  <a:schemeClr val="tx1">
                    <a:tint val="85000"/>
                  </a:schemeClr>
                </a:solidFill>
              </a:rPr>
              <a:t> </a:t>
            </a:r>
            <a:r>
              <a:rPr lang="cs-CZ" dirty="0" err="1" smtClean="0">
                <a:solidFill>
                  <a:schemeClr val="tx1">
                    <a:tint val="85000"/>
                  </a:schemeClr>
                </a:solidFill>
              </a:rPr>
              <a:t>first</a:t>
            </a:r>
            <a:r>
              <a:rPr lang="cs-CZ" dirty="0" smtClean="0">
                <a:solidFill>
                  <a:schemeClr val="tx1">
                    <a:tint val="85000"/>
                  </a:schemeClr>
                </a:solidFill>
              </a:rPr>
              <a:t> </a:t>
            </a:r>
            <a:r>
              <a:rPr lang="cs-CZ" dirty="0" err="1" smtClean="0">
                <a:solidFill>
                  <a:schemeClr val="tx1">
                    <a:tint val="85000"/>
                  </a:schemeClr>
                </a:solidFill>
              </a:rPr>
              <a:t>trimester</a:t>
            </a:r>
            <a:endParaRPr lang="cs-CZ" dirty="0" smtClean="0">
              <a:solidFill>
                <a:schemeClr val="tx1">
                  <a:tint val="85000"/>
                </a:schemeClr>
              </a:solidFill>
            </a:endParaRPr>
          </a:p>
          <a:p>
            <a:pPr marL="521208" lvl="1" fontAlgn="auto">
              <a:spcAft>
                <a:spcPts val="0"/>
              </a:spcAft>
              <a:buClr>
                <a:schemeClr val="accent4"/>
              </a:buClr>
              <a:buFont typeface="Wingdings 2"/>
              <a:buChar char=""/>
              <a:defRPr/>
            </a:pPr>
            <a:r>
              <a:rPr lang="cs-CZ" dirty="0" err="1" smtClean="0">
                <a:solidFill>
                  <a:schemeClr val="tx1">
                    <a:tint val="85000"/>
                  </a:schemeClr>
                </a:solidFill>
              </a:rPr>
              <a:t>It</a:t>
            </a:r>
            <a:r>
              <a:rPr lang="cs-CZ" dirty="0" smtClean="0">
                <a:solidFill>
                  <a:schemeClr val="tx1">
                    <a:tint val="85000"/>
                  </a:schemeClr>
                </a:solidFill>
              </a:rPr>
              <a:t> </a:t>
            </a:r>
            <a:r>
              <a:rPr lang="cs-CZ" dirty="0" err="1" smtClean="0">
                <a:solidFill>
                  <a:schemeClr val="tx1">
                    <a:tint val="85000"/>
                  </a:schemeClr>
                </a:solidFill>
              </a:rPr>
              <a:t>stimulates</a:t>
            </a:r>
            <a:r>
              <a:rPr lang="cs-CZ" dirty="0" smtClean="0">
                <a:solidFill>
                  <a:schemeClr val="tx1">
                    <a:tint val="85000"/>
                  </a:schemeClr>
                </a:solidFill>
              </a:rPr>
              <a:t> </a:t>
            </a:r>
            <a:r>
              <a:rPr lang="cs-CZ" dirty="0" err="1" smtClean="0">
                <a:solidFill>
                  <a:schemeClr val="tx1">
                    <a:tint val="85000"/>
                  </a:schemeClr>
                </a:solidFill>
              </a:rPr>
              <a:t>the</a:t>
            </a:r>
            <a:r>
              <a:rPr lang="cs-CZ" dirty="0" smtClean="0">
                <a:solidFill>
                  <a:schemeClr val="tx1">
                    <a:tint val="85000"/>
                  </a:schemeClr>
                </a:solidFill>
              </a:rPr>
              <a:t> </a:t>
            </a:r>
            <a:r>
              <a:rPr lang="cs-CZ" dirty="0" err="1" smtClean="0">
                <a:solidFill>
                  <a:schemeClr val="tx1">
                    <a:tint val="85000"/>
                  </a:schemeClr>
                </a:solidFill>
              </a:rPr>
              <a:t>production</a:t>
            </a:r>
            <a:r>
              <a:rPr lang="cs-CZ" dirty="0" smtClean="0">
                <a:solidFill>
                  <a:schemeClr val="tx1">
                    <a:tint val="85000"/>
                  </a:schemeClr>
                </a:solidFill>
              </a:rPr>
              <a:t> </a:t>
            </a:r>
            <a:r>
              <a:rPr lang="cs-CZ" dirty="0" err="1" smtClean="0">
                <a:solidFill>
                  <a:schemeClr val="tx1">
                    <a:tint val="85000"/>
                  </a:schemeClr>
                </a:solidFill>
              </a:rPr>
              <a:t>of</a:t>
            </a:r>
            <a:r>
              <a:rPr lang="cs-CZ" dirty="0" smtClean="0">
                <a:solidFill>
                  <a:schemeClr val="tx1">
                    <a:tint val="85000"/>
                  </a:schemeClr>
                </a:solidFill>
              </a:rPr>
              <a:t> testosterone in male </a:t>
            </a:r>
            <a:r>
              <a:rPr lang="cs-CZ" dirty="0" err="1" smtClean="0">
                <a:solidFill>
                  <a:schemeClr val="tx1">
                    <a:tint val="85000"/>
                  </a:schemeClr>
                </a:solidFill>
              </a:rPr>
              <a:t>fetuses</a:t>
            </a:r>
            <a:endParaRPr lang="cs-CZ" dirty="0" smtClean="0">
              <a:solidFill>
                <a:schemeClr val="tx1">
                  <a:tint val="85000"/>
                </a:schemeClr>
              </a:solidFill>
            </a:endParaRP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Placental</a:t>
            </a:r>
            <a:r>
              <a:rPr lang="cs-CZ" dirty="0" smtClean="0"/>
              <a:t> </a:t>
            </a:r>
            <a:r>
              <a:rPr lang="cs-CZ" dirty="0" err="1" smtClean="0"/>
              <a:t>lactogen</a:t>
            </a:r>
            <a:r>
              <a:rPr lang="cs-CZ" dirty="0" smtClean="0"/>
              <a:t> (</a:t>
            </a:r>
            <a:r>
              <a:rPr lang="cs-CZ" dirty="0" err="1" smtClean="0"/>
              <a:t>hCS</a:t>
            </a:r>
            <a:r>
              <a:rPr lang="cs-CZ" dirty="0" smtClean="0"/>
              <a:t>)</a:t>
            </a:r>
          </a:p>
          <a:p>
            <a:pPr marL="521208" lvl="1" fontAlgn="auto">
              <a:spcAft>
                <a:spcPts val="0"/>
              </a:spcAft>
              <a:buClr>
                <a:schemeClr val="accent4"/>
              </a:buClr>
              <a:buFont typeface="Wingdings 2"/>
              <a:buChar char=""/>
              <a:defRPr/>
            </a:pPr>
            <a:r>
              <a:rPr lang="cs-CZ" dirty="0" err="1" smtClean="0">
                <a:solidFill>
                  <a:schemeClr val="tx1">
                    <a:tint val="85000"/>
                  </a:schemeClr>
                </a:solidFill>
              </a:rPr>
              <a:t>Chorionic</a:t>
            </a:r>
            <a:r>
              <a:rPr lang="cs-CZ" dirty="0" smtClean="0">
                <a:solidFill>
                  <a:schemeClr val="tx1">
                    <a:tint val="85000"/>
                  </a:schemeClr>
                </a:solidFill>
              </a:rPr>
              <a:t> </a:t>
            </a:r>
            <a:r>
              <a:rPr lang="cs-CZ" dirty="0" err="1" smtClean="0">
                <a:solidFill>
                  <a:schemeClr val="tx1">
                    <a:tint val="85000"/>
                  </a:schemeClr>
                </a:solidFill>
              </a:rPr>
              <a:t>somatomammotropin</a:t>
            </a:r>
            <a:r>
              <a:rPr lang="cs-CZ" dirty="0" smtClean="0">
                <a:solidFill>
                  <a:schemeClr val="tx1">
                    <a:tint val="85000"/>
                  </a:schemeClr>
                </a:solidFill>
              </a:rPr>
              <a:t> / </a:t>
            </a:r>
            <a:r>
              <a:rPr lang="cs-CZ" dirty="0" err="1" smtClean="0">
                <a:solidFill>
                  <a:schemeClr val="tx1">
                    <a:tint val="85000"/>
                  </a:schemeClr>
                </a:solidFill>
              </a:rPr>
              <a:t>pl</a:t>
            </a:r>
            <a:r>
              <a:rPr lang="cs-CZ" dirty="0" smtClean="0">
                <a:solidFill>
                  <a:schemeClr val="tx1">
                    <a:tint val="85000"/>
                  </a:schemeClr>
                </a:solidFill>
              </a:rPr>
              <a:t>. </a:t>
            </a:r>
            <a:r>
              <a:rPr lang="cs-CZ" dirty="0" err="1" smtClean="0">
                <a:solidFill>
                  <a:schemeClr val="tx1">
                    <a:tint val="85000"/>
                  </a:schemeClr>
                </a:solidFill>
              </a:rPr>
              <a:t>growth</a:t>
            </a:r>
            <a:r>
              <a:rPr lang="cs-CZ" dirty="0" smtClean="0">
                <a:solidFill>
                  <a:schemeClr val="tx1">
                    <a:tint val="85000"/>
                  </a:schemeClr>
                </a:solidFill>
              </a:rPr>
              <a:t> hormone</a:t>
            </a:r>
          </a:p>
          <a:p>
            <a:pPr marL="521208" lvl="1" fontAlgn="auto">
              <a:spcAft>
                <a:spcPts val="0"/>
              </a:spcAft>
              <a:buClr>
                <a:schemeClr val="accent4"/>
              </a:buClr>
              <a:buFont typeface="Wingdings 2"/>
              <a:buChar char=""/>
              <a:defRPr/>
            </a:pPr>
            <a:r>
              <a:rPr lang="cs-CZ" dirty="0" err="1" smtClean="0">
                <a:solidFill>
                  <a:schemeClr val="tx1">
                    <a:tint val="85000"/>
                  </a:schemeClr>
                </a:solidFill>
              </a:rPr>
              <a:t>Mobilization</a:t>
            </a:r>
            <a:r>
              <a:rPr lang="cs-CZ" dirty="0" smtClean="0">
                <a:solidFill>
                  <a:schemeClr val="tx1">
                    <a:tint val="85000"/>
                  </a:schemeClr>
                </a:solidFill>
              </a:rPr>
              <a:t> </a:t>
            </a:r>
            <a:r>
              <a:rPr lang="cs-CZ" dirty="0" err="1" smtClean="0">
                <a:solidFill>
                  <a:schemeClr val="tx1">
                    <a:tint val="85000"/>
                  </a:schemeClr>
                </a:solidFill>
              </a:rPr>
              <a:t>of</a:t>
            </a:r>
            <a:r>
              <a:rPr lang="cs-CZ" dirty="0" smtClean="0">
                <a:solidFill>
                  <a:schemeClr val="tx1">
                    <a:tint val="85000"/>
                  </a:schemeClr>
                </a:solidFill>
              </a:rPr>
              <a:t> free MK </a:t>
            </a:r>
            <a:r>
              <a:rPr lang="cs-CZ" dirty="0" err="1" smtClean="0">
                <a:solidFill>
                  <a:schemeClr val="tx1">
                    <a:tint val="85000"/>
                  </a:schemeClr>
                </a:solidFill>
              </a:rPr>
              <a:t>from</a:t>
            </a:r>
            <a:r>
              <a:rPr lang="cs-CZ" dirty="0" smtClean="0">
                <a:solidFill>
                  <a:schemeClr val="tx1">
                    <a:tint val="85000"/>
                  </a:schemeClr>
                </a:solidFill>
              </a:rPr>
              <a:t> </a:t>
            </a:r>
            <a:r>
              <a:rPr lang="cs-CZ" dirty="0" err="1" smtClean="0">
                <a:solidFill>
                  <a:schemeClr val="tx1">
                    <a:tint val="85000"/>
                  </a:schemeClr>
                </a:solidFill>
              </a:rPr>
              <a:t>mother</a:t>
            </a:r>
            <a:r>
              <a:rPr lang="cs-CZ" dirty="0" smtClean="0">
                <a:solidFill>
                  <a:schemeClr val="tx1">
                    <a:tint val="85000"/>
                  </a:schemeClr>
                </a:solidFill>
              </a:rPr>
              <a:t>´s </a:t>
            </a:r>
            <a:r>
              <a:rPr lang="cs-CZ" dirty="0" err="1" smtClean="0">
                <a:solidFill>
                  <a:schemeClr val="tx1">
                    <a:tint val="85000"/>
                  </a:schemeClr>
                </a:solidFill>
              </a:rPr>
              <a:t>fat</a:t>
            </a:r>
            <a:r>
              <a:rPr lang="cs-CZ" dirty="0" smtClean="0">
                <a:solidFill>
                  <a:schemeClr val="tx1">
                    <a:tint val="85000"/>
                  </a:schemeClr>
                </a:solidFill>
              </a:rPr>
              <a:t> </a:t>
            </a:r>
            <a:r>
              <a:rPr lang="cs-CZ" dirty="0" err="1" smtClean="0">
                <a:solidFill>
                  <a:schemeClr val="tx1">
                    <a:tint val="85000"/>
                  </a:schemeClr>
                </a:solidFill>
              </a:rPr>
              <a:t>stores</a:t>
            </a:r>
            <a:endParaRPr lang="cs-CZ" dirty="0" smtClean="0">
              <a:solidFill>
                <a:schemeClr val="tx1">
                  <a:tint val="85000"/>
                </a:schemeClr>
              </a:solidFill>
            </a:endParaRPr>
          </a:p>
          <a:p>
            <a:pPr marL="521208" lvl="1" fontAlgn="auto">
              <a:spcAft>
                <a:spcPts val="0"/>
              </a:spcAft>
              <a:buClr>
                <a:schemeClr val="accent4"/>
              </a:buClr>
              <a:buFont typeface="Wingdings 2"/>
              <a:buChar char=""/>
              <a:defRPr/>
            </a:pPr>
            <a:r>
              <a:rPr lang="cs-CZ" dirty="0" err="1" smtClean="0">
                <a:solidFill>
                  <a:schemeClr val="tx1">
                    <a:tint val="85000"/>
                  </a:schemeClr>
                </a:solidFill>
              </a:rPr>
              <a:t>Increases</a:t>
            </a:r>
            <a:r>
              <a:rPr lang="cs-CZ" dirty="0" smtClean="0">
                <a:solidFill>
                  <a:schemeClr val="tx1">
                    <a:tint val="85000"/>
                  </a:schemeClr>
                </a:solidFill>
              </a:rPr>
              <a:t> </a:t>
            </a:r>
            <a:r>
              <a:rPr lang="cs-CZ" dirty="0" err="1" smtClean="0">
                <a:solidFill>
                  <a:schemeClr val="tx1">
                    <a:tint val="85000"/>
                  </a:schemeClr>
                </a:solidFill>
              </a:rPr>
              <a:t>peripheral</a:t>
            </a:r>
            <a:r>
              <a:rPr lang="cs-CZ" dirty="0" smtClean="0">
                <a:solidFill>
                  <a:schemeClr val="tx1">
                    <a:tint val="85000"/>
                  </a:schemeClr>
                </a:solidFill>
              </a:rPr>
              <a:t> </a:t>
            </a:r>
            <a:r>
              <a:rPr lang="cs-CZ" dirty="0" err="1" smtClean="0">
                <a:solidFill>
                  <a:schemeClr val="tx1">
                    <a:tint val="85000"/>
                  </a:schemeClr>
                </a:solidFill>
              </a:rPr>
              <a:t>mothers</a:t>
            </a:r>
            <a:r>
              <a:rPr lang="cs-CZ" dirty="0" smtClean="0">
                <a:solidFill>
                  <a:schemeClr val="tx1">
                    <a:tint val="85000"/>
                  </a:schemeClr>
                </a:solidFill>
              </a:rPr>
              <a:t> </a:t>
            </a:r>
            <a:r>
              <a:rPr lang="cs-CZ" dirty="0" err="1" smtClean="0">
                <a:solidFill>
                  <a:schemeClr val="tx1">
                    <a:tint val="85000"/>
                  </a:schemeClr>
                </a:solidFill>
              </a:rPr>
              <a:t>tissue</a:t>
            </a:r>
            <a:r>
              <a:rPr lang="cs-CZ" dirty="0" smtClean="0">
                <a:solidFill>
                  <a:schemeClr val="tx1">
                    <a:tint val="85000"/>
                  </a:schemeClr>
                </a:solidFill>
              </a:rPr>
              <a:t> </a:t>
            </a:r>
            <a:r>
              <a:rPr lang="cs-CZ" dirty="0" err="1" smtClean="0">
                <a:solidFill>
                  <a:schemeClr val="tx1">
                    <a:tint val="85000"/>
                  </a:schemeClr>
                </a:solidFill>
              </a:rPr>
              <a:t>resistance</a:t>
            </a:r>
            <a:r>
              <a:rPr lang="cs-CZ" dirty="0" smtClean="0">
                <a:solidFill>
                  <a:schemeClr val="tx1">
                    <a:tint val="85000"/>
                  </a:schemeClr>
                </a:solidFill>
              </a:rPr>
              <a:t> to insulin</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a:t>R</a:t>
            </a:r>
            <a:r>
              <a:rPr lang="cs-CZ" dirty="0" smtClean="0"/>
              <a:t>elaxin</a:t>
            </a:r>
          </a:p>
          <a:p>
            <a:pPr marL="521208" lvl="1" fontAlgn="auto">
              <a:spcAft>
                <a:spcPts val="0"/>
              </a:spcAft>
              <a:buClr>
                <a:schemeClr val="accent4"/>
              </a:buClr>
              <a:buFont typeface="Wingdings 2"/>
              <a:buChar char=""/>
              <a:defRPr/>
            </a:pPr>
            <a:r>
              <a:rPr lang="cs-CZ" dirty="0" err="1" smtClean="0">
                <a:solidFill>
                  <a:schemeClr val="tx1">
                    <a:tint val="85000"/>
                  </a:schemeClr>
                </a:solidFill>
              </a:rPr>
              <a:t>Inhibition</a:t>
            </a:r>
            <a:r>
              <a:rPr lang="cs-CZ" dirty="0" smtClean="0">
                <a:solidFill>
                  <a:schemeClr val="tx1">
                    <a:tint val="85000"/>
                  </a:schemeClr>
                </a:solidFill>
              </a:rPr>
              <a:t> </a:t>
            </a:r>
            <a:r>
              <a:rPr lang="cs-CZ" dirty="0" err="1" smtClean="0">
                <a:solidFill>
                  <a:schemeClr val="tx1">
                    <a:tint val="85000"/>
                  </a:schemeClr>
                </a:solidFill>
              </a:rPr>
              <a:t>of</a:t>
            </a:r>
            <a:r>
              <a:rPr lang="cs-CZ" dirty="0" smtClean="0">
                <a:solidFill>
                  <a:schemeClr val="tx1">
                    <a:tint val="85000"/>
                  </a:schemeClr>
                </a:solidFill>
              </a:rPr>
              <a:t> </a:t>
            </a:r>
            <a:r>
              <a:rPr lang="cs-CZ" dirty="0" err="1" smtClean="0">
                <a:solidFill>
                  <a:schemeClr val="tx1">
                    <a:tint val="85000"/>
                  </a:schemeClr>
                </a:solidFill>
              </a:rPr>
              <a:t>myometrial</a:t>
            </a:r>
            <a:r>
              <a:rPr lang="cs-CZ" dirty="0" smtClean="0">
                <a:solidFill>
                  <a:schemeClr val="tx1">
                    <a:tint val="85000"/>
                  </a:schemeClr>
                </a:solidFill>
              </a:rPr>
              <a:t> </a:t>
            </a:r>
            <a:r>
              <a:rPr lang="cs-CZ" dirty="0" err="1" smtClean="0">
                <a:solidFill>
                  <a:schemeClr val="tx1">
                    <a:tint val="85000"/>
                  </a:schemeClr>
                </a:solidFill>
              </a:rPr>
              <a:t>contractions</a:t>
            </a:r>
            <a:endParaRPr lang="cs-CZ" dirty="0" smtClean="0">
              <a:solidFill>
                <a:schemeClr val="tx1">
                  <a:tint val="85000"/>
                </a:schemeClr>
              </a:solidFill>
            </a:endParaRPr>
          </a:p>
          <a:p>
            <a:pPr marL="521208" lvl="1" fontAlgn="auto">
              <a:spcAft>
                <a:spcPts val="0"/>
              </a:spcAft>
              <a:buClr>
                <a:schemeClr val="accent4"/>
              </a:buClr>
              <a:buFont typeface="Wingdings 2"/>
              <a:buChar char=""/>
              <a:defRPr/>
            </a:pPr>
            <a:r>
              <a:rPr lang="cs-CZ" dirty="0" err="1" smtClean="0">
                <a:solidFill>
                  <a:schemeClr val="tx1">
                    <a:tint val="85000"/>
                  </a:schemeClr>
                </a:solidFill>
              </a:rPr>
              <a:t>Angiogenic</a:t>
            </a:r>
            <a:r>
              <a:rPr lang="cs-CZ" dirty="0" smtClean="0">
                <a:solidFill>
                  <a:schemeClr val="tx1">
                    <a:tint val="85000"/>
                  </a:schemeClr>
                </a:solidFill>
              </a:rPr>
              <a:t> </a:t>
            </a:r>
            <a:r>
              <a:rPr lang="cs-CZ" dirty="0" err="1" smtClean="0">
                <a:solidFill>
                  <a:schemeClr val="tx1">
                    <a:tint val="85000"/>
                  </a:schemeClr>
                </a:solidFill>
              </a:rPr>
              <a:t>and</a:t>
            </a:r>
            <a:r>
              <a:rPr lang="cs-CZ" dirty="0" smtClean="0">
                <a:solidFill>
                  <a:schemeClr val="tx1">
                    <a:tint val="85000"/>
                  </a:schemeClr>
                </a:solidFill>
              </a:rPr>
              <a:t> </a:t>
            </a:r>
            <a:r>
              <a:rPr lang="cs-CZ" dirty="0" err="1" smtClean="0">
                <a:solidFill>
                  <a:schemeClr val="tx1">
                    <a:tint val="85000"/>
                  </a:schemeClr>
                </a:solidFill>
              </a:rPr>
              <a:t>vasodilatory</a:t>
            </a:r>
            <a:r>
              <a:rPr lang="cs-CZ" dirty="0" smtClean="0">
                <a:solidFill>
                  <a:schemeClr val="tx1">
                    <a:tint val="85000"/>
                  </a:schemeClr>
                </a:solidFill>
              </a:rPr>
              <a:t> </a:t>
            </a:r>
            <a:r>
              <a:rPr lang="cs-CZ" dirty="0" err="1" smtClean="0">
                <a:solidFill>
                  <a:schemeClr val="tx1">
                    <a:tint val="85000"/>
                  </a:schemeClr>
                </a:solidFill>
              </a:rPr>
              <a:t>effect</a:t>
            </a:r>
            <a:r>
              <a:rPr lang="cs-CZ" dirty="0" smtClean="0">
                <a:solidFill>
                  <a:schemeClr val="tx1">
                    <a:tint val="85000"/>
                  </a:schemeClr>
                </a:solidFill>
              </a:rPr>
              <a:t> on </a:t>
            </a:r>
            <a:r>
              <a:rPr lang="cs-CZ" dirty="0" err="1" smtClean="0">
                <a:solidFill>
                  <a:schemeClr val="tx1">
                    <a:tint val="85000"/>
                  </a:schemeClr>
                </a:solidFill>
              </a:rPr>
              <a:t>blood</a:t>
            </a:r>
            <a:r>
              <a:rPr lang="cs-CZ" dirty="0" smtClean="0">
                <a:solidFill>
                  <a:schemeClr val="tx1">
                    <a:tint val="85000"/>
                  </a:schemeClr>
                </a:solidFill>
              </a:rPr>
              <a:t> </a:t>
            </a:r>
            <a:r>
              <a:rPr lang="cs-CZ" dirty="0" err="1" smtClean="0">
                <a:solidFill>
                  <a:schemeClr val="tx1">
                    <a:tint val="85000"/>
                  </a:schemeClr>
                </a:solidFill>
              </a:rPr>
              <a:t>vessels</a:t>
            </a:r>
            <a:endParaRPr lang="cs-CZ" dirty="0" smtClean="0">
              <a:solidFill>
                <a:schemeClr val="tx1">
                  <a:tint val="85000"/>
                </a:schemeClr>
              </a:solidFill>
            </a:endParaRP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GnRH</a:t>
            </a:r>
            <a:r>
              <a:rPr lang="cs-CZ" dirty="0" smtClean="0"/>
              <a:t>, TRH, CRH, ACTH, </a:t>
            </a:r>
            <a:r>
              <a:rPr lang="cs-CZ" dirty="0" err="1" smtClean="0"/>
              <a:t>somatostatin</a:t>
            </a:r>
            <a:r>
              <a:rPr lang="cs-CZ" dirty="0" smtClean="0"/>
              <a:t>, dopamine, </a:t>
            </a:r>
            <a:r>
              <a:rPr lang="cs-CZ" dirty="0" err="1" smtClean="0"/>
              <a:t>endorphins</a:t>
            </a:r>
            <a:endParaRPr lang="cs-CZ"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normAutofit fontScale="90000"/>
          </a:bodyPr>
          <a:lstStyle/>
          <a:p>
            <a:pPr algn="ctr" fontAlgn="auto">
              <a:spcAft>
                <a:spcPts val="0"/>
              </a:spcAft>
              <a:defRPr/>
            </a:pPr>
            <a:r>
              <a:rPr lang="cs-CZ" dirty="0" err="1" smtClean="0"/>
              <a:t>Physiological</a:t>
            </a:r>
            <a:r>
              <a:rPr lang="cs-CZ" dirty="0" smtClean="0"/>
              <a:t> </a:t>
            </a:r>
            <a:r>
              <a:rPr lang="cs-CZ" dirty="0" err="1" smtClean="0"/>
              <a:t>changes</a:t>
            </a:r>
            <a:r>
              <a:rPr lang="cs-CZ" dirty="0" smtClean="0"/>
              <a:t> in </a:t>
            </a:r>
            <a:r>
              <a:rPr lang="cs-CZ" dirty="0" err="1" smtClean="0"/>
              <a:t>pregnancy</a:t>
            </a:r>
            <a:r>
              <a:rPr lang="cs-CZ" dirty="0" smtClean="0"/>
              <a:t> </a:t>
            </a:r>
            <a:endParaRPr lang="cs-CZ" dirty="0"/>
          </a:p>
        </p:txBody>
      </p:sp>
      <p:sp>
        <p:nvSpPr>
          <p:cNvPr id="3" name="Zástupný symbol pro obsah 2"/>
          <p:cNvSpPr>
            <a:spLocks noGrp="1"/>
          </p:cNvSpPr>
          <p:nvPr>
            <p:ph idx="1"/>
          </p:nvPr>
        </p:nvSpPr>
        <p:spPr/>
        <p:txBody>
          <a:bodyPr>
            <a:normAutofit fontScale="92500" lnSpcReduction="10000"/>
          </a:bodyPr>
          <a:lstStyle/>
          <a:p>
            <a:pPr marL="274320" indent="-274320" fontAlgn="auto">
              <a:spcAft>
                <a:spcPts val="0"/>
              </a:spcAft>
              <a:buFont typeface="Wingdings 2"/>
              <a:buChar char=""/>
              <a:defRPr/>
            </a:pPr>
            <a:r>
              <a:rPr lang="cs-CZ" dirty="0" err="1" smtClean="0"/>
              <a:t>Metabolic</a:t>
            </a:r>
            <a:r>
              <a:rPr lang="cs-CZ" dirty="0" smtClean="0"/>
              <a:t> </a:t>
            </a:r>
            <a:r>
              <a:rPr lang="cs-CZ" dirty="0" err="1" smtClean="0"/>
              <a:t>demandes</a:t>
            </a:r>
            <a:r>
              <a:rPr lang="cs-CZ" dirty="0" smtClean="0"/>
              <a:t> </a:t>
            </a:r>
          </a:p>
          <a:p>
            <a:pPr marL="758952" lvl="2" fontAlgn="auto">
              <a:spcAft>
                <a:spcPts val="0"/>
              </a:spcAft>
              <a:buClr>
                <a:schemeClr val="accent4"/>
              </a:buClr>
              <a:buFont typeface="Wingdings"/>
              <a:buChar char=""/>
              <a:defRPr/>
            </a:pPr>
            <a:r>
              <a:rPr lang="cs-CZ" dirty="0" err="1" smtClean="0"/>
              <a:t>Increase</a:t>
            </a:r>
            <a:r>
              <a:rPr lang="cs-CZ" dirty="0" smtClean="0"/>
              <a:t> in BMR</a:t>
            </a:r>
          </a:p>
          <a:p>
            <a:pPr marL="758952" lvl="2" fontAlgn="auto">
              <a:spcAft>
                <a:spcPts val="0"/>
              </a:spcAft>
              <a:buClr>
                <a:schemeClr val="accent4"/>
              </a:buClr>
              <a:buFont typeface="Wingdings"/>
              <a:buChar char=""/>
              <a:defRPr/>
            </a:pPr>
            <a:r>
              <a:rPr lang="cs-CZ" dirty="0" err="1"/>
              <a:t>I</a:t>
            </a:r>
            <a:r>
              <a:rPr lang="cs-CZ" dirty="0" err="1" smtClean="0"/>
              <a:t>nterindividual</a:t>
            </a:r>
            <a:r>
              <a:rPr lang="cs-CZ" dirty="0" smtClean="0"/>
              <a:t> </a:t>
            </a:r>
            <a:r>
              <a:rPr lang="cs-CZ" dirty="0" err="1" smtClean="0"/>
              <a:t>defferences</a:t>
            </a:r>
            <a:r>
              <a:rPr lang="cs-CZ" dirty="0" smtClean="0"/>
              <a:t> (210 - 570 </a:t>
            </a:r>
            <a:r>
              <a:rPr lang="cs-CZ" dirty="0" err="1" smtClean="0"/>
              <a:t>kcal</a:t>
            </a:r>
            <a:r>
              <a:rPr lang="cs-CZ" dirty="0" smtClean="0"/>
              <a:t>/den )</a:t>
            </a:r>
          </a:p>
          <a:p>
            <a:pPr marL="758952" lvl="2" fontAlgn="auto">
              <a:spcAft>
                <a:spcPts val="0"/>
              </a:spcAft>
              <a:buClr>
                <a:schemeClr val="accent4"/>
              </a:buClr>
              <a:buFont typeface="Wingdings"/>
              <a:buChar char=""/>
              <a:defRPr/>
            </a:pPr>
            <a:r>
              <a:rPr lang="cs-CZ" dirty="0" err="1" smtClean="0"/>
              <a:t>Necessity</a:t>
            </a:r>
            <a:r>
              <a:rPr lang="cs-CZ" dirty="0" smtClean="0"/>
              <a:t> </a:t>
            </a:r>
            <a:r>
              <a:rPr lang="cs-CZ" dirty="0" err="1" smtClean="0"/>
              <a:t>of</a:t>
            </a:r>
            <a:r>
              <a:rPr lang="cs-CZ" dirty="0" smtClean="0"/>
              <a:t> </a:t>
            </a:r>
            <a:r>
              <a:rPr lang="en-US" dirty="0" smtClean="0"/>
              <a:t>a balanced varied diet, quality </a:t>
            </a:r>
            <a:r>
              <a:rPr lang="en-US" dirty="0" err="1" smtClean="0"/>
              <a:t>protei</a:t>
            </a:r>
            <a:r>
              <a:rPr lang="cs-CZ" dirty="0" err="1" smtClean="0"/>
              <a:t>ns</a:t>
            </a:r>
            <a:r>
              <a:rPr lang="cs-CZ" dirty="0" smtClean="0"/>
              <a:t>, </a:t>
            </a:r>
            <a:r>
              <a:rPr lang="en-US" dirty="0" smtClean="0"/>
              <a:t>vitamins, minerals</a:t>
            </a:r>
            <a:r>
              <a:rPr lang="cs-CZ" dirty="0" smtClean="0"/>
              <a:t>, </a:t>
            </a:r>
            <a:r>
              <a:rPr lang="en-US" dirty="0" smtClean="0"/>
              <a:t>calcium...</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Increase</a:t>
            </a:r>
            <a:r>
              <a:rPr lang="cs-CZ" dirty="0" smtClean="0"/>
              <a:t> in:</a:t>
            </a:r>
          </a:p>
          <a:p>
            <a:pPr marL="1005840" lvl="3" fontAlgn="auto">
              <a:spcAft>
                <a:spcPts val="0"/>
              </a:spcAft>
              <a:buClr>
                <a:schemeClr val="accent4"/>
              </a:buClr>
              <a:buFont typeface="Wingdings 2"/>
              <a:buChar char=""/>
              <a:defRPr/>
            </a:pPr>
            <a:r>
              <a:rPr lang="cs-CZ" dirty="0" smtClean="0">
                <a:solidFill>
                  <a:schemeClr val="tx1">
                    <a:tint val="85000"/>
                  </a:schemeClr>
                </a:solidFill>
              </a:rPr>
              <a:t>oxygen </a:t>
            </a:r>
            <a:r>
              <a:rPr lang="cs-CZ" dirty="0" err="1" smtClean="0">
                <a:solidFill>
                  <a:schemeClr val="tx1">
                    <a:tint val="85000"/>
                  </a:schemeClr>
                </a:solidFill>
              </a:rPr>
              <a:t>consumption</a:t>
            </a:r>
            <a:r>
              <a:rPr lang="cs-CZ" dirty="0" smtClean="0">
                <a:solidFill>
                  <a:schemeClr val="tx1">
                    <a:tint val="85000"/>
                  </a:schemeClr>
                </a:solidFill>
              </a:rPr>
              <a:t>, </a:t>
            </a:r>
            <a:r>
              <a:rPr lang="cs-CZ" dirty="0" err="1" smtClean="0">
                <a:solidFill>
                  <a:schemeClr val="tx1">
                    <a:tint val="85000"/>
                  </a:schemeClr>
                </a:solidFill>
              </a:rPr>
              <a:t>minute</a:t>
            </a:r>
            <a:r>
              <a:rPr lang="cs-CZ" dirty="0" smtClean="0">
                <a:solidFill>
                  <a:schemeClr val="tx1">
                    <a:tint val="85000"/>
                  </a:schemeClr>
                </a:solidFill>
              </a:rPr>
              <a:t> </a:t>
            </a:r>
            <a:r>
              <a:rPr lang="cs-CZ" dirty="0" err="1" smtClean="0">
                <a:solidFill>
                  <a:schemeClr val="tx1">
                    <a:tint val="85000"/>
                  </a:schemeClr>
                </a:solidFill>
              </a:rPr>
              <a:t>ventilation</a:t>
            </a:r>
            <a:r>
              <a:rPr lang="cs-CZ" dirty="0" smtClean="0">
                <a:solidFill>
                  <a:schemeClr val="tx1">
                    <a:tint val="85000"/>
                  </a:schemeClr>
                </a:solidFill>
              </a:rPr>
              <a:t>, </a:t>
            </a:r>
            <a:r>
              <a:rPr lang="cs-CZ" dirty="0" err="1" smtClean="0">
                <a:solidFill>
                  <a:schemeClr val="tx1">
                    <a:tint val="85000"/>
                  </a:schemeClr>
                </a:solidFill>
              </a:rPr>
              <a:t>tidal</a:t>
            </a:r>
            <a:r>
              <a:rPr lang="cs-CZ" dirty="0" smtClean="0">
                <a:solidFill>
                  <a:schemeClr val="tx1">
                    <a:tint val="85000"/>
                  </a:schemeClr>
                </a:solidFill>
              </a:rPr>
              <a:t> volume... </a:t>
            </a:r>
          </a:p>
          <a:p>
            <a:pPr marL="1005840" lvl="3" fontAlgn="auto">
              <a:spcAft>
                <a:spcPts val="0"/>
              </a:spcAft>
              <a:buClr>
                <a:schemeClr val="accent4"/>
              </a:buClr>
              <a:buFont typeface="Wingdings 2"/>
              <a:buChar char=""/>
              <a:defRPr/>
            </a:pPr>
            <a:r>
              <a:rPr lang="cs-CZ" dirty="0" err="1" smtClean="0">
                <a:solidFill>
                  <a:schemeClr val="tx1">
                    <a:tint val="85000"/>
                  </a:schemeClr>
                </a:solidFill>
              </a:rPr>
              <a:t>heart</a:t>
            </a:r>
            <a:r>
              <a:rPr lang="cs-CZ" dirty="0" smtClean="0">
                <a:solidFill>
                  <a:schemeClr val="tx1">
                    <a:tint val="85000"/>
                  </a:schemeClr>
                </a:solidFill>
              </a:rPr>
              <a:t> </a:t>
            </a:r>
            <a:r>
              <a:rPr lang="cs-CZ" dirty="0" err="1" smtClean="0">
                <a:solidFill>
                  <a:schemeClr val="tx1">
                    <a:tint val="85000"/>
                  </a:schemeClr>
                </a:solidFill>
              </a:rPr>
              <a:t>rate</a:t>
            </a:r>
            <a:r>
              <a:rPr lang="cs-CZ" dirty="0" smtClean="0">
                <a:solidFill>
                  <a:schemeClr val="tx1">
                    <a:tint val="85000"/>
                  </a:schemeClr>
                </a:solidFill>
              </a:rPr>
              <a:t> </a:t>
            </a:r>
            <a:r>
              <a:rPr lang="cs-CZ" dirty="0" err="1" smtClean="0">
                <a:solidFill>
                  <a:schemeClr val="tx1">
                    <a:tint val="85000"/>
                  </a:schemeClr>
                </a:solidFill>
              </a:rPr>
              <a:t>and</a:t>
            </a:r>
            <a:r>
              <a:rPr lang="cs-CZ" dirty="0" smtClean="0">
                <a:solidFill>
                  <a:schemeClr val="tx1">
                    <a:tint val="85000"/>
                  </a:schemeClr>
                </a:solidFill>
              </a:rPr>
              <a:t> </a:t>
            </a:r>
            <a:r>
              <a:rPr lang="cs-CZ" dirty="0" err="1" smtClean="0">
                <a:solidFill>
                  <a:schemeClr val="tx1">
                    <a:tint val="85000"/>
                  </a:schemeClr>
                </a:solidFill>
              </a:rPr>
              <a:t>stroke</a:t>
            </a:r>
            <a:r>
              <a:rPr lang="cs-CZ" dirty="0" smtClean="0">
                <a:solidFill>
                  <a:schemeClr val="tx1">
                    <a:tint val="85000"/>
                  </a:schemeClr>
                </a:solidFill>
              </a:rPr>
              <a:t> volume </a:t>
            </a:r>
          </a:p>
          <a:p>
            <a:pPr marL="1005840" lvl="3" fontAlgn="auto">
              <a:spcAft>
                <a:spcPts val="0"/>
              </a:spcAft>
              <a:buClr>
                <a:schemeClr val="accent4"/>
              </a:buClr>
              <a:buFont typeface="Wingdings 2"/>
              <a:buChar char=""/>
              <a:defRPr/>
            </a:pPr>
            <a:r>
              <a:rPr lang="cs-CZ" dirty="0" err="1" smtClean="0">
                <a:solidFill>
                  <a:schemeClr val="tx1">
                    <a:tint val="85000"/>
                  </a:schemeClr>
                </a:solidFill>
              </a:rPr>
              <a:t>glomerular</a:t>
            </a:r>
            <a:r>
              <a:rPr lang="cs-CZ" dirty="0" smtClean="0">
                <a:solidFill>
                  <a:schemeClr val="tx1">
                    <a:tint val="85000"/>
                  </a:schemeClr>
                </a:solidFill>
              </a:rPr>
              <a:t> </a:t>
            </a:r>
            <a:r>
              <a:rPr lang="cs-CZ" dirty="0" err="1" smtClean="0">
                <a:solidFill>
                  <a:schemeClr val="tx1">
                    <a:tint val="85000"/>
                  </a:schemeClr>
                </a:solidFill>
              </a:rPr>
              <a:t>filtration</a:t>
            </a:r>
            <a:r>
              <a:rPr lang="cs-CZ" dirty="0" smtClean="0">
                <a:solidFill>
                  <a:schemeClr val="tx1">
                    <a:tint val="85000"/>
                  </a:schemeClr>
                </a:solidFill>
              </a:rPr>
              <a:t> </a:t>
            </a:r>
            <a:r>
              <a:rPr lang="cs-CZ" dirty="0" err="1" smtClean="0">
                <a:solidFill>
                  <a:schemeClr val="tx1">
                    <a:tint val="85000"/>
                  </a:schemeClr>
                </a:solidFill>
              </a:rPr>
              <a:t>rate</a:t>
            </a:r>
            <a:r>
              <a:rPr lang="cs-CZ" dirty="0" smtClean="0">
                <a:solidFill>
                  <a:schemeClr val="tx1">
                    <a:tint val="85000"/>
                  </a:schemeClr>
                </a:solidFill>
              </a:rPr>
              <a:t>, </a:t>
            </a:r>
            <a:r>
              <a:rPr lang="cs-CZ" dirty="0" err="1" smtClean="0">
                <a:solidFill>
                  <a:schemeClr val="tx1">
                    <a:tint val="85000"/>
                  </a:schemeClr>
                </a:solidFill>
              </a:rPr>
              <a:t>creatinin</a:t>
            </a:r>
            <a:r>
              <a:rPr lang="cs-CZ" dirty="0" smtClean="0">
                <a:solidFill>
                  <a:schemeClr val="tx1">
                    <a:tint val="85000"/>
                  </a:schemeClr>
                </a:solidFill>
              </a:rPr>
              <a:t> </a:t>
            </a:r>
            <a:r>
              <a:rPr lang="cs-CZ" dirty="0" err="1" smtClean="0">
                <a:solidFill>
                  <a:schemeClr val="tx1">
                    <a:tint val="85000"/>
                  </a:schemeClr>
                </a:solidFill>
              </a:rPr>
              <a:t>clearance</a:t>
            </a:r>
            <a:r>
              <a:rPr lang="cs-CZ" dirty="0" smtClean="0">
                <a:solidFill>
                  <a:schemeClr val="tx1">
                    <a:tint val="85000"/>
                  </a:schemeClr>
                </a:solidFill>
              </a:rPr>
              <a:t> </a:t>
            </a:r>
          </a:p>
          <a:p>
            <a:pPr marL="758952" lvl="2" fontAlgn="auto">
              <a:spcAft>
                <a:spcPts val="0"/>
              </a:spcAft>
              <a:buClr>
                <a:schemeClr val="accent4"/>
              </a:buClr>
              <a:buFont typeface="Wingdings"/>
              <a:buChar char=""/>
              <a:defRPr/>
            </a:pPr>
            <a:endParaRPr lang="cs-CZ" dirty="0" smtClean="0"/>
          </a:p>
          <a:p>
            <a:pPr marL="274320" indent="-274320" fontAlgn="auto">
              <a:spcAft>
                <a:spcPts val="0"/>
              </a:spcAft>
              <a:buFont typeface="Wingdings 2"/>
              <a:buChar char=""/>
              <a:defRPr/>
            </a:pPr>
            <a:r>
              <a:rPr lang="cs-CZ" dirty="0" err="1" smtClean="0"/>
              <a:t>Changes</a:t>
            </a:r>
            <a:r>
              <a:rPr lang="cs-CZ" dirty="0" smtClean="0"/>
              <a:t> in </a:t>
            </a:r>
            <a:r>
              <a:rPr lang="cs-CZ" dirty="0" err="1" smtClean="0"/>
              <a:t>concentration</a:t>
            </a:r>
            <a:r>
              <a:rPr lang="cs-CZ" dirty="0" smtClean="0"/>
              <a:t> </a:t>
            </a:r>
            <a:r>
              <a:rPr lang="cs-CZ" dirty="0" err="1" smtClean="0"/>
              <a:t>of</a:t>
            </a:r>
            <a:r>
              <a:rPr lang="cs-CZ" dirty="0" smtClean="0"/>
              <a:t> </a:t>
            </a:r>
            <a:r>
              <a:rPr lang="cs-CZ" dirty="0" err="1" smtClean="0"/>
              <a:t>hemocoagulation</a:t>
            </a:r>
            <a:r>
              <a:rPr lang="cs-CZ" dirty="0" smtClean="0"/>
              <a:t> </a:t>
            </a:r>
            <a:r>
              <a:rPr lang="cs-CZ" dirty="0" err="1" smtClean="0"/>
              <a:t>cascade</a:t>
            </a:r>
            <a:r>
              <a:rPr lang="cs-CZ" dirty="0" smtClean="0"/>
              <a:t> </a:t>
            </a:r>
            <a:r>
              <a:rPr lang="cs-CZ" dirty="0" err="1" smtClean="0"/>
              <a:t>mediators</a:t>
            </a:r>
            <a:r>
              <a:rPr lang="cs-CZ" dirty="0" smtClean="0"/>
              <a:t> </a:t>
            </a:r>
            <a:endParaRPr lang="cs-CZ"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lstStyle/>
          <a:p>
            <a:pPr algn="ctr" fontAlgn="auto">
              <a:spcAft>
                <a:spcPts val="0"/>
              </a:spcAft>
              <a:defRPr/>
            </a:pPr>
            <a:r>
              <a:rPr lang="cs-CZ" dirty="0" err="1" smtClean="0"/>
              <a:t>Postpartum</a:t>
            </a:r>
            <a:r>
              <a:rPr lang="cs-CZ" dirty="0" smtClean="0"/>
              <a:t> </a:t>
            </a:r>
            <a:r>
              <a:rPr lang="cs-CZ" dirty="0" err="1" smtClean="0"/>
              <a:t>comlications</a:t>
            </a:r>
            <a:endParaRPr lang="cs-CZ" dirty="0"/>
          </a:p>
        </p:txBody>
      </p:sp>
      <p:sp>
        <p:nvSpPr>
          <p:cNvPr id="3" name="Zástupný symbol pro obsah 2"/>
          <p:cNvSpPr>
            <a:spLocks noGrp="1"/>
          </p:cNvSpPr>
          <p:nvPr>
            <p:ph idx="1"/>
          </p:nvPr>
        </p:nvSpPr>
        <p:spPr/>
        <p:txBody>
          <a:bodyPr>
            <a:normAutofit fontScale="70000" lnSpcReduction="20000"/>
          </a:bodyPr>
          <a:lstStyle/>
          <a:p>
            <a:pPr marL="274320" indent="-274320" fontAlgn="auto">
              <a:spcAft>
                <a:spcPts val="0"/>
              </a:spcAft>
              <a:buFont typeface="Wingdings 2"/>
              <a:buChar char=""/>
              <a:defRPr/>
            </a:pPr>
            <a:r>
              <a:rPr lang="cs-CZ" dirty="0" smtClean="0"/>
              <a:t>„baby blues“ </a:t>
            </a:r>
            <a:r>
              <a:rPr lang="cs-CZ" dirty="0" err="1" smtClean="0"/>
              <a:t>or</a:t>
            </a:r>
            <a:r>
              <a:rPr lang="cs-CZ" dirty="0" smtClean="0"/>
              <a:t> „</a:t>
            </a:r>
            <a:r>
              <a:rPr lang="cs-CZ" dirty="0" err="1" smtClean="0"/>
              <a:t>blue</a:t>
            </a:r>
            <a:r>
              <a:rPr lang="cs-CZ" dirty="0" smtClean="0"/>
              <a:t> blues“ </a:t>
            </a:r>
          </a:p>
          <a:p>
            <a:pPr marL="521208" lvl="1" fontAlgn="auto">
              <a:spcAft>
                <a:spcPts val="0"/>
              </a:spcAft>
              <a:buClr>
                <a:schemeClr val="accent4"/>
              </a:buClr>
              <a:buFont typeface="Wingdings 2"/>
              <a:buChar char=""/>
              <a:defRPr/>
            </a:pPr>
            <a:r>
              <a:rPr lang="cs-CZ" dirty="0" err="1" smtClean="0">
                <a:solidFill>
                  <a:schemeClr val="tx1">
                    <a:tint val="85000"/>
                  </a:schemeClr>
                </a:solidFill>
              </a:rPr>
              <a:t>Occurrence</a:t>
            </a:r>
            <a:r>
              <a:rPr lang="cs-CZ" dirty="0" smtClean="0">
                <a:solidFill>
                  <a:schemeClr val="tx1">
                    <a:tint val="85000"/>
                  </a:schemeClr>
                </a:solidFill>
              </a:rPr>
              <a:t> in 50-75 % </a:t>
            </a:r>
            <a:r>
              <a:rPr lang="cs-CZ" dirty="0" err="1" smtClean="0">
                <a:solidFill>
                  <a:schemeClr val="tx1">
                    <a:tint val="85000"/>
                  </a:schemeClr>
                </a:solidFill>
              </a:rPr>
              <a:t>of</a:t>
            </a:r>
            <a:r>
              <a:rPr lang="cs-CZ" dirty="0" smtClean="0">
                <a:solidFill>
                  <a:schemeClr val="tx1">
                    <a:tint val="85000"/>
                  </a:schemeClr>
                </a:solidFill>
              </a:rPr>
              <a:t> </a:t>
            </a:r>
            <a:r>
              <a:rPr lang="cs-CZ" dirty="0" err="1" smtClean="0">
                <a:solidFill>
                  <a:schemeClr val="tx1">
                    <a:tint val="85000"/>
                  </a:schemeClr>
                </a:solidFill>
              </a:rPr>
              <a:t>woman</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r>
              <a:rPr lang="cs-CZ" dirty="0" err="1" smtClean="0">
                <a:solidFill>
                  <a:schemeClr val="tx1">
                    <a:tint val="85000"/>
                  </a:schemeClr>
                </a:solidFill>
              </a:rPr>
              <a:t>Early</a:t>
            </a:r>
            <a:r>
              <a:rPr lang="cs-CZ" dirty="0" smtClean="0">
                <a:solidFill>
                  <a:schemeClr val="tx1">
                    <a:tint val="85000"/>
                  </a:schemeClr>
                </a:solidFill>
              </a:rPr>
              <a:t> </a:t>
            </a:r>
            <a:r>
              <a:rPr lang="cs-CZ" dirty="0" err="1" smtClean="0">
                <a:solidFill>
                  <a:schemeClr val="tx1">
                    <a:tint val="85000"/>
                  </a:schemeClr>
                </a:solidFill>
              </a:rPr>
              <a:t>onset</a:t>
            </a:r>
            <a:r>
              <a:rPr lang="cs-CZ" dirty="0" smtClean="0">
                <a:solidFill>
                  <a:schemeClr val="tx1">
                    <a:tint val="85000"/>
                  </a:schemeClr>
                </a:solidFill>
              </a:rPr>
              <a:t> </a:t>
            </a:r>
            <a:r>
              <a:rPr lang="cs-CZ" dirty="0" err="1" smtClean="0">
                <a:solidFill>
                  <a:schemeClr val="tx1">
                    <a:tint val="85000"/>
                  </a:schemeClr>
                </a:solidFill>
              </a:rPr>
              <a:t>after</a:t>
            </a:r>
            <a:r>
              <a:rPr lang="cs-CZ" dirty="0" smtClean="0">
                <a:solidFill>
                  <a:schemeClr val="tx1">
                    <a:tint val="85000"/>
                  </a:schemeClr>
                </a:solidFill>
              </a:rPr>
              <a:t> </a:t>
            </a:r>
            <a:r>
              <a:rPr lang="cs-CZ" dirty="0" err="1" smtClean="0">
                <a:solidFill>
                  <a:schemeClr val="tx1">
                    <a:tint val="85000"/>
                  </a:schemeClr>
                </a:solidFill>
              </a:rPr>
              <a:t>parturition</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r>
              <a:rPr lang="cs-CZ" dirty="0" err="1" smtClean="0">
                <a:solidFill>
                  <a:schemeClr val="tx1">
                    <a:tint val="85000"/>
                  </a:schemeClr>
                </a:solidFill>
              </a:rPr>
              <a:t>Depression</a:t>
            </a:r>
            <a:r>
              <a:rPr lang="cs-CZ" dirty="0" smtClean="0">
                <a:solidFill>
                  <a:schemeClr val="tx1">
                    <a:tint val="85000"/>
                  </a:schemeClr>
                </a:solidFill>
              </a:rPr>
              <a:t>, </a:t>
            </a:r>
            <a:r>
              <a:rPr lang="cs-CZ" dirty="0" err="1" smtClean="0">
                <a:solidFill>
                  <a:schemeClr val="tx1">
                    <a:tint val="85000"/>
                  </a:schemeClr>
                </a:solidFill>
              </a:rPr>
              <a:t>sadness</a:t>
            </a:r>
            <a:r>
              <a:rPr lang="cs-CZ" dirty="0" smtClean="0">
                <a:solidFill>
                  <a:schemeClr val="tx1">
                    <a:tint val="85000"/>
                  </a:schemeClr>
                </a:solidFill>
              </a:rPr>
              <a:t>, </a:t>
            </a:r>
            <a:r>
              <a:rPr lang="cs-CZ" dirty="0" err="1" smtClean="0">
                <a:solidFill>
                  <a:schemeClr val="tx1">
                    <a:tint val="85000"/>
                  </a:schemeClr>
                </a:solidFill>
              </a:rPr>
              <a:t>tearfulness</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endParaRPr lang="cs-CZ" dirty="0" smtClean="0">
              <a:solidFill>
                <a:schemeClr val="tx1">
                  <a:tint val="85000"/>
                </a:schemeClr>
              </a:solidFill>
            </a:endParaRPr>
          </a:p>
          <a:p>
            <a:pPr marL="274320" indent="-274320" fontAlgn="auto">
              <a:spcAft>
                <a:spcPts val="0"/>
              </a:spcAft>
              <a:buFont typeface="Wingdings 2"/>
              <a:buChar char=""/>
              <a:defRPr/>
            </a:pPr>
            <a:r>
              <a:rPr lang="cs-CZ" dirty="0" err="1" smtClean="0"/>
              <a:t>Postpartum</a:t>
            </a:r>
            <a:r>
              <a:rPr lang="cs-CZ" dirty="0" smtClean="0"/>
              <a:t> </a:t>
            </a:r>
            <a:r>
              <a:rPr lang="cs-CZ" dirty="0" err="1" smtClean="0"/>
              <a:t>depression</a:t>
            </a:r>
            <a:r>
              <a:rPr lang="cs-CZ" dirty="0" smtClean="0"/>
              <a:t> </a:t>
            </a:r>
          </a:p>
          <a:p>
            <a:pPr marL="521208" lvl="1" fontAlgn="auto">
              <a:spcAft>
                <a:spcPts val="0"/>
              </a:spcAft>
              <a:buClr>
                <a:schemeClr val="accent4"/>
              </a:buClr>
              <a:buFont typeface="Wingdings 2"/>
              <a:buChar char=""/>
              <a:defRPr/>
            </a:pPr>
            <a:r>
              <a:rPr lang="cs-CZ" dirty="0" err="1" smtClean="0">
                <a:solidFill>
                  <a:schemeClr val="tx1">
                    <a:tint val="85000"/>
                  </a:schemeClr>
                </a:solidFill>
              </a:rPr>
              <a:t>Occurence</a:t>
            </a:r>
            <a:r>
              <a:rPr lang="cs-CZ" dirty="0" smtClean="0">
                <a:solidFill>
                  <a:schemeClr val="tx1">
                    <a:tint val="85000"/>
                  </a:schemeClr>
                </a:solidFill>
              </a:rPr>
              <a:t> in 10-13 % </a:t>
            </a:r>
            <a:r>
              <a:rPr lang="cs-CZ" dirty="0" err="1" smtClean="0">
                <a:solidFill>
                  <a:schemeClr val="tx1">
                    <a:tint val="85000"/>
                  </a:schemeClr>
                </a:solidFill>
              </a:rPr>
              <a:t>of</a:t>
            </a:r>
            <a:r>
              <a:rPr lang="cs-CZ" dirty="0" smtClean="0">
                <a:solidFill>
                  <a:schemeClr val="tx1">
                    <a:tint val="85000"/>
                  </a:schemeClr>
                </a:solidFill>
              </a:rPr>
              <a:t> </a:t>
            </a:r>
            <a:r>
              <a:rPr lang="cs-CZ" dirty="0" err="1" smtClean="0">
                <a:solidFill>
                  <a:schemeClr val="tx1">
                    <a:tint val="85000"/>
                  </a:schemeClr>
                </a:solidFill>
              </a:rPr>
              <a:t>woman</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r>
              <a:rPr lang="cs-CZ" dirty="0" err="1" smtClean="0">
                <a:solidFill>
                  <a:schemeClr val="tx1">
                    <a:tint val="85000"/>
                  </a:schemeClr>
                </a:solidFill>
              </a:rPr>
              <a:t>Depression</a:t>
            </a:r>
            <a:r>
              <a:rPr lang="cs-CZ" dirty="0" smtClean="0">
                <a:solidFill>
                  <a:schemeClr val="tx1">
                    <a:tint val="85000"/>
                  </a:schemeClr>
                </a:solidFill>
              </a:rPr>
              <a:t>, </a:t>
            </a:r>
            <a:r>
              <a:rPr lang="cs-CZ" dirty="0" err="1" smtClean="0">
                <a:solidFill>
                  <a:schemeClr val="tx1">
                    <a:tint val="85000"/>
                  </a:schemeClr>
                </a:solidFill>
              </a:rPr>
              <a:t>insomnia</a:t>
            </a:r>
            <a:r>
              <a:rPr lang="cs-CZ" dirty="0" smtClean="0">
                <a:solidFill>
                  <a:schemeClr val="tx1">
                    <a:tint val="85000"/>
                  </a:schemeClr>
                </a:solidFill>
              </a:rPr>
              <a:t>, </a:t>
            </a:r>
            <a:r>
              <a:rPr lang="cs-CZ" dirty="0" err="1" smtClean="0">
                <a:solidFill>
                  <a:schemeClr val="tx1">
                    <a:tint val="85000"/>
                  </a:schemeClr>
                </a:solidFill>
              </a:rPr>
              <a:t>lack</a:t>
            </a:r>
            <a:r>
              <a:rPr lang="cs-CZ" dirty="0" smtClean="0">
                <a:solidFill>
                  <a:schemeClr val="tx1">
                    <a:tint val="85000"/>
                  </a:schemeClr>
                </a:solidFill>
              </a:rPr>
              <a:t> </a:t>
            </a:r>
            <a:r>
              <a:rPr lang="cs-CZ" dirty="0" err="1" smtClean="0">
                <a:solidFill>
                  <a:schemeClr val="tx1">
                    <a:tint val="85000"/>
                  </a:schemeClr>
                </a:solidFill>
              </a:rPr>
              <a:t>of</a:t>
            </a:r>
            <a:r>
              <a:rPr lang="cs-CZ" dirty="0" smtClean="0">
                <a:solidFill>
                  <a:schemeClr val="tx1">
                    <a:tint val="85000"/>
                  </a:schemeClr>
                </a:solidFill>
              </a:rPr>
              <a:t> </a:t>
            </a:r>
            <a:r>
              <a:rPr lang="cs-CZ" dirty="0" err="1" smtClean="0">
                <a:solidFill>
                  <a:schemeClr val="tx1">
                    <a:tint val="85000"/>
                  </a:schemeClr>
                </a:solidFill>
              </a:rPr>
              <a:t>appetite</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r>
              <a:rPr lang="cs-CZ" dirty="0" err="1" smtClean="0">
                <a:solidFill>
                  <a:schemeClr val="tx1">
                    <a:tint val="85000"/>
                  </a:schemeClr>
                </a:solidFill>
              </a:rPr>
              <a:t>Lasts</a:t>
            </a:r>
            <a:r>
              <a:rPr lang="cs-CZ" dirty="0" smtClean="0">
                <a:solidFill>
                  <a:schemeClr val="tx1">
                    <a:tint val="85000"/>
                  </a:schemeClr>
                </a:solidFill>
              </a:rPr>
              <a:t> 14 </a:t>
            </a:r>
            <a:r>
              <a:rPr lang="cs-CZ" dirty="0" err="1" smtClean="0">
                <a:solidFill>
                  <a:schemeClr val="tx1">
                    <a:tint val="85000"/>
                  </a:schemeClr>
                </a:solidFill>
              </a:rPr>
              <a:t>days</a:t>
            </a:r>
            <a:r>
              <a:rPr lang="cs-CZ" dirty="0" smtClean="0">
                <a:solidFill>
                  <a:schemeClr val="tx1">
                    <a:tint val="85000"/>
                  </a:schemeClr>
                </a:solidFill>
              </a:rPr>
              <a:t> </a:t>
            </a:r>
            <a:r>
              <a:rPr lang="cs-CZ" dirty="0" err="1" smtClean="0">
                <a:solidFill>
                  <a:schemeClr val="tx1">
                    <a:tint val="85000"/>
                  </a:schemeClr>
                </a:solidFill>
              </a:rPr>
              <a:t>at</a:t>
            </a:r>
            <a:r>
              <a:rPr lang="cs-CZ" dirty="0" smtClean="0">
                <a:solidFill>
                  <a:schemeClr val="tx1">
                    <a:tint val="85000"/>
                  </a:schemeClr>
                </a:solidFill>
              </a:rPr>
              <a:t> </a:t>
            </a:r>
            <a:r>
              <a:rPr lang="cs-CZ" dirty="0" err="1" smtClean="0">
                <a:solidFill>
                  <a:schemeClr val="tx1">
                    <a:tint val="85000"/>
                  </a:schemeClr>
                </a:solidFill>
              </a:rPr>
              <a:t>least</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r>
              <a:rPr lang="cs-CZ" dirty="0" err="1" smtClean="0">
                <a:solidFill>
                  <a:schemeClr val="tx1">
                    <a:tint val="85000"/>
                  </a:schemeClr>
                </a:solidFill>
              </a:rPr>
              <a:t>Necessity</a:t>
            </a:r>
            <a:r>
              <a:rPr lang="cs-CZ" dirty="0" smtClean="0">
                <a:solidFill>
                  <a:schemeClr val="tx1">
                    <a:tint val="85000"/>
                  </a:schemeClr>
                </a:solidFill>
              </a:rPr>
              <a:t> </a:t>
            </a:r>
            <a:r>
              <a:rPr lang="cs-CZ" dirty="0" err="1" smtClean="0">
                <a:solidFill>
                  <a:schemeClr val="tx1">
                    <a:tint val="85000"/>
                  </a:schemeClr>
                </a:solidFill>
              </a:rPr>
              <a:t>of</a:t>
            </a:r>
            <a:r>
              <a:rPr lang="cs-CZ" dirty="0" smtClean="0">
                <a:solidFill>
                  <a:schemeClr val="tx1">
                    <a:tint val="85000"/>
                  </a:schemeClr>
                </a:solidFill>
              </a:rPr>
              <a:t> </a:t>
            </a:r>
            <a:r>
              <a:rPr lang="cs-CZ" dirty="0" err="1" smtClean="0">
                <a:solidFill>
                  <a:schemeClr val="tx1">
                    <a:tint val="85000"/>
                  </a:schemeClr>
                </a:solidFill>
              </a:rPr>
              <a:t>medication</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endParaRPr lang="cs-CZ" dirty="0" smtClean="0">
              <a:solidFill>
                <a:schemeClr val="tx1">
                  <a:tint val="85000"/>
                </a:schemeClr>
              </a:solidFill>
            </a:endParaRPr>
          </a:p>
          <a:p>
            <a:pPr marL="274320" indent="-274320" fontAlgn="auto">
              <a:spcAft>
                <a:spcPts val="0"/>
              </a:spcAft>
              <a:buFont typeface="Wingdings 2"/>
              <a:buChar char=""/>
              <a:defRPr/>
            </a:pPr>
            <a:r>
              <a:rPr lang="cs-CZ" dirty="0" err="1" smtClean="0"/>
              <a:t>Postpartum</a:t>
            </a:r>
            <a:r>
              <a:rPr lang="cs-CZ" dirty="0" smtClean="0"/>
              <a:t> </a:t>
            </a:r>
            <a:r>
              <a:rPr lang="cs-CZ" dirty="0" err="1" smtClean="0"/>
              <a:t>psychosis</a:t>
            </a:r>
            <a:r>
              <a:rPr lang="cs-CZ" dirty="0" smtClean="0"/>
              <a:t> </a:t>
            </a:r>
          </a:p>
          <a:p>
            <a:pPr marL="521208" lvl="1" fontAlgn="auto">
              <a:spcAft>
                <a:spcPts val="0"/>
              </a:spcAft>
              <a:buClr>
                <a:schemeClr val="accent4"/>
              </a:buClr>
              <a:buFont typeface="Wingdings 2"/>
              <a:buChar char=""/>
              <a:defRPr/>
            </a:pPr>
            <a:r>
              <a:rPr lang="cs-CZ" dirty="0" err="1" smtClean="0">
                <a:solidFill>
                  <a:schemeClr val="tx1">
                    <a:tint val="85000"/>
                  </a:schemeClr>
                </a:solidFill>
              </a:rPr>
              <a:t>Occurence</a:t>
            </a:r>
            <a:r>
              <a:rPr lang="cs-CZ" dirty="0" smtClean="0">
                <a:solidFill>
                  <a:schemeClr val="tx1">
                    <a:tint val="85000"/>
                  </a:schemeClr>
                </a:solidFill>
              </a:rPr>
              <a:t> in 0,2 % </a:t>
            </a:r>
            <a:r>
              <a:rPr lang="cs-CZ" dirty="0" err="1" smtClean="0">
                <a:solidFill>
                  <a:schemeClr val="tx1">
                    <a:tint val="85000"/>
                  </a:schemeClr>
                </a:solidFill>
              </a:rPr>
              <a:t>of</a:t>
            </a:r>
            <a:r>
              <a:rPr lang="cs-CZ" dirty="0" smtClean="0">
                <a:solidFill>
                  <a:schemeClr val="tx1">
                    <a:tint val="85000"/>
                  </a:schemeClr>
                </a:solidFill>
              </a:rPr>
              <a:t> </a:t>
            </a:r>
            <a:r>
              <a:rPr lang="cs-CZ" dirty="0" err="1" smtClean="0">
                <a:solidFill>
                  <a:schemeClr val="tx1">
                    <a:tint val="85000"/>
                  </a:schemeClr>
                </a:solidFill>
              </a:rPr>
              <a:t>woman</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r>
              <a:rPr lang="cs-CZ" dirty="0" err="1" smtClean="0">
                <a:solidFill>
                  <a:schemeClr val="tx1">
                    <a:tint val="85000"/>
                  </a:schemeClr>
                </a:solidFill>
              </a:rPr>
              <a:t>Early</a:t>
            </a:r>
            <a:r>
              <a:rPr lang="cs-CZ" dirty="0" smtClean="0">
                <a:solidFill>
                  <a:schemeClr val="tx1">
                    <a:tint val="85000"/>
                  </a:schemeClr>
                </a:solidFill>
              </a:rPr>
              <a:t> </a:t>
            </a:r>
            <a:r>
              <a:rPr lang="cs-CZ" dirty="0" err="1" smtClean="0">
                <a:solidFill>
                  <a:schemeClr val="tx1">
                    <a:tint val="85000"/>
                  </a:schemeClr>
                </a:solidFill>
              </a:rPr>
              <a:t>and</a:t>
            </a:r>
            <a:r>
              <a:rPr lang="cs-CZ" dirty="0" smtClean="0">
                <a:solidFill>
                  <a:schemeClr val="tx1">
                    <a:tint val="85000"/>
                  </a:schemeClr>
                </a:solidFill>
              </a:rPr>
              <a:t> rapid </a:t>
            </a:r>
            <a:r>
              <a:rPr lang="cs-CZ" dirty="0" err="1" smtClean="0">
                <a:solidFill>
                  <a:schemeClr val="tx1">
                    <a:tint val="85000"/>
                  </a:schemeClr>
                </a:solidFill>
              </a:rPr>
              <a:t>onset</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r>
              <a:rPr lang="en-US" dirty="0" smtClean="0">
                <a:solidFill>
                  <a:schemeClr val="tx1">
                    <a:tint val="85000"/>
                  </a:schemeClr>
                </a:solidFill>
              </a:rPr>
              <a:t>Depression, isolation, confusion, catatonia, hallucinations, self-harm, inability to take care of yourself and baby ...</a:t>
            </a:r>
          </a:p>
          <a:p>
            <a:pPr marL="521208" lvl="1" fontAlgn="auto">
              <a:spcAft>
                <a:spcPts val="0"/>
              </a:spcAft>
              <a:buClr>
                <a:schemeClr val="accent4"/>
              </a:buClr>
              <a:buFont typeface="Wingdings 2"/>
              <a:buChar char=""/>
              <a:defRPr/>
            </a:pPr>
            <a:r>
              <a:rPr lang="cs-CZ" dirty="0" err="1" smtClean="0">
                <a:solidFill>
                  <a:schemeClr val="tx1">
                    <a:tint val="85000"/>
                  </a:schemeClr>
                </a:solidFill>
              </a:rPr>
              <a:t>Necessity</a:t>
            </a:r>
            <a:r>
              <a:rPr lang="cs-CZ" dirty="0" smtClean="0">
                <a:solidFill>
                  <a:schemeClr val="tx1">
                    <a:tint val="85000"/>
                  </a:schemeClr>
                </a:solidFill>
              </a:rPr>
              <a:t> </a:t>
            </a:r>
            <a:r>
              <a:rPr lang="cs-CZ" dirty="0" err="1" smtClean="0">
                <a:solidFill>
                  <a:schemeClr val="tx1">
                    <a:tint val="85000"/>
                  </a:schemeClr>
                </a:solidFill>
              </a:rPr>
              <a:t>of</a:t>
            </a:r>
            <a:r>
              <a:rPr lang="cs-CZ" dirty="0" smtClean="0">
                <a:solidFill>
                  <a:schemeClr val="tx1">
                    <a:tint val="85000"/>
                  </a:schemeClr>
                </a:solidFill>
              </a:rPr>
              <a:t> </a:t>
            </a:r>
            <a:r>
              <a:rPr lang="cs-CZ" dirty="0" err="1" smtClean="0">
                <a:solidFill>
                  <a:schemeClr val="tx1">
                    <a:tint val="85000"/>
                  </a:schemeClr>
                </a:solidFill>
              </a:rPr>
              <a:t>medication</a:t>
            </a:r>
            <a:r>
              <a:rPr lang="cs-CZ" dirty="0" smtClean="0">
                <a:solidFill>
                  <a:schemeClr val="tx1">
                    <a:tint val="85000"/>
                  </a:schemeClr>
                </a:solidFill>
              </a:rPr>
              <a:t> </a:t>
            </a:r>
            <a:endParaRPr lang="cs-CZ" dirty="0">
              <a:solidFill>
                <a:schemeClr val="tx1">
                  <a:tint val="85000"/>
                </a:schemeClr>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57158" y="0"/>
            <a:ext cx="8229600" cy="1143000"/>
          </a:xfrm>
        </p:spPr>
        <p:txBody>
          <a:bodyPr/>
          <a:lstStyle/>
          <a:p>
            <a:pPr fontAlgn="auto">
              <a:spcAft>
                <a:spcPts val="0"/>
              </a:spcAft>
              <a:defRPr/>
            </a:pPr>
            <a:r>
              <a:rPr lang="cs-CZ" dirty="0" smtClean="0"/>
              <a:t>Risk </a:t>
            </a:r>
            <a:r>
              <a:rPr lang="cs-CZ" dirty="0" err="1" smtClean="0"/>
              <a:t>of</a:t>
            </a:r>
            <a:r>
              <a:rPr lang="cs-CZ" dirty="0" smtClean="0"/>
              <a:t> </a:t>
            </a:r>
            <a:r>
              <a:rPr lang="cs-CZ" dirty="0" err="1" smtClean="0"/>
              <a:t>incompatibility</a:t>
            </a:r>
            <a:endParaRPr lang="cs-CZ" dirty="0"/>
          </a:p>
        </p:txBody>
      </p:sp>
      <p:sp>
        <p:nvSpPr>
          <p:cNvPr id="23554" name="Zástupný symbol pro obsah 2"/>
          <p:cNvSpPr>
            <a:spLocks noGrp="1"/>
          </p:cNvSpPr>
          <p:nvPr>
            <p:ph idx="1"/>
          </p:nvPr>
        </p:nvSpPr>
        <p:spPr>
          <a:xfrm>
            <a:off x="457200" y="1143000"/>
            <a:ext cx="8229600" cy="5500688"/>
          </a:xfrm>
        </p:spPr>
        <p:txBody>
          <a:bodyPr/>
          <a:lstStyle/>
          <a:p>
            <a:r>
              <a:rPr lang="en-US" smtClean="0"/>
              <a:t>ABO system incompatibility </a:t>
            </a:r>
            <a:r>
              <a:rPr lang="cs-CZ" smtClean="0"/>
              <a:t>is present in </a:t>
            </a:r>
            <a:r>
              <a:rPr lang="en-US" smtClean="0"/>
              <a:t>a </a:t>
            </a:r>
            <a:r>
              <a:rPr lang="cs-CZ" smtClean="0"/>
              <a:t>one-</a:t>
            </a:r>
            <a:r>
              <a:rPr lang="en-US" smtClean="0"/>
              <a:t>third of pregnancies</a:t>
            </a:r>
          </a:p>
          <a:p>
            <a:pPr lvl="1"/>
            <a:r>
              <a:rPr lang="en-US" smtClean="0"/>
              <a:t>Hemolysis does not lead to severe fetal anemia</a:t>
            </a:r>
          </a:p>
          <a:p>
            <a:pPr lvl="1"/>
            <a:r>
              <a:rPr lang="en-US" smtClean="0"/>
              <a:t>Dangerous </a:t>
            </a:r>
            <a:r>
              <a:rPr lang="cs-CZ" smtClean="0"/>
              <a:t>in case of </a:t>
            </a:r>
            <a:r>
              <a:rPr lang="en-US" smtClean="0"/>
              <a:t>persisting antibodies</a:t>
            </a:r>
          </a:p>
          <a:p>
            <a:pPr lvl="1"/>
            <a:r>
              <a:rPr lang="en-US" smtClean="0"/>
              <a:t>Partial protection against sensitization in Rh</a:t>
            </a:r>
          </a:p>
          <a:p>
            <a:endParaRPr lang="en-US" smtClean="0"/>
          </a:p>
          <a:p>
            <a:r>
              <a:rPr lang="en-US" smtClean="0"/>
              <a:t>Rh incompatibility system</a:t>
            </a:r>
          </a:p>
          <a:p>
            <a:pPr lvl="1"/>
            <a:r>
              <a:rPr lang="en-US" smtClean="0"/>
              <a:t>Rh-mother and Rh + fetus</a:t>
            </a:r>
          </a:p>
          <a:p>
            <a:pPr lvl="1"/>
            <a:r>
              <a:rPr lang="en-US" smtClean="0"/>
              <a:t>Anti-D penetrate the placenta</a:t>
            </a:r>
          </a:p>
          <a:p>
            <a:pPr lvl="1"/>
            <a:r>
              <a:rPr lang="en-US" smtClean="0"/>
              <a:t>Hemolytic disease of the newborn</a:t>
            </a:r>
            <a:endParaRPr lang="cs-CZ"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28596" y="0"/>
            <a:ext cx="8229600" cy="1000108"/>
          </a:xfrm>
        </p:spPr>
        <p:txBody>
          <a:bodyPr/>
          <a:lstStyle/>
          <a:p>
            <a:pPr fontAlgn="auto">
              <a:spcAft>
                <a:spcPts val="0"/>
              </a:spcAft>
              <a:defRPr/>
            </a:pPr>
            <a:r>
              <a:rPr lang="cs-CZ" dirty="0" err="1" smtClean="0"/>
              <a:t>Risks</a:t>
            </a:r>
            <a:r>
              <a:rPr lang="cs-CZ" dirty="0" smtClean="0"/>
              <a:t> </a:t>
            </a:r>
            <a:r>
              <a:rPr lang="cs-CZ" dirty="0" err="1" smtClean="0"/>
              <a:t>associated</a:t>
            </a:r>
            <a:r>
              <a:rPr lang="cs-CZ" dirty="0" smtClean="0"/>
              <a:t> </a:t>
            </a:r>
            <a:r>
              <a:rPr lang="cs-CZ" dirty="0" err="1" smtClean="0"/>
              <a:t>with</a:t>
            </a:r>
            <a:r>
              <a:rPr lang="cs-CZ" dirty="0" smtClean="0"/>
              <a:t>... </a:t>
            </a:r>
            <a:endParaRPr lang="cs-CZ" dirty="0"/>
          </a:p>
        </p:txBody>
      </p:sp>
      <p:sp>
        <p:nvSpPr>
          <p:cNvPr id="25602" name="Zástupný symbol pro obsah 2"/>
          <p:cNvSpPr>
            <a:spLocks noGrp="1"/>
          </p:cNvSpPr>
          <p:nvPr>
            <p:ph idx="1"/>
          </p:nvPr>
        </p:nvSpPr>
        <p:spPr>
          <a:xfrm>
            <a:off x="0" y="928688"/>
            <a:ext cx="9144000" cy="5929312"/>
          </a:xfrm>
        </p:spPr>
        <p:txBody>
          <a:bodyPr/>
          <a:lstStyle/>
          <a:p>
            <a:r>
              <a:rPr lang="cs-CZ" smtClean="0"/>
              <a:t>Smoking</a:t>
            </a:r>
          </a:p>
          <a:p>
            <a:pPr lvl="1"/>
            <a:r>
              <a:rPr lang="cs-CZ" smtClean="0"/>
              <a:t>Low birth weight</a:t>
            </a:r>
          </a:p>
          <a:p>
            <a:pPr lvl="1"/>
            <a:r>
              <a:rPr lang="cs-CZ" smtClean="0"/>
              <a:t>Possibility of intrauterine growth retardation</a:t>
            </a:r>
          </a:p>
          <a:p>
            <a:pPr lvl="1"/>
            <a:r>
              <a:rPr lang="cs-CZ" smtClean="0"/>
              <a:t>Spontaneous abortion</a:t>
            </a:r>
          </a:p>
          <a:p>
            <a:pPr lvl="1"/>
            <a:r>
              <a:rPr lang="cs-CZ" smtClean="0"/>
              <a:t>Premature birth, stillbirth</a:t>
            </a:r>
          </a:p>
          <a:p>
            <a:pPr lvl="1"/>
            <a:r>
              <a:rPr lang="cs-CZ" smtClean="0"/>
              <a:t>Sudden Infant Death Syndrome</a:t>
            </a:r>
          </a:p>
          <a:p>
            <a:endParaRPr lang="cs-CZ" smtClean="0"/>
          </a:p>
          <a:p>
            <a:r>
              <a:rPr lang="cs-CZ" smtClean="0"/>
              <a:t>Alcohol use</a:t>
            </a:r>
          </a:p>
          <a:p>
            <a:pPr lvl="1"/>
            <a:r>
              <a:rPr lang="cs-CZ" smtClean="0"/>
              <a:t>Spontaneous abortion, growth retardation, low birth weight</a:t>
            </a:r>
          </a:p>
          <a:p>
            <a:pPr lvl="1"/>
            <a:r>
              <a:rPr lang="cs-CZ" smtClean="0"/>
              <a:t>Decreased Apgar score</a:t>
            </a:r>
          </a:p>
          <a:p>
            <a:pPr lvl="1"/>
            <a:r>
              <a:rPr lang="cs-CZ" smtClean="0"/>
              <a:t>Lower IQ, hyperactivity, learning disability</a:t>
            </a:r>
          </a:p>
          <a:p>
            <a:pPr lvl="1"/>
            <a:r>
              <a:rPr lang="cs-CZ" smtClean="0"/>
              <a:t>Fetal alcohol syndrome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53966"/>
          </a:xfrm>
        </p:spPr>
        <p:txBody>
          <a:bodyPr>
            <a:normAutofit fontScale="90000"/>
          </a:bodyPr>
          <a:lstStyle/>
          <a:p>
            <a:pPr fontAlgn="auto">
              <a:spcAft>
                <a:spcPts val="0"/>
              </a:spcAft>
              <a:defRPr/>
            </a:pPr>
            <a:r>
              <a:rPr lang="cs-CZ" dirty="0" smtClean="0"/>
              <a:t> </a:t>
            </a:r>
            <a:endParaRPr lang="cs-CZ" dirty="0"/>
          </a:p>
        </p:txBody>
      </p:sp>
      <p:sp>
        <p:nvSpPr>
          <p:cNvPr id="27650" name="Zástupný symbol pro obsah 2"/>
          <p:cNvSpPr>
            <a:spLocks noGrp="1"/>
          </p:cNvSpPr>
          <p:nvPr>
            <p:ph idx="1"/>
          </p:nvPr>
        </p:nvSpPr>
        <p:spPr>
          <a:xfrm>
            <a:off x="0" y="785813"/>
            <a:ext cx="9144000" cy="6072187"/>
          </a:xfrm>
        </p:spPr>
        <p:txBody>
          <a:bodyPr/>
          <a:lstStyle/>
          <a:p>
            <a:r>
              <a:rPr lang="cs-CZ" smtClean="0"/>
              <a:t>Eating disorders</a:t>
            </a:r>
          </a:p>
          <a:p>
            <a:pPr lvl="1"/>
            <a:r>
              <a:rPr lang="cs-CZ" smtClean="0"/>
              <a:t>Premature birth, cesarean section</a:t>
            </a:r>
          </a:p>
          <a:p>
            <a:pPr lvl="1"/>
            <a:r>
              <a:rPr lang="cs-CZ" smtClean="0"/>
              <a:t>Low birth weight, smaller head circumference</a:t>
            </a:r>
          </a:p>
          <a:p>
            <a:pPr lvl="1"/>
            <a:r>
              <a:rPr lang="cs-CZ" smtClean="0"/>
              <a:t>Risks associated with the disease</a:t>
            </a:r>
          </a:p>
          <a:p>
            <a:pPr lvl="1"/>
            <a:r>
              <a:rPr lang="cs-CZ" smtClean="0"/>
              <a:t>Increased occurrence of PP depression</a:t>
            </a:r>
          </a:p>
          <a:p>
            <a:endParaRPr lang="cs-CZ" smtClean="0"/>
          </a:p>
          <a:p>
            <a:r>
              <a:rPr lang="cs-CZ" smtClean="0"/>
              <a:t>Obesity</a:t>
            </a:r>
          </a:p>
          <a:p>
            <a:pPr lvl="1"/>
            <a:r>
              <a:rPr lang="cs-CZ" smtClean="0"/>
              <a:t>GDM</a:t>
            </a:r>
          </a:p>
          <a:p>
            <a:pPr lvl="1"/>
            <a:r>
              <a:rPr lang="cs-CZ" smtClean="0"/>
              <a:t>Preeclampsia</a:t>
            </a:r>
          </a:p>
          <a:p>
            <a:pPr lvl="1"/>
            <a:r>
              <a:rPr lang="cs-CZ" smtClean="0"/>
              <a:t>Premature birth, stillbirth</a:t>
            </a:r>
          </a:p>
          <a:p>
            <a:pPr lvl="1"/>
            <a:r>
              <a:rPr lang="cs-CZ" smtClean="0"/>
              <a:t>Obstetric complications (induction of labor, dystocia, cesarean section)</a:t>
            </a:r>
          </a:p>
          <a:p>
            <a:pPr lvl="1"/>
            <a:r>
              <a:rPr lang="cs-CZ" smtClean="0"/>
              <a:t>Macrosomia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lstStyle/>
          <a:p>
            <a:pPr fontAlgn="auto">
              <a:spcAft>
                <a:spcPts val="0"/>
              </a:spcAft>
              <a:defRPr/>
            </a:pPr>
            <a:r>
              <a:rPr lang="cs-CZ" dirty="0" err="1"/>
              <a:t>L</a:t>
            </a:r>
            <a:r>
              <a:rPr lang="cs-CZ" dirty="0" err="1" smtClean="0"/>
              <a:t>actation</a:t>
            </a:r>
            <a:r>
              <a:rPr lang="cs-CZ" dirty="0" smtClean="0"/>
              <a:t> </a:t>
            </a:r>
            <a:endParaRPr lang="cs-CZ" dirty="0"/>
          </a:p>
        </p:txBody>
      </p:sp>
      <p:sp>
        <p:nvSpPr>
          <p:cNvPr id="29698" name="Zástupný symbol pro obsah 2"/>
          <p:cNvSpPr>
            <a:spLocks noGrp="1"/>
          </p:cNvSpPr>
          <p:nvPr>
            <p:ph idx="1"/>
          </p:nvPr>
        </p:nvSpPr>
        <p:spPr>
          <a:xfrm>
            <a:off x="0" y="1600200"/>
            <a:ext cx="9144000" cy="5257800"/>
          </a:xfrm>
        </p:spPr>
        <p:txBody>
          <a:bodyPr/>
          <a:lstStyle/>
          <a:p>
            <a:r>
              <a:rPr lang="cs-CZ" smtClean="0"/>
              <a:t>Glandular, adipose and connective tissue</a:t>
            </a:r>
          </a:p>
          <a:p>
            <a:r>
              <a:rPr lang="cs-CZ" smtClean="0"/>
              <a:t>Myoepithelial cells are surrounded by secretory cells</a:t>
            </a:r>
          </a:p>
          <a:p>
            <a:endParaRPr lang="cs-CZ" smtClean="0"/>
          </a:p>
          <a:p>
            <a:r>
              <a:rPr lang="cs-CZ" smtClean="0"/>
              <a:t>Progesterone: alveoli</a:t>
            </a:r>
          </a:p>
          <a:p>
            <a:r>
              <a:rPr lang="cs-CZ" smtClean="0"/>
              <a:t>Estrogens: collecting system</a:t>
            </a:r>
          </a:p>
          <a:p>
            <a:r>
              <a:rPr lang="cs-CZ" smtClean="0"/>
              <a:t>Prolactin: milk production</a:t>
            </a:r>
          </a:p>
          <a:p>
            <a:endParaRPr lang="cs-CZ" smtClean="0"/>
          </a:p>
          <a:p>
            <a:r>
              <a:rPr lang="cs-CZ" smtClean="0"/>
              <a:t>Oxytocin: the release of milk</a:t>
            </a:r>
          </a:p>
          <a:p>
            <a:r>
              <a:rPr lang="cs-CZ" smtClean="0"/>
              <a:t>Ejection reflex ("let-down" reflex)</a:t>
            </a:r>
          </a:p>
          <a:p>
            <a:endParaRPr lang="cs-CZ" smtClean="0"/>
          </a:p>
          <a:p>
            <a:endParaRPr lang="cs-CZ" smtClean="0"/>
          </a:p>
          <a:p>
            <a:endParaRPr lang="cs-CZ"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err="1"/>
              <a:t>B</a:t>
            </a:r>
            <a:r>
              <a:rPr lang="cs-CZ" dirty="0" err="1" smtClean="0"/>
              <a:t>enefits</a:t>
            </a:r>
            <a:r>
              <a:rPr lang="cs-CZ" dirty="0" smtClean="0"/>
              <a:t> </a:t>
            </a:r>
            <a:r>
              <a:rPr lang="cs-CZ" dirty="0" err="1" smtClean="0"/>
              <a:t>of</a:t>
            </a:r>
            <a:r>
              <a:rPr lang="cs-CZ" dirty="0" smtClean="0"/>
              <a:t> </a:t>
            </a:r>
            <a:r>
              <a:rPr lang="cs-CZ" dirty="0" err="1" smtClean="0"/>
              <a:t>breastfeeding</a:t>
            </a:r>
            <a:endParaRPr lang="cs-CZ" dirty="0"/>
          </a:p>
        </p:txBody>
      </p:sp>
      <p:sp>
        <p:nvSpPr>
          <p:cNvPr id="31746" name="Zástupný symbol pro text 2"/>
          <p:cNvSpPr>
            <a:spLocks noGrp="1"/>
          </p:cNvSpPr>
          <p:nvPr>
            <p:ph type="body" idx="1"/>
          </p:nvPr>
        </p:nvSpPr>
        <p:spPr>
          <a:xfrm>
            <a:off x="428625" y="1571625"/>
            <a:ext cx="3521075" cy="457200"/>
          </a:xfrm>
        </p:spPr>
        <p:txBody>
          <a:bodyPr/>
          <a:lstStyle/>
          <a:p>
            <a:r>
              <a:rPr lang="cs-CZ" smtClean="0"/>
              <a:t>For mother</a:t>
            </a:r>
          </a:p>
        </p:txBody>
      </p:sp>
      <p:sp>
        <p:nvSpPr>
          <p:cNvPr id="31747" name="Zástupný symbol pro text 4"/>
          <p:cNvSpPr>
            <a:spLocks noGrp="1"/>
          </p:cNvSpPr>
          <p:nvPr>
            <p:ph type="body" sz="half" idx="3"/>
          </p:nvPr>
        </p:nvSpPr>
        <p:spPr>
          <a:xfrm>
            <a:off x="4071938" y="1571625"/>
            <a:ext cx="3521075" cy="457200"/>
          </a:xfrm>
        </p:spPr>
        <p:txBody>
          <a:bodyPr/>
          <a:lstStyle/>
          <a:p>
            <a:r>
              <a:rPr lang="cs-CZ" smtClean="0"/>
              <a:t>For child </a:t>
            </a:r>
          </a:p>
        </p:txBody>
      </p:sp>
      <p:sp>
        <p:nvSpPr>
          <p:cNvPr id="4" name="Zástupný symbol pro obsah 3"/>
          <p:cNvSpPr>
            <a:spLocks noGrp="1"/>
          </p:cNvSpPr>
          <p:nvPr>
            <p:ph sz="quarter" idx="2"/>
          </p:nvPr>
        </p:nvSpPr>
        <p:spPr>
          <a:xfrm>
            <a:off x="428625" y="2214563"/>
            <a:ext cx="3521075" cy="4114800"/>
          </a:xfrm>
        </p:spPr>
        <p:txBody>
          <a:bodyPr>
            <a:normAutofit fontScale="77500" lnSpcReduction="20000"/>
          </a:bodyPr>
          <a:lstStyle/>
          <a:p>
            <a:pPr marL="274320" indent="-274320" fontAlgn="auto">
              <a:spcAft>
                <a:spcPts val="0"/>
              </a:spcAft>
              <a:buFont typeface="Wingdings 2"/>
              <a:buChar char=""/>
              <a:defRPr/>
            </a:pPr>
            <a:r>
              <a:rPr lang="en-US" dirty="0" smtClean="0"/>
              <a:t>Smaller postpartum blood loss</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en-US" dirty="0" smtClean="0"/>
              <a:t>Lower incidence of </a:t>
            </a:r>
            <a:r>
              <a:rPr lang="en-US" dirty="0" err="1" smtClean="0"/>
              <a:t>Amenia</a:t>
            </a:r>
            <a:endParaRPr lang="en-US" dirty="0" smtClean="0"/>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en-US" dirty="0" smtClean="0"/>
              <a:t>Protection against breast cancer, ovarian cancer and osteoporosis</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smtClean="0"/>
              <a:t>C</a:t>
            </a:r>
            <a:r>
              <a:rPr lang="en-US" dirty="0" err="1" smtClean="0"/>
              <a:t>ontraceptive</a:t>
            </a:r>
            <a:r>
              <a:rPr lang="en-US" dirty="0" smtClean="0"/>
              <a:t> effect</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en-US" dirty="0" smtClean="0"/>
              <a:t>Supporting </a:t>
            </a:r>
            <a:r>
              <a:rPr lang="cs-CZ" dirty="0" err="1" smtClean="0"/>
              <a:t>motherliness</a:t>
            </a:r>
            <a:r>
              <a:rPr lang="cs-CZ" dirty="0" smtClean="0"/>
              <a:t> </a:t>
            </a:r>
            <a:endParaRPr lang="en-US" dirty="0" smtClean="0"/>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smtClean="0"/>
              <a:t>R</a:t>
            </a:r>
            <a:r>
              <a:rPr lang="en-US" dirty="0" err="1" smtClean="0"/>
              <a:t>eturn</a:t>
            </a:r>
            <a:r>
              <a:rPr lang="cs-CZ" dirty="0" smtClean="0"/>
              <a:t>s</a:t>
            </a:r>
            <a:r>
              <a:rPr lang="en-US" dirty="0" smtClean="0"/>
              <a:t> figures</a:t>
            </a:r>
            <a:endParaRPr lang="cs-CZ" dirty="0"/>
          </a:p>
        </p:txBody>
      </p:sp>
      <p:sp>
        <p:nvSpPr>
          <p:cNvPr id="6" name="Zástupný symbol pro obsah 5"/>
          <p:cNvSpPr>
            <a:spLocks noGrp="1"/>
          </p:cNvSpPr>
          <p:nvPr>
            <p:ph sz="quarter" idx="4"/>
          </p:nvPr>
        </p:nvSpPr>
        <p:spPr>
          <a:xfrm>
            <a:off x="4214813" y="2214563"/>
            <a:ext cx="3521075" cy="4114800"/>
          </a:xfrm>
        </p:spPr>
        <p:txBody>
          <a:bodyPr>
            <a:normAutofit fontScale="92500" lnSpcReduction="10000"/>
          </a:bodyPr>
          <a:lstStyle/>
          <a:p>
            <a:pPr marL="274320" indent="-274320" fontAlgn="auto">
              <a:spcAft>
                <a:spcPts val="0"/>
              </a:spcAft>
              <a:buFont typeface="Wingdings 2"/>
              <a:buChar char=""/>
              <a:defRPr/>
            </a:pPr>
            <a:r>
              <a:rPr lang="en-US" dirty="0" smtClean="0"/>
              <a:t>Protection against diarrhea, infections and </a:t>
            </a:r>
            <a:r>
              <a:rPr lang="en-US" dirty="0" err="1" smtClean="0"/>
              <a:t>otitis</a:t>
            </a:r>
            <a:r>
              <a:rPr lang="en-US" dirty="0" smtClean="0"/>
              <a:t> DC</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en-US" dirty="0" smtClean="0"/>
              <a:t>Lower risk of obesity, diabetes, allergies</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en-US" dirty="0" smtClean="0"/>
              <a:t>Stronger bones in adulthood and old age</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smtClean="0"/>
              <a:t>M</a:t>
            </a:r>
            <a:r>
              <a:rPr lang="en-US" dirty="0" err="1" smtClean="0"/>
              <a:t>ental</a:t>
            </a:r>
            <a:r>
              <a:rPr lang="en-US" dirty="0" smtClean="0"/>
              <a:t> development</a:t>
            </a:r>
            <a:endParaRPr lang="cs-CZ"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fontAlgn="auto">
              <a:spcAft>
                <a:spcPts val="0"/>
              </a:spcAft>
              <a:defRPr/>
            </a:pPr>
            <a:r>
              <a:rPr lang="cs-CZ" b="0" dirty="0" err="1" smtClean="0"/>
              <a:t>humoral</a:t>
            </a:r>
            <a:r>
              <a:rPr lang="cs-CZ" b="0" dirty="0" smtClean="0"/>
              <a:t> </a:t>
            </a:r>
            <a:r>
              <a:rPr lang="cs-CZ" b="0" dirty="0" err="1" smtClean="0"/>
              <a:t>manifestations</a:t>
            </a:r>
            <a:r>
              <a:rPr lang="cs-CZ" b="0" dirty="0" smtClean="0"/>
              <a:t> </a:t>
            </a:r>
            <a:r>
              <a:rPr lang="cs-CZ" b="0" dirty="0" err="1" smtClean="0"/>
              <a:t>of</a:t>
            </a:r>
            <a:r>
              <a:rPr lang="cs-CZ" b="0" dirty="0" smtClean="0"/>
              <a:t> </a:t>
            </a:r>
            <a:r>
              <a:rPr lang="cs-CZ" b="0" dirty="0" err="1" smtClean="0"/>
              <a:t>malignancies</a:t>
            </a:r>
            <a:endParaRPr lang="cs-CZ" dirty="0"/>
          </a:p>
        </p:txBody>
      </p:sp>
      <p:sp>
        <p:nvSpPr>
          <p:cNvPr id="33794" name="Zástupný symbol pro text 2"/>
          <p:cNvSpPr>
            <a:spLocks noGrp="1"/>
          </p:cNvSpPr>
          <p:nvPr>
            <p:ph type="body" idx="1"/>
          </p:nvPr>
        </p:nvSpPr>
        <p:spPr>
          <a:xfrm>
            <a:off x="1066800" y="1905000"/>
            <a:ext cx="6254750" cy="742950"/>
          </a:xfrm>
        </p:spPr>
        <p:txBody>
          <a:bodyPr/>
          <a:lstStyle/>
          <a:p>
            <a:r>
              <a:rPr lang="cs-CZ" smtClean="0"/>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320040"/>
            <a:ext cx="7239000" cy="1143000"/>
          </a:xfrm>
        </p:spPr>
        <p:txBody>
          <a:bodyPr/>
          <a:lstStyle/>
          <a:p>
            <a:pPr fontAlgn="auto">
              <a:spcAft>
                <a:spcPts val="0"/>
              </a:spcAft>
              <a:defRPr/>
            </a:pPr>
            <a:r>
              <a:rPr lang="cs-CZ" dirty="0" err="1" smtClean="0"/>
              <a:t>Ectopic</a:t>
            </a:r>
            <a:r>
              <a:rPr lang="cs-CZ" dirty="0" smtClean="0"/>
              <a:t> Hormone </a:t>
            </a:r>
            <a:r>
              <a:rPr lang="cs-CZ" dirty="0" err="1" smtClean="0"/>
              <a:t>secretion</a:t>
            </a:r>
            <a:endParaRPr lang="cs-CZ" dirty="0"/>
          </a:p>
        </p:txBody>
      </p:sp>
      <p:sp>
        <p:nvSpPr>
          <p:cNvPr id="5" name="Zástupný symbol pro obsah 4"/>
          <p:cNvSpPr>
            <a:spLocks noGrp="1"/>
          </p:cNvSpPr>
          <p:nvPr>
            <p:ph idx="1"/>
          </p:nvPr>
        </p:nvSpPr>
        <p:spPr/>
        <p:txBody>
          <a:bodyPr>
            <a:normAutofit fontScale="92500" lnSpcReduction="20000"/>
          </a:bodyPr>
          <a:lstStyle/>
          <a:p>
            <a:pPr marL="274320" indent="-274320" fontAlgn="auto">
              <a:spcAft>
                <a:spcPts val="0"/>
              </a:spcAft>
              <a:buFont typeface="Wingdings 2"/>
              <a:buChar char=""/>
              <a:defRPr/>
            </a:pPr>
            <a:r>
              <a:rPr lang="cs-CZ" dirty="0" smtClean="0"/>
              <a:t>„</a:t>
            </a:r>
            <a:r>
              <a:rPr lang="cs-CZ" dirty="0" err="1" smtClean="0"/>
              <a:t>ectopic</a:t>
            </a:r>
            <a:r>
              <a:rPr lang="cs-CZ" dirty="0" smtClean="0"/>
              <a:t> </a:t>
            </a:r>
            <a:r>
              <a:rPr lang="cs-CZ" dirty="0" err="1" smtClean="0"/>
              <a:t>secretion</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en-US" dirty="0" smtClean="0"/>
              <a:t>Syndromes of hormone overproduction in most </a:t>
            </a:r>
            <a:r>
              <a:rPr lang="en-US" dirty="0" err="1" smtClean="0"/>
              <a:t>neoplasms</a:t>
            </a:r>
            <a:r>
              <a:rPr lang="en-US" dirty="0" smtClean="0"/>
              <a:t> </a:t>
            </a:r>
            <a:endParaRPr lang="cs-CZ" dirty="0" smtClean="0"/>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Production</a:t>
            </a:r>
            <a:r>
              <a:rPr lang="cs-CZ" dirty="0" smtClean="0"/>
              <a:t> </a:t>
            </a:r>
            <a:r>
              <a:rPr lang="cs-CZ" dirty="0" err="1" smtClean="0"/>
              <a:t>of</a:t>
            </a:r>
            <a:r>
              <a:rPr lang="cs-CZ" dirty="0" smtClean="0"/>
              <a:t> peptide </a:t>
            </a:r>
            <a:r>
              <a:rPr lang="cs-CZ" dirty="0" err="1" smtClean="0"/>
              <a:t>hormones</a:t>
            </a:r>
            <a:r>
              <a:rPr lang="cs-CZ" dirty="0" smtClean="0"/>
              <a:t> </a:t>
            </a:r>
            <a:r>
              <a:rPr lang="cs-CZ" dirty="0" err="1" smtClean="0"/>
              <a:t>mainly</a:t>
            </a:r>
            <a:endParaRPr lang="cs-CZ" dirty="0" smtClean="0"/>
          </a:p>
          <a:p>
            <a:pPr marL="521208" lvl="1" fontAlgn="auto">
              <a:spcAft>
                <a:spcPts val="0"/>
              </a:spcAft>
              <a:buClr>
                <a:schemeClr val="accent4"/>
              </a:buClr>
              <a:buFont typeface="Wingdings 2"/>
              <a:buChar char=""/>
              <a:defRPr/>
            </a:pPr>
            <a:r>
              <a:rPr lang="cs-CZ" dirty="0" smtClean="0">
                <a:solidFill>
                  <a:schemeClr val="tx1">
                    <a:tint val="85000"/>
                  </a:schemeClr>
                </a:solidFill>
              </a:rPr>
              <a:t>1,25(OH)</a:t>
            </a:r>
            <a:r>
              <a:rPr lang="cs-CZ" baseline="-25000" dirty="0" smtClean="0">
                <a:solidFill>
                  <a:schemeClr val="tx1">
                    <a:tint val="85000"/>
                  </a:schemeClr>
                </a:solidFill>
              </a:rPr>
              <a:t>2</a:t>
            </a:r>
            <a:r>
              <a:rPr lang="cs-CZ" dirty="0" smtClean="0">
                <a:solidFill>
                  <a:schemeClr val="tx1">
                    <a:tint val="85000"/>
                  </a:schemeClr>
                </a:solidFill>
              </a:rPr>
              <a:t>D3 </a:t>
            </a:r>
            <a:r>
              <a:rPr lang="cs-CZ" dirty="0" err="1" smtClean="0">
                <a:solidFill>
                  <a:schemeClr val="tx1">
                    <a:tint val="85000"/>
                  </a:schemeClr>
                </a:solidFill>
              </a:rPr>
              <a:t>is</a:t>
            </a:r>
            <a:r>
              <a:rPr lang="cs-CZ" dirty="0" smtClean="0">
                <a:solidFill>
                  <a:schemeClr val="tx1">
                    <a:tint val="85000"/>
                  </a:schemeClr>
                </a:solidFill>
              </a:rPr>
              <a:t> </a:t>
            </a:r>
            <a:r>
              <a:rPr lang="cs-CZ" dirty="0" err="1" smtClean="0">
                <a:solidFill>
                  <a:schemeClr val="tx1">
                    <a:tint val="85000"/>
                  </a:schemeClr>
                </a:solidFill>
              </a:rPr>
              <a:t>exception</a:t>
            </a:r>
            <a:endParaRPr lang="cs-CZ" dirty="0" smtClean="0">
              <a:solidFill>
                <a:schemeClr val="tx1">
                  <a:tint val="85000"/>
                </a:schemeClr>
              </a:solidFill>
            </a:endParaRP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en-US" dirty="0" smtClean="0"/>
              <a:t>Products </a:t>
            </a:r>
            <a:r>
              <a:rPr lang="cs-CZ" dirty="0" err="1" smtClean="0"/>
              <a:t>of</a:t>
            </a:r>
            <a:r>
              <a:rPr lang="cs-CZ" dirty="0" smtClean="0"/>
              <a:t> </a:t>
            </a:r>
            <a:r>
              <a:rPr lang="en-US" dirty="0" smtClean="0"/>
              <a:t>tumors are qualitatively different from the products of endocrine glands </a:t>
            </a:r>
          </a:p>
          <a:p>
            <a:pPr marL="521208" lvl="1" fontAlgn="auto">
              <a:spcAft>
                <a:spcPts val="0"/>
              </a:spcAft>
              <a:buClr>
                <a:schemeClr val="accent4"/>
              </a:buClr>
              <a:buFont typeface="Wingdings 2"/>
              <a:buChar char=""/>
              <a:defRPr/>
            </a:pPr>
            <a:r>
              <a:rPr lang="cs-CZ" dirty="0" err="1" smtClean="0">
                <a:solidFill>
                  <a:schemeClr val="tx1">
                    <a:tint val="85000"/>
                  </a:schemeClr>
                </a:solidFill>
              </a:rPr>
              <a:t>Production</a:t>
            </a:r>
            <a:r>
              <a:rPr lang="cs-CZ" dirty="0" smtClean="0">
                <a:solidFill>
                  <a:schemeClr val="tx1">
                    <a:tint val="85000"/>
                  </a:schemeClr>
                </a:solidFill>
              </a:rPr>
              <a:t> </a:t>
            </a:r>
            <a:r>
              <a:rPr lang="cs-CZ" dirty="0" err="1" smtClean="0">
                <a:solidFill>
                  <a:schemeClr val="tx1">
                    <a:tint val="85000"/>
                  </a:schemeClr>
                </a:solidFill>
              </a:rPr>
              <a:t>is</a:t>
            </a:r>
            <a:r>
              <a:rPr lang="cs-CZ" dirty="0" smtClean="0">
                <a:solidFill>
                  <a:schemeClr val="tx1">
                    <a:tint val="85000"/>
                  </a:schemeClr>
                </a:solidFill>
              </a:rPr>
              <a:t> not </a:t>
            </a:r>
            <a:r>
              <a:rPr lang="cs-CZ" dirty="0" err="1" smtClean="0">
                <a:solidFill>
                  <a:schemeClr val="tx1">
                    <a:tint val="85000"/>
                  </a:schemeClr>
                </a:solidFill>
              </a:rPr>
              <a:t>supressible</a:t>
            </a:r>
            <a:endParaRPr lang="en-US" dirty="0" smtClean="0">
              <a:solidFill>
                <a:schemeClr val="tx1">
                  <a:tint val="85000"/>
                </a:schemeClr>
              </a:solidFill>
            </a:endParaRPr>
          </a:p>
          <a:p>
            <a:pPr marL="521208" lvl="1" fontAlgn="auto">
              <a:spcAft>
                <a:spcPts val="0"/>
              </a:spcAft>
              <a:buClr>
                <a:schemeClr val="accent4"/>
              </a:buClr>
              <a:buFont typeface="Wingdings 2"/>
              <a:buChar char=""/>
              <a:defRPr/>
            </a:pPr>
            <a:r>
              <a:rPr lang="en-US" dirty="0" smtClean="0">
                <a:solidFill>
                  <a:schemeClr val="tx1">
                    <a:tint val="85000"/>
                  </a:schemeClr>
                </a:solidFill>
              </a:rPr>
              <a:t>Reduced biological activity </a:t>
            </a:r>
          </a:p>
          <a:p>
            <a:pPr marL="521208" lvl="1" fontAlgn="auto">
              <a:spcAft>
                <a:spcPts val="0"/>
              </a:spcAft>
              <a:buClr>
                <a:schemeClr val="accent4"/>
              </a:buClr>
              <a:buFont typeface="Wingdings 2"/>
              <a:buChar char=""/>
              <a:defRPr/>
            </a:pPr>
            <a:r>
              <a:rPr lang="cs-CZ" dirty="0" smtClean="0">
                <a:solidFill>
                  <a:schemeClr val="tx1">
                    <a:tint val="85000"/>
                  </a:schemeClr>
                </a:solidFill>
              </a:rPr>
              <a:t>H</a:t>
            </a:r>
            <a:r>
              <a:rPr lang="en-US" dirty="0" err="1" smtClean="0">
                <a:solidFill>
                  <a:schemeClr val="tx1">
                    <a:tint val="85000"/>
                  </a:schemeClr>
                </a:solidFill>
              </a:rPr>
              <a:t>omologue</a:t>
            </a:r>
            <a:r>
              <a:rPr lang="en-US" dirty="0" smtClean="0">
                <a:solidFill>
                  <a:schemeClr val="tx1">
                    <a:tint val="85000"/>
                  </a:schemeClr>
                </a:solidFill>
              </a:rPr>
              <a:t> of hormones</a:t>
            </a:r>
            <a:endParaRPr lang="cs-CZ" dirty="0">
              <a:solidFill>
                <a:schemeClr val="tx1">
                  <a:tint val="85000"/>
                </a:schemeClr>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lstStyle/>
          <a:p>
            <a:pPr algn="ctr" fontAlgn="auto">
              <a:spcAft>
                <a:spcPts val="0"/>
              </a:spcAft>
              <a:defRPr/>
            </a:pPr>
            <a:r>
              <a:rPr lang="cs-CZ" dirty="0" err="1" smtClean="0"/>
              <a:t>hypercalcemia</a:t>
            </a:r>
            <a:endParaRPr lang="cs-CZ" dirty="0"/>
          </a:p>
        </p:txBody>
      </p:sp>
      <p:sp>
        <p:nvSpPr>
          <p:cNvPr id="3" name="Zástupný symbol pro obsah 2"/>
          <p:cNvSpPr>
            <a:spLocks noGrp="1"/>
          </p:cNvSpPr>
          <p:nvPr>
            <p:ph idx="1"/>
          </p:nvPr>
        </p:nvSpPr>
        <p:spPr/>
        <p:txBody>
          <a:bodyPr>
            <a:normAutofit fontScale="77500" lnSpcReduction="20000"/>
          </a:bodyPr>
          <a:lstStyle/>
          <a:p>
            <a:pPr marL="274320" indent="-274320" fontAlgn="auto">
              <a:spcAft>
                <a:spcPts val="0"/>
              </a:spcAft>
              <a:buFont typeface="Wingdings 2"/>
              <a:buChar char=""/>
              <a:defRPr/>
            </a:pPr>
            <a:r>
              <a:rPr lang="en-US" dirty="0" smtClean="0"/>
              <a:t>The most common </a:t>
            </a:r>
            <a:r>
              <a:rPr lang="en-US" dirty="0" err="1" smtClean="0"/>
              <a:t>paraneoplastic</a:t>
            </a:r>
            <a:r>
              <a:rPr lang="en-US" dirty="0" smtClean="0"/>
              <a:t> endocrine syndrome </a:t>
            </a:r>
          </a:p>
          <a:p>
            <a:pPr marL="274320" indent="-274320" fontAlgn="auto">
              <a:spcAft>
                <a:spcPts val="0"/>
              </a:spcAft>
              <a:buFont typeface="Wingdings 2"/>
              <a:buChar char=""/>
              <a:defRPr/>
            </a:pPr>
            <a:endParaRPr lang="en-US" dirty="0" smtClean="0"/>
          </a:p>
          <a:p>
            <a:pPr marL="274320" indent="-274320" fontAlgn="auto">
              <a:spcAft>
                <a:spcPts val="0"/>
              </a:spcAft>
              <a:buFont typeface="Wingdings 2"/>
              <a:buChar char=""/>
              <a:defRPr/>
            </a:pPr>
            <a:r>
              <a:rPr lang="en-US" dirty="0" smtClean="0"/>
              <a:t>Very common in </a:t>
            </a:r>
            <a:r>
              <a:rPr lang="cs-CZ" dirty="0" err="1" smtClean="0"/>
              <a:t>patients</a:t>
            </a:r>
            <a:r>
              <a:rPr lang="cs-CZ" dirty="0" smtClean="0"/>
              <a:t> </a:t>
            </a:r>
            <a:r>
              <a:rPr lang="cs-CZ" dirty="0" err="1" smtClean="0"/>
              <a:t>with</a:t>
            </a:r>
            <a:r>
              <a:rPr lang="cs-CZ" dirty="0" smtClean="0"/>
              <a:t> </a:t>
            </a:r>
            <a:r>
              <a:rPr lang="en-US" dirty="0" smtClean="0"/>
              <a:t>lung cancer and multiple myeloma </a:t>
            </a:r>
          </a:p>
          <a:p>
            <a:pPr marL="274320" indent="-274320" fontAlgn="auto">
              <a:spcAft>
                <a:spcPts val="0"/>
              </a:spcAft>
              <a:buFont typeface="Wingdings 2"/>
              <a:buChar char=""/>
              <a:defRPr/>
            </a:pPr>
            <a:endParaRPr lang="en-US" dirty="0" smtClean="0"/>
          </a:p>
          <a:p>
            <a:pPr marL="274320" indent="-274320" fontAlgn="auto">
              <a:spcAft>
                <a:spcPts val="0"/>
              </a:spcAft>
              <a:buFont typeface="Wingdings 2"/>
              <a:buChar char=""/>
              <a:defRPr/>
            </a:pPr>
            <a:r>
              <a:rPr lang="en-US" dirty="0" smtClean="0"/>
              <a:t>Rare in GIT </a:t>
            </a:r>
            <a:r>
              <a:rPr lang="en-US" dirty="0" err="1" smtClean="0"/>
              <a:t>adenocarcinoma</a:t>
            </a:r>
            <a:r>
              <a:rPr lang="en-US" dirty="0" smtClean="0"/>
              <a:t> or sarcoma </a:t>
            </a:r>
          </a:p>
          <a:p>
            <a:pPr marL="274320" indent="-274320" fontAlgn="auto">
              <a:spcAft>
                <a:spcPts val="0"/>
              </a:spcAft>
              <a:buFont typeface="Wingdings 2"/>
              <a:buChar char=""/>
              <a:defRPr/>
            </a:pPr>
            <a:endParaRPr lang="en-US" dirty="0" smtClean="0"/>
          </a:p>
          <a:p>
            <a:pPr marL="274320" indent="-274320" fontAlgn="auto">
              <a:spcAft>
                <a:spcPts val="0"/>
              </a:spcAft>
              <a:buFont typeface="Wingdings 2"/>
              <a:buChar char=""/>
              <a:defRPr/>
            </a:pPr>
            <a:r>
              <a:rPr lang="en-US" dirty="0" smtClean="0"/>
              <a:t>Indicates advanced tumors</a:t>
            </a:r>
            <a:r>
              <a:rPr lang="cs-CZ" dirty="0" smtClean="0"/>
              <a:t> </a:t>
            </a:r>
            <a:r>
              <a:rPr lang="cs-CZ" dirty="0" err="1" smtClean="0"/>
              <a:t>with</a:t>
            </a:r>
            <a:r>
              <a:rPr lang="en-US" dirty="0" smtClean="0"/>
              <a:t> poor prognosis </a:t>
            </a:r>
          </a:p>
          <a:p>
            <a:pPr marL="274320" indent="-274320" fontAlgn="auto">
              <a:spcAft>
                <a:spcPts val="0"/>
              </a:spcAft>
              <a:buFont typeface="Wingdings 2"/>
              <a:buChar char=""/>
              <a:defRPr/>
            </a:pPr>
            <a:endParaRPr lang="en-US" dirty="0" smtClean="0"/>
          </a:p>
          <a:p>
            <a:pPr marL="274320" indent="-274320" fontAlgn="auto">
              <a:spcAft>
                <a:spcPts val="0"/>
              </a:spcAft>
              <a:buFont typeface="Wingdings 2"/>
              <a:buChar char=""/>
              <a:defRPr/>
            </a:pPr>
            <a:r>
              <a:rPr lang="en-US" dirty="0" smtClean="0"/>
              <a:t>Excessive bone </a:t>
            </a:r>
            <a:r>
              <a:rPr lang="en-US" dirty="0" err="1" smtClean="0"/>
              <a:t>resorption</a:t>
            </a:r>
            <a:r>
              <a:rPr lang="en-US" dirty="0" smtClean="0"/>
              <a:t> induced </a:t>
            </a:r>
            <a:r>
              <a:rPr lang="cs-CZ" dirty="0" smtClean="0"/>
              <a:t>by </a:t>
            </a:r>
            <a:r>
              <a:rPr lang="en-US" dirty="0" smtClean="0"/>
              <a:t>mediators of tumor </a:t>
            </a:r>
          </a:p>
          <a:p>
            <a:pPr marL="521208" lvl="1" fontAlgn="auto">
              <a:spcAft>
                <a:spcPts val="0"/>
              </a:spcAft>
              <a:buClr>
                <a:schemeClr val="accent4"/>
              </a:buClr>
              <a:buFont typeface="Wingdings 2"/>
              <a:buChar char=""/>
              <a:defRPr/>
            </a:pPr>
            <a:r>
              <a:rPr lang="en-US" dirty="0" smtClean="0">
                <a:solidFill>
                  <a:schemeClr val="tx1">
                    <a:tint val="85000"/>
                  </a:schemeClr>
                </a:solidFill>
              </a:rPr>
              <a:t>Production </a:t>
            </a:r>
            <a:r>
              <a:rPr lang="cs-CZ" dirty="0" err="1" smtClean="0">
                <a:solidFill>
                  <a:schemeClr val="tx1">
                    <a:tint val="85000"/>
                  </a:schemeClr>
                </a:solidFill>
              </a:rPr>
              <a:t>of</a:t>
            </a:r>
            <a:r>
              <a:rPr lang="en-US" dirty="0" smtClean="0">
                <a:solidFill>
                  <a:schemeClr val="tx1">
                    <a:tint val="85000"/>
                  </a:schemeClr>
                </a:solidFill>
              </a:rPr>
              <a:t> different factors </a:t>
            </a:r>
            <a:r>
              <a:rPr lang="cs-CZ" dirty="0" err="1" smtClean="0">
                <a:solidFill>
                  <a:schemeClr val="tx1">
                    <a:tint val="85000"/>
                  </a:schemeClr>
                </a:solidFill>
              </a:rPr>
              <a:t>increasing</a:t>
            </a:r>
            <a:r>
              <a:rPr lang="cs-CZ" dirty="0" smtClean="0">
                <a:solidFill>
                  <a:schemeClr val="tx1">
                    <a:tint val="85000"/>
                  </a:schemeClr>
                </a:solidFill>
              </a:rPr>
              <a:t> </a:t>
            </a:r>
            <a:r>
              <a:rPr lang="cs-CZ" dirty="0" err="1" smtClean="0">
                <a:solidFill>
                  <a:schemeClr val="tx1">
                    <a:tint val="85000"/>
                  </a:schemeClr>
                </a:solidFill>
              </a:rPr>
              <a:t>kalcemia</a:t>
            </a:r>
            <a:r>
              <a:rPr lang="cs-CZ" dirty="0" smtClean="0">
                <a:solidFill>
                  <a:schemeClr val="tx1">
                    <a:tint val="85000"/>
                  </a:schemeClr>
                </a:solidFill>
              </a:rPr>
              <a:t> </a:t>
            </a:r>
            <a:r>
              <a:rPr lang="en-US" dirty="0" smtClean="0">
                <a:solidFill>
                  <a:schemeClr val="tx1">
                    <a:tint val="85000"/>
                  </a:schemeClr>
                </a:solidFill>
              </a:rPr>
              <a:t>and the </a:t>
            </a:r>
            <a:r>
              <a:rPr lang="cs-CZ" dirty="0" err="1" smtClean="0">
                <a:solidFill>
                  <a:schemeClr val="tx1">
                    <a:tint val="85000"/>
                  </a:schemeClr>
                </a:solidFill>
              </a:rPr>
              <a:t>participation</a:t>
            </a:r>
            <a:r>
              <a:rPr lang="en-US" dirty="0" smtClean="0">
                <a:solidFill>
                  <a:schemeClr val="tx1">
                    <a:tint val="85000"/>
                  </a:schemeClr>
                </a:solidFill>
              </a:rPr>
              <a:t> of prostaglandin E </a:t>
            </a:r>
          </a:p>
          <a:p>
            <a:pPr marL="274320" indent="-274320" fontAlgn="auto">
              <a:spcAft>
                <a:spcPts val="0"/>
              </a:spcAft>
              <a:buFont typeface="Wingdings 2"/>
              <a:buChar char=""/>
              <a:defRPr/>
            </a:pPr>
            <a:endParaRPr lang="en-US" dirty="0" smtClean="0"/>
          </a:p>
          <a:p>
            <a:pPr marL="274320" indent="-274320" fontAlgn="auto">
              <a:spcAft>
                <a:spcPts val="0"/>
              </a:spcAft>
              <a:buFont typeface="Wingdings 2"/>
              <a:buChar char=""/>
              <a:defRPr/>
            </a:pPr>
            <a:r>
              <a:rPr lang="en-US" dirty="0" smtClean="0"/>
              <a:t>The possible contribution of reduced renal excretion</a:t>
            </a:r>
            <a:endParaRPr lang="cs-CZ"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endParaRPr lang="cs-CZ"/>
          </a:p>
        </p:txBody>
      </p:sp>
      <p:sp>
        <p:nvSpPr>
          <p:cNvPr id="36866" name="Zástupný symbol pro obsah 2"/>
          <p:cNvSpPr>
            <a:spLocks noGrp="1"/>
          </p:cNvSpPr>
          <p:nvPr>
            <p:ph idx="1"/>
          </p:nvPr>
        </p:nvSpPr>
        <p:spPr/>
        <p:txBody>
          <a:bodyPr/>
          <a:lstStyle/>
          <a:p>
            <a:r>
              <a:rPr lang="cs-CZ" smtClean="0"/>
              <a:t>Solid tumors </a:t>
            </a:r>
          </a:p>
          <a:p>
            <a:pPr lvl="1"/>
            <a:r>
              <a:rPr lang="cs-CZ" smtClean="0"/>
              <a:t>Characteristic hypercalcemic syndrome </a:t>
            </a:r>
          </a:p>
          <a:p>
            <a:pPr lvl="2"/>
            <a:r>
              <a:rPr lang="cs-CZ" smtClean="0"/>
              <a:t>Hypophosphatemia and nephrogenic cAMP </a:t>
            </a:r>
          </a:p>
          <a:p>
            <a:pPr lvl="1"/>
            <a:r>
              <a:rPr lang="cs-CZ" smtClean="0"/>
              <a:t>The production of PTH-like proteins </a:t>
            </a:r>
          </a:p>
          <a:p>
            <a:endParaRPr lang="cs-CZ" smtClean="0"/>
          </a:p>
          <a:p>
            <a:r>
              <a:rPr lang="cs-CZ" smtClean="0"/>
              <a:t>Multiple Myeloma </a:t>
            </a:r>
          </a:p>
          <a:p>
            <a:pPr lvl="1"/>
            <a:r>
              <a:rPr lang="cs-CZ" smtClean="0"/>
              <a:t>Cytokines locally produced by myeloma cells </a:t>
            </a:r>
          </a:p>
          <a:p>
            <a:pPr lvl="1"/>
            <a:r>
              <a:rPr lang="cs-CZ" smtClean="0"/>
              <a:t>TNF-</a:t>
            </a:r>
            <a:r>
              <a:rPr lang="el-GR" smtClean="0"/>
              <a:t>β, </a:t>
            </a:r>
            <a:r>
              <a:rPr lang="cs-CZ" smtClean="0"/>
              <a:t>IL-1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lstStyle/>
          <a:p>
            <a:pPr algn="ctr" fontAlgn="auto">
              <a:spcAft>
                <a:spcPts val="0"/>
              </a:spcAft>
              <a:defRPr/>
            </a:pPr>
            <a:r>
              <a:rPr lang="cs-CZ" dirty="0" err="1" smtClean="0"/>
              <a:t>Adh</a:t>
            </a:r>
            <a:r>
              <a:rPr lang="cs-CZ" dirty="0" smtClean="0"/>
              <a:t> </a:t>
            </a:r>
            <a:r>
              <a:rPr lang="cs-CZ" dirty="0" err="1" smtClean="0"/>
              <a:t>hypersecretion</a:t>
            </a:r>
            <a:endParaRPr lang="cs-CZ" dirty="0"/>
          </a:p>
        </p:txBody>
      </p:sp>
      <p:sp>
        <p:nvSpPr>
          <p:cNvPr id="3" name="Zástupný symbol pro obsah 2"/>
          <p:cNvSpPr>
            <a:spLocks noGrp="1"/>
          </p:cNvSpPr>
          <p:nvPr>
            <p:ph idx="1"/>
          </p:nvPr>
        </p:nvSpPr>
        <p:spPr/>
        <p:txBody>
          <a:bodyPr>
            <a:normAutofit lnSpcReduction="10000"/>
          </a:bodyPr>
          <a:lstStyle/>
          <a:p>
            <a:pPr marL="274320" indent="-274320" fontAlgn="auto">
              <a:spcAft>
                <a:spcPts val="0"/>
              </a:spcAft>
              <a:buFont typeface="Wingdings 2"/>
              <a:buChar char=""/>
              <a:defRPr/>
            </a:pPr>
            <a:r>
              <a:rPr lang="cs-CZ" dirty="0" err="1" smtClean="0"/>
              <a:t>Carcinoma</a:t>
            </a:r>
            <a:r>
              <a:rPr lang="cs-CZ" dirty="0" smtClean="0"/>
              <a:t> </a:t>
            </a:r>
            <a:r>
              <a:rPr lang="cs-CZ" dirty="0" err="1" smtClean="0"/>
              <a:t>of</a:t>
            </a:r>
            <a:r>
              <a:rPr lang="cs-CZ" dirty="0" smtClean="0"/>
              <a:t> </a:t>
            </a:r>
            <a:r>
              <a:rPr lang="cs-CZ" dirty="0" err="1" smtClean="0"/>
              <a:t>the</a:t>
            </a:r>
            <a:r>
              <a:rPr lang="cs-CZ" dirty="0" smtClean="0"/>
              <a:t> </a:t>
            </a:r>
            <a:r>
              <a:rPr lang="cs-CZ" dirty="0" err="1" smtClean="0"/>
              <a:t>lung</a:t>
            </a:r>
            <a:r>
              <a:rPr lang="cs-CZ" dirty="0" smtClean="0"/>
              <a:t>, </a:t>
            </a:r>
            <a:r>
              <a:rPr lang="cs-CZ" dirty="0" err="1" smtClean="0"/>
              <a:t>prostate</a:t>
            </a:r>
            <a:r>
              <a:rPr lang="cs-CZ" dirty="0" smtClean="0"/>
              <a:t> </a:t>
            </a:r>
            <a:r>
              <a:rPr lang="cs-CZ" dirty="0" err="1" smtClean="0"/>
              <a:t>and</a:t>
            </a:r>
            <a:r>
              <a:rPr lang="cs-CZ" dirty="0" smtClean="0"/>
              <a:t> duodenum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Water</a:t>
            </a:r>
            <a:r>
              <a:rPr lang="cs-CZ" dirty="0" smtClean="0"/>
              <a:t> </a:t>
            </a:r>
            <a:r>
              <a:rPr lang="cs-CZ" dirty="0" err="1" smtClean="0"/>
              <a:t>intoxication</a:t>
            </a:r>
            <a:r>
              <a:rPr lang="cs-CZ" dirty="0" smtClean="0"/>
              <a:t> </a:t>
            </a:r>
            <a:r>
              <a:rPr lang="cs-CZ" dirty="0" err="1" smtClean="0"/>
              <a:t>and</a:t>
            </a:r>
            <a:r>
              <a:rPr lang="cs-CZ" dirty="0" smtClean="0"/>
              <a:t> </a:t>
            </a:r>
            <a:r>
              <a:rPr lang="cs-CZ" dirty="0" err="1" smtClean="0"/>
              <a:t>hyponatremia</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Synthesis</a:t>
            </a:r>
            <a:r>
              <a:rPr lang="cs-CZ" dirty="0" smtClean="0"/>
              <a:t> </a:t>
            </a:r>
            <a:r>
              <a:rPr lang="cs-CZ" dirty="0" err="1" smtClean="0"/>
              <a:t>of</a:t>
            </a:r>
            <a:r>
              <a:rPr lang="cs-CZ" dirty="0" smtClean="0"/>
              <a:t> </a:t>
            </a:r>
            <a:r>
              <a:rPr lang="cs-CZ" dirty="0" err="1" smtClean="0"/>
              <a:t>molecules</a:t>
            </a:r>
            <a:r>
              <a:rPr lang="cs-CZ" dirty="0" smtClean="0"/>
              <a:t> </a:t>
            </a:r>
            <a:r>
              <a:rPr lang="cs-CZ" dirty="0" err="1" smtClean="0"/>
              <a:t>similar</a:t>
            </a:r>
            <a:r>
              <a:rPr lang="cs-CZ" dirty="0" smtClean="0"/>
              <a:t> to ADH, oxytocin </a:t>
            </a:r>
            <a:r>
              <a:rPr lang="cs-CZ" dirty="0" err="1" smtClean="0"/>
              <a:t>and</a:t>
            </a:r>
            <a:r>
              <a:rPr lang="cs-CZ" dirty="0" smtClean="0"/>
              <a:t> </a:t>
            </a:r>
            <a:r>
              <a:rPr lang="cs-CZ" dirty="0" err="1" smtClean="0"/>
              <a:t>neurophysins</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Pituitary</a:t>
            </a:r>
            <a:r>
              <a:rPr lang="cs-CZ" dirty="0" smtClean="0"/>
              <a:t> </a:t>
            </a:r>
            <a:r>
              <a:rPr lang="cs-CZ" dirty="0" err="1" smtClean="0"/>
              <a:t>production</a:t>
            </a:r>
            <a:r>
              <a:rPr lang="cs-CZ" dirty="0" smtClean="0"/>
              <a:t> </a:t>
            </a:r>
            <a:r>
              <a:rPr lang="cs-CZ" dirty="0" err="1" smtClean="0"/>
              <a:t>remains</a:t>
            </a:r>
            <a:r>
              <a:rPr lang="cs-CZ" dirty="0" smtClean="0"/>
              <a:t> </a:t>
            </a:r>
            <a:r>
              <a:rPr lang="cs-CZ" dirty="0" err="1" smtClean="0"/>
              <a:t>intact</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Weakness</a:t>
            </a:r>
            <a:r>
              <a:rPr lang="cs-CZ" dirty="0" smtClean="0"/>
              <a:t>, somnolence, </a:t>
            </a:r>
            <a:r>
              <a:rPr lang="cs-CZ" dirty="0" err="1" smtClean="0"/>
              <a:t>convulsions</a:t>
            </a:r>
            <a:r>
              <a:rPr lang="cs-CZ" dirty="0" smtClean="0"/>
              <a:t>, </a:t>
            </a:r>
            <a:r>
              <a:rPr lang="cs-CZ" dirty="0" err="1" smtClean="0"/>
              <a:t>coma</a:t>
            </a:r>
            <a:r>
              <a:rPr lang="cs-CZ" dirty="0" smtClean="0"/>
              <a:t> ...</a:t>
            </a:r>
            <a:endParaRPr lang="cs-CZ"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lstStyle/>
          <a:p>
            <a:pPr algn="ctr" fontAlgn="auto">
              <a:spcAft>
                <a:spcPts val="0"/>
              </a:spcAft>
              <a:defRPr/>
            </a:pPr>
            <a:r>
              <a:rPr lang="cs-CZ" dirty="0" smtClean="0"/>
              <a:t>ACTH </a:t>
            </a:r>
            <a:r>
              <a:rPr lang="cs-CZ" dirty="0" err="1" smtClean="0"/>
              <a:t>hypersecretion</a:t>
            </a:r>
            <a:endParaRPr lang="cs-CZ" dirty="0"/>
          </a:p>
        </p:txBody>
      </p:sp>
      <p:sp>
        <p:nvSpPr>
          <p:cNvPr id="3" name="Zástupný symbol pro obsah 2"/>
          <p:cNvSpPr>
            <a:spLocks noGrp="1"/>
          </p:cNvSpPr>
          <p:nvPr>
            <p:ph idx="1"/>
          </p:nvPr>
        </p:nvSpPr>
        <p:spPr/>
        <p:txBody>
          <a:bodyPr>
            <a:normAutofit lnSpcReduction="10000"/>
          </a:bodyPr>
          <a:lstStyle/>
          <a:p>
            <a:pPr marL="274320" indent="-274320" fontAlgn="auto">
              <a:spcAft>
                <a:spcPts val="0"/>
              </a:spcAft>
              <a:buFont typeface="Wingdings 2"/>
              <a:buChar char=""/>
              <a:defRPr/>
            </a:pPr>
            <a:r>
              <a:rPr lang="cs-CZ" dirty="0" err="1" smtClean="0"/>
              <a:t>The</a:t>
            </a:r>
            <a:r>
              <a:rPr lang="cs-CZ" dirty="0" smtClean="0"/>
              <a:t> most </a:t>
            </a:r>
            <a:r>
              <a:rPr lang="cs-CZ" dirty="0" err="1" smtClean="0"/>
              <a:t>common</a:t>
            </a:r>
            <a:r>
              <a:rPr lang="cs-CZ" dirty="0" smtClean="0"/>
              <a:t> in </a:t>
            </a:r>
            <a:r>
              <a:rPr lang="cs-CZ" dirty="0" err="1" smtClean="0"/>
              <a:t>patients</a:t>
            </a:r>
            <a:r>
              <a:rPr lang="cs-CZ" dirty="0" smtClean="0"/>
              <a:t> </a:t>
            </a:r>
            <a:r>
              <a:rPr lang="cs-CZ" dirty="0" err="1" smtClean="0"/>
              <a:t>with</a:t>
            </a:r>
            <a:r>
              <a:rPr lang="cs-CZ" dirty="0" smtClean="0"/>
              <a:t> </a:t>
            </a:r>
            <a:r>
              <a:rPr lang="cs-CZ" dirty="0" err="1" smtClean="0"/>
              <a:t>lung</a:t>
            </a:r>
            <a:r>
              <a:rPr lang="cs-CZ" dirty="0" smtClean="0"/>
              <a:t> </a:t>
            </a:r>
            <a:r>
              <a:rPr lang="cs-CZ" dirty="0" err="1" smtClean="0"/>
              <a:t>cancer</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Tumors</a:t>
            </a:r>
            <a:r>
              <a:rPr lang="cs-CZ" dirty="0" smtClean="0"/>
              <a:t> </a:t>
            </a:r>
            <a:r>
              <a:rPr lang="cs-CZ" dirty="0" err="1" smtClean="0"/>
              <a:t>contains</a:t>
            </a:r>
            <a:r>
              <a:rPr lang="cs-CZ" dirty="0" smtClean="0"/>
              <a:t> </a:t>
            </a:r>
            <a:r>
              <a:rPr lang="cs-CZ" dirty="0" err="1" smtClean="0"/>
              <a:t>proopiomelanocortin</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en-US" dirty="0" smtClean="0"/>
              <a:t>Different processing </a:t>
            </a:r>
            <a:endParaRPr lang="cs-CZ" dirty="0" smtClean="0"/>
          </a:p>
          <a:p>
            <a:pPr marL="521208" lvl="1" fontAlgn="auto">
              <a:spcAft>
                <a:spcPts val="0"/>
              </a:spcAft>
              <a:buClr>
                <a:schemeClr val="accent4"/>
              </a:buClr>
              <a:buFont typeface="Wingdings 2"/>
              <a:buChar char=""/>
              <a:defRPr/>
            </a:pPr>
            <a:r>
              <a:rPr lang="en-US" dirty="0" smtClean="0">
                <a:solidFill>
                  <a:schemeClr val="tx1">
                    <a:tint val="85000"/>
                  </a:schemeClr>
                </a:solidFill>
              </a:rPr>
              <a:t>​​</a:t>
            </a:r>
            <a:r>
              <a:rPr lang="cs-CZ" dirty="0" smtClean="0">
                <a:solidFill>
                  <a:schemeClr val="tx1">
                    <a:tint val="85000"/>
                  </a:schemeClr>
                </a:solidFill>
              </a:rPr>
              <a:t>L</a:t>
            </a:r>
            <a:r>
              <a:rPr lang="en-US" dirty="0" err="1" smtClean="0">
                <a:solidFill>
                  <a:schemeClr val="tx1">
                    <a:tint val="85000"/>
                  </a:schemeClr>
                </a:solidFill>
              </a:rPr>
              <a:t>arger</a:t>
            </a:r>
            <a:r>
              <a:rPr lang="en-US" dirty="0" smtClean="0">
                <a:solidFill>
                  <a:schemeClr val="tx1">
                    <a:tint val="85000"/>
                  </a:schemeClr>
                </a:solidFill>
              </a:rPr>
              <a:t> molecule </a:t>
            </a:r>
            <a:endParaRPr lang="cs-CZ" dirty="0" smtClean="0">
              <a:solidFill>
                <a:schemeClr val="tx1">
                  <a:tint val="85000"/>
                </a:schemeClr>
              </a:solidFill>
            </a:endParaRPr>
          </a:p>
          <a:p>
            <a:pPr marL="521208" lvl="1" fontAlgn="auto">
              <a:spcAft>
                <a:spcPts val="0"/>
              </a:spcAft>
              <a:buClr>
                <a:schemeClr val="accent4"/>
              </a:buClr>
              <a:buFont typeface="Wingdings 2"/>
              <a:buChar char=""/>
              <a:defRPr/>
            </a:pPr>
            <a:r>
              <a:rPr lang="cs-CZ" dirty="0" err="1" smtClean="0">
                <a:solidFill>
                  <a:schemeClr val="tx1">
                    <a:tint val="85000"/>
                  </a:schemeClr>
                </a:solidFill>
              </a:rPr>
              <a:t>Lesser</a:t>
            </a:r>
            <a:r>
              <a:rPr lang="cs-CZ" dirty="0" smtClean="0">
                <a:solidFill>
                  <a:schemeClr val="tx1">
                    <a:tint val="85000"/>
                  </a:schemeClr>
                </a:solidFill>
              </a:rPr>
              <a:t> </a:t>
            </a:r>
            <a:r>
              <a:rPr lang="en-US" dirty="0" smtClean="0">
                <a:solidFill>
                  <a:schemeClr val="tx1">
                    <a:tint val="85000"/>
                  </a:schemeClr>
                </a:solidFill>
              </a:rPr>
              <a:t>biological activity</a:t>
            </a:r>
          </a:p>
          <a:p>
            <a:pPr marL="274320" indent="-274320" fontAlgn="auto">
              <a:spcAft>
                <a:spcPts val="0"/>
              </a:spcAft>
              <a:buFont typeface="Wingdings 2"/>
              <a:buChar char=""/>
              <a:defRPr/>
            </a:pPr>
            <a:endParaRPr lang="en-US" dirty="0" smtClean="0"/>
          </a:p>
          <a:p>
            <a:pPr marL="274320" indent="-274320" fontAlgn="auto">
              <a:spcAft>
                <a:spcPts val="0"/>
              </a:spcAft>
              <a:buFont typeface="Wingdings 2"/>
              <a:buChar char=""/>
              <a:defRPr/>
            </a:pPr>
            <a:r>
              <a:rPr lang="en-US" dirty="0" smtClean="0"/>
              <a:t>Elevated </a:t>
            </a:r>
            <a:r>
              <a:rPr lang="en-US" dirty="0" err="1" smtClean="0"/>
              <a:t>cortisol</a:t>
            </a:r>
            <a:r>
              <a:rPr lang="en-US" dirty="0" smtClean="0"/>
              <a:t> concentrations without the characteristic clinical symptoms</a:t>
            </a:r>
            <a:endParaRPr lang="cs-CZ"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normAutofit fontScale="90000"/>
          </a:bodyPr>
          <a:lstStyle/>
          <a:p>
            <a:pPr algn="ctr" fontAlgn="auto">
              <a:spcAft>
                <a:spcPts val="0"/>
              </a:spcAft>
              <a:defRPr/>
            </a:pPr>
            <a:r>
              <a:rPr lang="en-US" dirty="0" smtClean="0"/>
              <a:t>Other hormones produced by tumors</a:t>
            </a:r>
            <a:endParaRPr lang="cs-CZ" dirty="0"/>
          </a:p>
        </p:txBody>
      </p:sp>
      <p:sp>
        <p:nvSpPr>
          <p:cNvPr id="3" name="Zástupný symbol pro obsah 2"/>
          <p:cNvSpPr>
            <a:spLocks noGrp="1"/>
          </p:cNvSpPr>
          <p:nvPr>
            <p:ph idx="1"/>
          </p:nvPr>
        </p:nvSpPr>
        <p:spPr/>
        <p:txBody>
          <a:bodyPr>
            <a:normAutofit lnSpcReduction="10000"/>
          </a:bodyPr>
          <a:lstStyle/>
          <a:p>
            <a:pPr marL="274320" indent="-274320" fontAlgn="auto">
              <a:spcAft>
                <a:spcPts val="0"/>
              </a:spcAft>
              <a:buFont typeface="Wingdings 2"/>
              <a:buChar char=""/>
              <a:defRPr/>
            </a:pPr>
            <a:r>
              <a:rPr lang="cs-CZ" dirty="0" err="1" smtClean="0"/>
              <a:t>Growth</a:t>
            </a:r>
            <a:r>
              <a:rPr lang="cs-CZ" dirty="0" smtClean="0"/>
              <a:t>-hormone-</a:t>
            </a:r>
            <a:r>
              <a:rPr lang="cs-CZ" dirty="0" err="1" smtClean="0"/>
              <a:t>releasing</a:t>
            </a:r>
            <a:r>
              <a:rPr lang="cs-CZ" dirty="0" smtClean="0"/>
              <a:t> hormone </a:t>
            </a:r>
            <a:r>
              <a:rPr lang="cs-CZ" dirty="0" err="1" smtClean="0"/>
              <a:t>and</a:t>
            </a:r>
            <a:r>
              <a:rPr lang="cs-CZ" dirty="0" smtClean="0"/>
              <a:t> </a:t>
            </a:r>
            <a:r>
              <a:rPr lang="cs-CZ" dirty="0" err="1" smtClean="0"/>
              <a:t>growth</a:t>
            </a:r>
            <a:r>
              <a:rPr lang="cs-CZ" dirty="0" smtClean="0"/>
              <a:t> hormone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Gonadotropins</a:t>
            </a:r>
            <a:r>
              <a:rPr lang="cs-CZ" dirty="0" smtClean="0"/>
              <a:t> </a:t>
            </a:r>
            <a:r>
              <a:rPr lang="cs-CZ" dirty="0" err="1" smtClean="0"/>
              <a:t>and</a:t>
            </a:r>
            <a:r>
              <a:rPr lang="cs-CZ" dirty="0" smtClean="0"/>
              <a:t> </a:t>
            </a:r>
            <a:r>
              <a:rPr lang="cs-CZ" dirty="0" err="1" smtClean="0"/>
              <a:t>glycoprotein</a:t>
            </a:r>
            <a:r>
              <a:rPr lang="cs-CZ" dirty="0" smtClean="0"/>
              <a:t> </a:t>
            </a:r>
            <a:r>
              <a:rPr lang="cs-CZ" dirty="0" err="1" smtClean="0"/>
              <a:t>hormones</a:t>
            </a:r>
            <a:r>
              <a:rPr lang="cs-CZ" dirty="0" smtClean="0"/>
              <a:t> </a:t>
            </a:r>
          </a:p>
          <a:p>
            <a:pPr marL="521208" lvl="1" fontAlgn="auto">
              <a:spcAft>
                <a:spcPts val="0"/>
              </a:spcAft>
              <a:buClr>
                <a:schemeClr val="accent4"/>
              </a:buClr>
              <a:buFont typeface="Wingdings 2"/>
              <a:buChar char=""/>
              <a:defRPr/>
            </a:pPr>
            <a:r>
              <a:rPr lang="cs-CZ" dirty="0" err="1" smtClean="0">
                <a:solidFill>
                  <a:schemeClr val="tx1">
                    <a:tint val="85000"/>
                  </a:schemeClr>
                </a:solidFill>
              </a:rPr>
              <a:t>hCG</a:t>
            </a:r>
            <a:r>
              <a:rPr lang="cs-CZ" dirty="0" smtClean="0">
                <a:solidFill>
                  <a:schemeClr val="tx1">
                    <a:tint val="85000"/>
                  </a:schemeClr>
                </a:solidFill>
              </a:rPr>
              <a:t> - </a:t>
            </a:r>
            <a:r>
              <a:rPr lang="cs-CZ" dirty="0" err="1" smtClean="0">
                <a:solidFill>
                  <a:schemeClr val="tx1">
                    <a:tint val="85000"/>
                  </a:schemeClr>
                </a:solidFill>
              </a:rPr>
              <a:t>tumors</a:t>
            </a:r>
            <a:r>
              <a:rPr lang="cs-CZ" dirty="0" smtClean="0">
                <a:solidFill>
                  <a:schemeClr val="tx1">
                    <a:tint val="85000"/>
                  </a:schemeClr>
                </a:solidFill>
              </a:rPr>
              <a:t> </a:t>
            </a:r>
            <a:r>
              <a:rPr lang="cs-CZ" dirty="0" err="1" smtClean="0">
                <a:solidFill>
                  <a:schemeClr val="tx1">
                    <a:tint val="85000"/>
                  </a:schemeClr>
                </a:solidFill>
              </a:rPr>
              <a:t>of</a:t>
            </a:r>
            <a:r>
              <a:rPr lang="cs-CZ" dirty="0" smtClean="0">
                <a:solidFill>
                  <a:schemeClr val="tx1">
                    <a:tint val="85000"/>
                  </a:schemeClr>
                </a:solidFill>
              </a:rPr>
              <a:t> </a:t>
            </a:r>
            <a:r>
              <a:rPr lang="cs-CZ" dirty="0" err="1" smtClean="0">
                <a:solidFill>
                  <a:schemeClr val="tx1">
                    <a:tint val="85000"/>
                  </a:schemeClr>
                </a:solidFill>
              </a:rPr>
              <a:t>the</a:t>
            </a:r>
            <a:r>
              <a:rPr lang="cs-CZ" dirty="0" smtClean="0">
                <a:solidFill>
                  <a:schemeClr val="tx1">
                    <a:tint val="85000"/>
                  </a:schemeClr>
                </a:solidFill>
              </a:rPr>
              <a:t> </a:t>
            </a:r>
            <a:r>
              <a:rPr lang="cs-CZ" dirty="0" err="1" smtClean="0">
                <a:solidFill>
                  <a:schemeClr val="tx1">
                    <a:tint val="85000"/>
                  </a:schemeClr>
                </a:solidFill>
              </a:rPr>
              <a:t>lung</a:t>
            </a:r>
            <a:r>
              <a:rPr lang="cs-CZ" dirty="0" smtClean="0">
                <a:solidFill>
                  <a:schemeClr val="tx1">
                    <a:tint val="85000"/>
                  </a:schemeClr>
                </a:solidFill>
              </a:rPr>
              <a:t>, </a:t>
            </a:r>
            <a:r>
              <a:rPr lang="cs-CZ" dirty="0" err="1" smtClean="0">
                <a:solidFill>
                  <a:schemeClr val="tx1">
                    <a:tint val="85000"/>
                  </a:schemeClr>
                </a:solidFill>
              </a:rPr>
              <a:t>breast</a:t>
            </a:r>
            <a:r>
              <a:rPr lang="cs-CZ" dirty="0" smtClean="0">
                <a:solidFill>
                  <a:schemeClr val="tx1">
                    <a:tint val="85000"/>
                  </a:schemeClr>
                </a:solidFill>
              </a:rPr>
              <a:t>, GIT, ovary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Calcitonin</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Erythropoetin</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smtClean="0"/>
              <a:t>Renin</a:t>
            </a:r>
            <a:endParaRPr lang="cs-CZ"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pPr algn="ctr" fontAlgn="auto">
              <a:spcAft>
                <a:spcPts val="0"/>
              </a:spcAft>
              <a:defRPr/>
            </a:pPr>
            <a:r>
              <a:rPr lang="cs-CZ" dirty="0" smtClean="0"/>
              <a:t>Sport </a:t>
            </a:r>
            <a:r>
              <a:rPr lang="cs-CZ" dirty="0" err="1" smtClean="0"/>
              <a:t>exercise</a:t>
            </a:r>
            <a:endParaRPr lang="cs-CZ" dirty="0"/>
          </a:p>
        </p:txBody>
      </p:sp>
      <p:sp>
        <p:nvSpPr>
          <p:cNvPr id="40962" name="Zástupný symbol pro text 4"/>
          <p:cNvSpPr>
            <a:spLocks noGrp="1"/>
          </p:cNvSpPr>
          <p:nvPr>
            <p:ph type="body" idx="1"/>
          </p:nvPr>
        </p:nvSpPr>
        <p:spPr>
          <a:xfrm>
            <a:off x="1066800" y="1905000"/>
            <a:ext cx="6254750" cy="742950"/>
          </a:xfrm>
        </p:spPr>
        <p:txBody>
          <a:bodyPr/>
          <a:lstStyle/>
          <a:p>
            <a:r>
              <a:rPr lang="cs-CZ" smtClean="0"/>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pPr fontAlgn="auto">
              <a:spcAft>
                <a:spcPts val="0"/>
              </a:spcAft>
              <a:defRPr/>
            </a:pPr>
            <a:endParaRPr lang="cs-CZ"/>
          </a:p>
        </p:txBody>
      </p:sp>
      <p:sp>
        <p:nvSpPr>
          <p:cNvPr id="5" name="Zástupný symbol pro obsah 4"/>
          <p:cNvSpPr>
            <a:spLocks noGrp="1"/>
          </p:cNvSpPr>
          <p:nvPr>
            <p:ph idx="1"/>
          </p:nvPr>
        </p:nvSpPr>
        <p:spPr/>
        <p:txBody>
          <a:bodyPr>
            <a:normAutofit fontScale="92500" lnSpcReduction="10000"/>
          </a:bodyPr>
          <a:lstStyle/>
          <a:p>
            <a:pPr marL="274320" indent="-274320" fontAlgn="auto">
              <a:spcAft>
                <a:spcPts val="0"/>
              </a:spcAft>
              <a:buFont typeface="Wingdings 2"/>
              <a:buChar char=""/>
              <a:defRPr/>
            </a:pPr>
            <a:r>
              <a:rPr lang="cs-CZ" dirty="0" err="1" smtClean="0"/>
              <a:t>Smooth</a:t>
            </a:r>
            <a:r>
              <a:rPr lang="cs-CZ" dirty="0" smtClean="0"/>
              <a:t>, </a:t>
            </a:r>
            <a:r>
              <a:rPr lang="cs-CZ" dirty="0" err="1" smtClean="0"/>
              <a:t>skeletal</a:t>
            </a:r>
            <a:r>
              <a:rPr lang="cs-CZ" dirty="0" smtClean="0"/>
              <a:t> </a:t>
            </a:r>
            <a:r>
              <a:rPr lang="cs-CZ" dirty="0" err="1" smtClean="0"/>
              <a:t>and</a:t>
            </a:r>
            <a:r>
              <a:rPr lang="cs-CZ" dirty="0" smtClean="0"/>
              <a:t> </a:t>
            </a:r>
            <a:r>
              <a:rPr lang="cs-CZ" dirty="0" err="1" smtClean="0"/>
              <a:t>cardiac</a:t>
            </a:r>
            <a:r>
              <a:rPr lang="cs-CZ" dirty="0" smtClean="0"/>
              <a:t> </a:t>
            </a:r>
            <a:r>
              <a:rPr lang="cs-CZ" dirty="0" err="1" smtClean="0"/>
              <a:t>muscles</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smtClean="0"/>
              <a:t>ATP </a:t>
            </a:r>
            <a:r>
              <a:rPr lang="cs-CZ" dirty="0" err="1" smtClean="0"/>
              <a:t>is</a:t>
            </a:r>
            <a:r>
              <a:rPr lang="cs-CZ" dirty="0" smtClean="0"/>
              <a:t> </a:t>
            </a:r>
            <a:r>
              <a:rPr lang="cs-CZ" dirty="0" err="1" smtClean="0"/>
              <a:t>exclusive</a:t>
            </a:r>
            <a:r>
              <a:rPr lang="cs-CZ" dirty="0" smtClean="0"/>
              <a:t> </a:t>
            </a:r>
            <a:r>
              <a:rPr lang="cs-CZ" dirty="0" err="1" smtClean="0"/>
              <a:t>source</a:t>
            </a:r>
            <a:r>
              <a:rPr lang="cs-CZ" dirty="0" smtClean="0"/>
              <a:t> </a:t>
            </a:r>
            <a:r>
              <a:rPr lang="cs-CZ" dirty="0" err="1" smtClean="0"/>
              <a:t>of</a:t>
            </a:r>
            <a:r>
              <a:rPr lang="cs-CZ" dirty="0" smtClean="0"/>
              <a:t> </a:t>
            </a:r>
            <a:r>
              <a:rPr lang="cs-CZ" dirty="0" err="1" smtClean="0"/>
              <a:t>energy</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Skeletal</a:t>
            </a:r>
            <a:r>
              <a:rPr lang="cs-CZ" dirty="0" smtClean="0"/>
              <a:t> </a:t>
            </a:r>
            <a:r>
              <a:rPr lang="cs-CZ" dirty="0" err="1" smtClean="0"/>
              <a:t>muscles</a:t>
            </a:r>
            <a:r>
              <a:rPr lang="cs-CZ" dirty="0" smtClean="0"/>
              <a:t>: type I </a:t>
            </a:r>
            <a:r>
              <a:rPr lang="cs-CZ" dirty="0" err="1" smtClean="0"/>
              <a:t>and</a:t>
            </a:r>
            <a:r>
              <a:rPr lang="cs-CZ" dirty="0" smtClean="0"/>
              <a:t> </a:t>
            </a:r>
            <a:r>
              <a:rPr lang="cs-CZ" dirty="0" err="1" smtClean="0"/>
              <a:t>IIb</a:t>
            </a:r>
            <a:r>
              <a:rPr lang="cs-CZ" dirty="0" smtClean="0"/>
              <a:t> </a:t>
            </a:r>
          </a:p>
          <a:p>
            <a:pPr marL="521208" lvl="1" fontAlgn="auto">
              <a:spcAft>
                <a:spcPts val="0"/>
              </a:spcAft>
              <a:buClr>
                <a:schemeClr val="accent4"/>
              </a:buClr>
              <a:buFont typeface="Wingdings 2"/>
              <a:buChar char=""/>
              <a:defRPr/>
            </a:pPr>
            <a:r>
              <a:rPr lang="cs-CZ" dirty="0" smtClean="0">
                <a:solidFill>
                  <a:schemeClr val="tx1">
                    <a:tint val="85000"/>
                  </a:schemeClr>
                </a:solidFill>
              </a:rPr>
              <a:t>Type I (</a:t>
            </a:r>
            <a:r>
              <a:rPr lang="cs-CZ" dirty="0" err="1" smtClean="0">
                <a:solidFill>
                  <a:schemeClr val="tx1">
                    <a:tint val="85000"/>
                  </a:schemeClr>
                </a:solidFill>
              </a:rPr>
              <a:t>slow</a:t>
            </a:r>
            <a:r>
              <a:rPr lang="cs-CZ" dirty="0" smtClean="0">
                <a:solidFill>
                  <a:schemeClr val="tx1">
                    <a:tint val="85000"/>
                  </a:schemeClr>
                </a:solidFill>
              </a:rPr>
              <a:t>-</a:t>
            </a:r>
            <a:r>
              <a:rPr lang="cs-CZ" dirty="0" err="1" smtClean="0">
                <a:solidFill>
                  <a:schemeClr val="tx1">
                    <a:tint val="85000"/>
                  </a:schemeClr>
                </a:solidFill>
              </a:rPr>
              <a:t>twitch</a:t>
            </a:r>
            <a:r>
              <a:rPr lang="cs-CZ" dirty="0" smtClean="0">
                <a:solidFill>
                  <a:schemeClr val="tx1">
                    <a:tint val="85000"/>
                  </a:schemeClr>
                </a:solidFill>
              </a:rPr>
              <a:t>)</a:t>
            </a:r>
          </a:p>
          <a:p>
            <a:pPr marL="758952" lvl="2" fontAlgn="auto">
              <a:spcAft>
                <a:spcPts val="0"/>
              </a:spcAft>
              <a:buClr>
                <a:schemeClr val="accent4"/>
              </a:buClr>
              <a:buFont typeface="Wingdings"/>
              <a:buChar char=""/>
              <a:defRPr/>
            </a:pPr>
            <a:r>
              <a:rPr lang="cs-CZ" dirty="0" err="1" smtClean="0"/>
              <a:t>Mitochondria</a:t>
            </a:r>
            <a:r>
              <a:rPr lang="cs-CZ" dirty="0" smtClean="0"/>
              <a:t> </a:t>
            </a:r>
            <a:r>
              <a:rPr lang="cs-CZ" dirty="0" err="1" smtClean="0"/>
              <a:t>and</a:t>
            </a:r>
            <a:r>
              <a:rPr lang="cs-CZ" dirty="0" smtClean="0"/>
              <a:t> myoglobin </a:t>
            </a:r>
          </a:p>
          <a:p>
            <a:pPr marL="758952" lvl="2" fontAlgn="auto">
              <a:spcAft>
                <a:spcPts val="0"/>
              </a:spcAft>
              <a:buClr>
                <a:schemeClr val="accent4"/>
              </a:buClr>
              <a:buFont typeface="Wingdings"/>
              <a:buChar char=""/>
              <a:defRPr/>
            </a:pPr>
            <a:r>
              <a:rPr lang="cs-CZ" dirty="0" err="1" smtClean="0"/>
              <a:t>Oxidative</a:t>
            </a:r>
            <a:r>
              <a:rPr lang="cs-CZ" dirty="0" smtClean="0"/>
              <a:t> </a:t>
            </a:r>
            <a:r>
              <a:rPr lang="cs-CZ" dirty="0" err="1" smtClean="0"/>
              <a:t>phosphorylation</a:t>
            </a:r>
            <a:r>
              <a:rPr lang="cs-CZ" dirty="0" smtClean="0"/>
              <a:t> </a:t>
            </a:r>
          </a:p>
          <a:p>
            <a:pPr marL="521208" lvl="1" fontAlgn="auto">
              <a:spcAft>
                <a:spcPts val="0"/>
              </a:spcAft>
              <a:buClr>
                <a:schemeClr val="accent4"/>
              </a:buClr>
              <a:buFont typeface="Wingdings 2"/>
              <a:buChar char=""/>
              <a:defRPr/>
            </a:pPr>
            <a:r>
              <a:rPr lang="cs-CZ" dirty="0" smtClean="0">
                <a:solidFill>
                  <a:schemeClr val="tx1">
                    <a:tint val="85000"/>
                  </a:schemeClr>
                </a:solidFill>
              </a:rPr>
              <a:t>Type </a:t>
            </a:r>
            <a:r>
              <a:rPr lang="cs-CZ" dirty="0" err="1" smtClean="0">
                <a:solidFill>
                  <a:schemeClr val="tx1">
                    <a:tint val="85000"/>
                  </a:schemeClr>
                </a:solidFill>
              </a:rPr>
              <a:t>IIb</a:t>
            </a:r>
            <a:r>
              <a:rPr lang="cs-CZ" dirty="0" smtClean="0">
                <a:solidFill>
                  <a:schemeClr val="tx1">
                    <a:tint val="85000"/>
                  </a:schemeClr>
                </a:solidFill>
              </a:rPr>
              <a:t> (</a:t>
            </a:r>
            <a:r>
              <a:rPr lang="cs-CZ" dirty="0" err="1" smtClean="0">
                <a:solidFill>
                  <a:schemeClr val="tx1">
                    <a:tint val="85000"/>
                  </a:schemeClr>
                </a:solidFill>
              </a:rPr>
              <a:t>fast</a:t>
            </a:r>
            <a:r>
              <a:rPr lang="cs-CZ" dirty="0" smtClean="0">
                <a:solidFill>
                  <a:schemeClr val="tx1">
                    <a:tint val="85000"/>
                  </a:schemeClr>
                </a:solidFill>
              </a:rPr>
              <a:t>-</a:t>
            </a:r>
            <a:r>
              <a:rPr lang="cs-CZ" dirty="0" err="1" smtClean="0">
                <a:solidFill>
                  <a:schemeClr val="tx1">
                    <a:tint val="85000"/>
                  </a:schemeClr>
                </a:solidFill>
              </a:rPr>
              <a:t>twitch</a:t>
            </a:r>
            <a:r>
              <a:rPr lang="cs-CZ" dirty="0" smtClean="0">
                <a:solidFill>
                  <a:schemeClr val="tx1">
                    <a:tint val="85000"/>
                  </a:schemeClr>
                </a:solidFill>
              </a:rPr>
              <a:t>) </a:t>
            </a:r>
          </a:p>
          <a:p>
            <a:pPr marL="758952" lvl="2" fontAlgn="auto">
              <a:spcAft>
                <a:spcPts val="0"/>
              </a:spcAft>
              <a:buClr>
                <a:schemeClr val="accent4"/>
              </a:buClr>
              <a:buFont typeface="Wingdings"/>
              <a:buChar char=""/>
              <a:defRPr/>
            </a:pPr>
            <a:r>
              <a:rPr lang="cs-CZ" dirty="0" err="1" smtClean="0"/>
              <a:t>Rich</a:t>
            </a:r>
            <a:r>
              <a:rPr lang="cs-CZ" dirty="0" smtClean="0"/>
              <a:t> in </a:t>
            </a:r>
            <a:r>
              <a:rPr lang="cs-CZ" dirty="0" err="1" smtClean="0"/>
              <a:t>glycogen</a:t>
            </a:r>
            <a:r>
              <a:rPr lang="cs-CZ" dirty="0" smtClean="0"/>
              <a:t> </a:t>
            </a:r>
          </a:p>
          <a:p>
            <a:pPr marL="758952" lvl="2" fontAlgn="auto">
              <a:spcAft>
                <a:spcPts val="0"/>
              </a:spcAft>
              <a:buClr>
                <a:schemeClr val="accent4"/>
              </a:buClr>
              <a:buFont typeface="Wingdings"/>
              <a:buChar char=""/>
              <a:defRPr/>
            </a:pPr>
            <a:r>
              <a:rPr lang="cs-CZ" dirty="0" err="1" smtClean="0"/>
              <a:t>Prone</a:t>
            </a:r>
            <a:r>
              <a:rPr lang="cs-CZ" dirty="0" smtClean="0"/>
              <a:t> to </a:t>
            </a:r>
            <a:r>
              <a:rPr lang="cs-CZ" dirty="0" err="1" smtClean="0"/>
              <a:t>fatigue</a:t>
            </a:r>
            <a:r>
              <a:rPr lang="cs-CZ" dirty="0" smtClean="0"/>
              <a:t> </a:t>
            </a:r>
          </a:p>
          <a:p>
            <a:pPr marL="521208" lvl="1" fontAlgn="auto">
              <a:spcAft>
                <a:spcPts val="0"/>
              </a:spcAft>
              <a:buClr>
                <a:schemeClr val="accent4"/>
              </a:buClr>
              <a:buFont typeface="Wingdings 2"/>
              <a:buChar char=""/>
              <a:defRPr/>
            </a:pPr>
            <a:r>
              <a:rPr lang="cs-CZ" dirty="0" smtClean="0">
                <a:solidFill>
                  <a:schemeClr val="tx1">
                    <a:tint val="85000"/>
                  </a:schemeClr>
                </a:solidFill>
              </a:rPr>
              <a:t>Type </a:t>
            </a:r>
            <a:r>
              <a:rPr lang="cs-CZ" dirty="0" err="1" smtClean="0">
                <a:solidFill>
                  <a:schemeClr val="tx1">
                    <a:tint val="85000"/>
                  </a:schemeClr>
                </a:solidFill>
              </a:rPr>
              <a:t>IIa</a:t>
            </a:r>
            <a:r>
              <a:rPr lang="cs-CZ" dirty="0" smtClean="0">
                <a:solidFill>
                  <a:schemeClr val="tx1">
                    <a:tint val="85000"/>
                  </a:schemeClr>
                </a:solidFill>
              </a:rPr>
              <a:t>  </a:t>
            </a:r>
          </a:p>
          <a:p>
            <a:pPr marL="758952" lvl="2" fontAlgn="auto">
              <a:spcAft>
                <a:spcPts val="0"/>
              </a:spcAft>
              <a:buClr>
                <a:schemeClr val="accent4"/>
              </a:buClr>
              <a:buFont typeface="Wingdings"/>
              <a:buChar char=""/>
              <a:defRPr/>
            </a:pPr>
            <a:r>
              <a:rPr lang="cs-CZ" dirty="0" err="1" smtClean="0"/>
              <a:t>Fast</a:t>
            </a:r>
            <a:r>
              <a:rPr lang="cs-CZ" dirty="0" smtClean="0"/>
              <a:t>-</a:t>
            </a:r>
            <a:r>
              <a:rPr lang="cs-CZ" dirty="0" err="1" smtClean="0"/>
              <a:t>oxidative</a:t>
            </a:r>
            <a:r>
              <a:rPr lang="cs-CZ" dirty="0" smtClean="0"/>
              <a:t> </a:t>
            </a:r>
            <a:r>
              <a:rPr lang="cs-CZ" dirty="0" err="1" smtClean="0"/>
              <a:t>glycolytic</a:t>
            </a:r>
            <a:r>
              <a:rPr lang="cs-CZ" dirty="0" smtClean="0"/>
              <a:t> </a:t>
            </a:r>
            <a:r>
              <a:rPr lang="cs-CZ" dirty="0" err="1" smtClean="0"/>
              <a:t>fibers</a:t>
            </a:r>
            <a:r>
              <a:rPr lang="cs-CZ" dirty="0" smtClean="0"/>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lstStyle/>
          <a:p>
            <a:pPr fontAlgn="auto">
              <a:spcAft>
                <a:spcPts val="0"/>
              </a:spcAft>
              <a:defRPr/>
            </a:pPr>
            <a:r>
              <a:rPr lang="cs-CZ" dirty="0" smtClean="0"/>
              <a:t> </a:t>
            </a:r>
            <a:endParaRPr lang="cs-CZ" dirty="0"/>
          </a:p>
        </p:txBody>
      </p:sp>
      <p:sp>
        <p:nvSpPr>
          <p:cNvPr id="3" name="Zástupný symbol pro obsah 2"/>
          <p:cNvSpPr>
            <a:spLocks noGrp="1"/>
          </p:cNvSpPr>
          <p:nvPr>
            <p:ph idx="1"/>
          </p:nvPr>
        </p:nvSpPr>
        <p:spPr/>
        <p:txBody>
          <a:bodyPr>
            <a:normAutofit lnSpcReduction="10000"/>
          </a:bodyPr>
          <a:lstStyle/>
          <a:p>
            <a:pPr marL="274320" indent="-274320" fontAlgn="auto">
              <a:spcAft>
                <a:spcPts val="0"/>
              </a:spcAft>
              <a:buFont typeface="Wingdings 2"/>
              <a:buChar char=""/>
              <a:defRPr/>
            </a:pPr>
            <a:r>
              <a:rPr lang="cs-CZ" dirty="0" smtClean="0"/>
              <a:t>ATP </a:t>
            </a:r>
          </a:p>
          <a:p>
            <a:pPr marL="521208" lvl="1" fontAlgn="auto">
              <a:spcAft>
                <a:spcPts val="0"/>
              </a:spcAft>
              <a:buClr>
                <a:schemeClr val="accent4"/>
              </a:buClr>
              <a:buFont typeface="Wingdings 2"/>
              <a:buChar char=""/>
              <a:defRPr/>
            </a:pPr>
            <a:r>
              <a:rPr lang="cs-CZ" dirty="0" err="1" smtClean="0">
                <a:solidFill>
                  <a:schemeClr val="tx1">
                    <a:tint val="85000"/>
                  </a:schemeClr>
                </a:solidFill>
              </a:rPr>
              <a:t>Creatine</a:t>
            </a:r>
            <a:r>
              <a:rPr lang="cs-CZ" dirty="0" smtClean="0">
                <a:solidFill>
                  <a:schemeClr val="tx1">
                    <a:tint val="85000"/>
                  </a:schemeClr>
                </a:solidFill>
              </a:rPr>
              <a:t> </a:t>
            </a:r>
            <a:r>
              <a:rPr lang="cs-CZ" dirty="0" err="1" smtClean="0">
                <a:solidFill>
                  <a:schemeClr val="tx1">
                    <a:tint val="85000"/>
                  </a:schemeClr>
                </a:solidFill>
              </a:rPr>
              <a:t>phosphate</a:t>
            </a:r>
            <a:r>
              <a:rPr lang="cs-CZ" dirty="0" smtClean="0">
                <a:solidFill>
                  <a:schemeClr val="tx1">
                    <a:tint val="85000"/>
                  </a:schemeClr>
                </a:solidFill>
              </a:rPr>
              <a:t> (CP)</a:t>
            </a:r>
          </a:p>
          <a:p>
            <a:pPr marL="521208" lvl="1" fontAlgn="auto">
              <a:spcAft>
                <a:spcPts val="0"/>
              </a:spcAft>
              <a:buClr>
                <a:schemeClr val="accent4"/>
              </a:buClr>
              <a:buFont typeface="Wingdings 2"/>
              <a:buChar char=""/>
              <a:defRPr/>
            </a:pPr>
            <a:endParaRPr lang="cs-CZ" dirty="0" smtClean="0">
              <a:solidFill>
                <a:schemeClr val="tx1">
                  <a:tint val="85000"/>
                </a:schemeClr>
              </a:solidFill>
            </a:endParaRPr>
          </a:p>
          <a:p>
            <a:pPr marL="521208" lvl="1" fontAlgn="auto">
              <a:spcAft>
                <a:spcPts val="0"/>
              </a:spcAft>
              <a:buClr>
                <a:schemeClr val="accent4"/>
              </a:buClr>
              <a:buFont typeface="Wingdings 2"/>
              <a:buChar char=""/>
              <a:defRPr/>
            </a:pPr>
            <a:r>
              <a:rPr lang="cs-CZ" dirty="0" err="1" smtClean="0">
                <a:solidFill>
                  <a:schemeClr val="tx1">
                    <a:tint val="85000"/>
                  </a:schemeClr>
                </a:solidFill>
              </a:rPr>
              <a:t>Glycogen</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endParaRPr lang="cs-CZ" dirty="0" smtClean="0">
              <a:solidFill>
                <a:schemeClr val="tx1">
                  <a:tint val="85000"/>
                </a:schemeClr>
              </a:solidFill>
            </a:endParaRPr>
          </a:p>
          <a:p>
            <a:pPr marL="521208" lvl="1" fontAlgn="auto">
              <a:spcAft>
                <a:spcPts val="0"/>
              </a:spcAft>
              <a:buClr>
                <a:schemeClr val="accent4"/>
              </a:buClr>
              <a:buFont typeface="Wingdings 2"/>
              <a:buChar char=""/>
              <a:defRPr/>
            </a:pPr>
            <a:r>
              <a:rPr lang="cs-CZ" dirty="0" smtClean="0">
                <a:solidFill>
                  <a:schemeClr val="tx1">
                    <a:tint val="85000"/>
                  </a:schemeClr>
                </a:solidFill>
              </a:rPr>
              <a:t>Free </a:t>
            </a:r>
            <a:r>
              <a:rPr lang="cs-CZ" dirty="0" err="1" smtClean="0">
                <a:solidFill>
                  <a:schemeClr val="tx1">
                    <a:tint val="85000"/>
                  </a:schemeClr>
                </a:solidFill>
              </a:rPr>
              <a:t>fatty</a:t>
            </a:r>
            <a:r>
              <a:rPr lang="cs-CZ" dirty="0" smtClean="0">
                <a:solidFill>
                  <a:schemeClr val="tx1">
                    <a:tint val="85000"/>
                  </a:schemeClr>
                </a:solidFill>
              </a:rPr>
              <a:t> </a:t>
            </a:r>
            <a:r>
              <a:rPr lang="cs-CZ" dirty="0" err="1" smtClean="0">
                <a:solidFill>
                  <a:schemeClr val="tx1">
                    <a:tint val="85000"/>
                  </a:schemeClr>
                </a:solidFill>
              </a:rPr>
              <a:t>acids</a:t>
            </a:r>
            <a:r>
              <a:rPr lang="cs-CZ" dirty="0" smtClean="0">
                <a:solidFill>
                  <a:schemeClr val="tx1">
                    <a:tint val="85000"/>
                  </a:schemeClr>
                </a:solidFill>
              </a:rPr>
              <a:t> (FFA)</a:t>
            </a:r>
          </a:p>
          <a:p>
            <a:pPr marL="521208" lvl="1" fontAlgn="auto">
              <a:spcAft>
                <a:spcPts val="0"/>
              </a:spcAft>
              <a:buClr>
                <a:schemeClr val="accent4"/>
              </a:buClr>
              <a:buFont typeface="Wingdings 2"/>
              <a:buChar char=""/>
              <a:defRPr/>
            </a:pPr>
            <a:endParaRPr lang="cs-CZ" dirty="0" smtClean="0">
              <a:solidFill>
                <a:schemeClr val="tx1">
                  <a:tint val="85000"/>
                </a:schemeClr>
              </a:solidFill>
            </a:endParaRPr>
          </a:p>
          <a:p>
            <a:pPr marL="521208" lvl="1" fontAlgn="auto">
              <a:spcAft>
                <a:spcPts val="0"/>
              </a:spcAft>
              <a:buClr>
                <a:schemeClr val="accent4"/>
              </a:buClr>
              <a:buFont typeface="Wingdings 2"/>
              <a:buChar char=""/>
              <a:defRPr/>
            </a:pPr>
            <a:r>
              <a:rPr lang="cs-CZ" dirty="0" err="1" smtClean="0">
                <a:solidFill>
                  <a:schemeClr val="tx1">
                    <a:tint val="85000"/>
                  </a:schemeClr>
                </a:solidFill>
              </a:rPr>
              <a:t>Ketones</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endParaRPr lang="cs-CZ" dirty="0" smtClean="0">
              <a:solidFill>
                <a:schemeClr val="tx1">
                  <a:tint val="85000"/>
                </a:schemeClr>
              </a:solidFill>
            </a:endParaRPr>
          </a:p>
          <a:p>
            <a:pPr marL="521208" lvl="1" fontAlgn="auto">
              <a:spcAft>
                <a:spcPts val="0"/>
              </a:spcAft>
              <a:buClr>
                <a:schemeClr val="accent4"/>
              </a:buClr>
              <a:buFont typeface="Wingdings 2"/>
              <a:buChar char=""/>
              <a:defRPr/>
            </a:pPr>
            <a:r>
              <a:rPr lang="cs-CZ" dirty="0" err="1" smtClean="0">
                <a:solidFill>
                  <a:schemeClr val="tx1">
                    <a:tint val="85000"/>
                  </a:schemeClr>
                </a:solidFill>
              </a:rPr>
              <a:t>Amino</a:t>
            </a:r>
            <a:r>
              <a:rPr lang="cs-CZ" dirty="0" smtClean="0">
                <a:solidFill>
                  <a:schemeClr val="tx1">
                    <a:tint val="85000"/>
                  </a:schemeClr>
                </a:solidFill>
              </a:rPr>
              <a:t> </a:t>
            </a:r>
            <a:r>
              <a:rPr lang="cs-CZ" dirty="0" err="1" smtClean="0">
                <a:solidFill>
                  <a:schemeClr val="tx1">
                    <a:tint val="85000"/>
                  </a:schemeClr>
                </a:solidFill>
              </a:rPr>
              <a:t>acids</a:t>
            </a:r>
            <a:r>
              <a:rPr lang="cs-CZ" dirty="0" smtClean="0">
                <a:solidFill>
                  <a:schemeClr val="tx1">
                    <a:tint val="85000"/>
                  </a:schemeClr>
                </a:solidFill>
              </a:rPr>
              <a:t> (AA) </a:t>
            </a:r>
          </a:p>
          <a:p>
            <a:pPr marL="758952" lvl="2" fontAlgn="auto">
              <a:spcAft>
                <a:spcPts val="0"/>
              </a:spcAft>
              <a:buClr>
                <a:schemeClr val="accent4"/>
              </a:buClr>
              <a:buFont typeface="Wingdings"/>
              <a:buChar char=""/>
              <a:defRPr/>
            </a:pPr>
            <a:r>
              <a:rPr lang="cs-CZ" dirty="0" smtClean="0"/>
              <a:t>Alanine, </a:t>
            </a:r>
            <a:r>
              <a:rPr lang="cs-CZ" dirty="0" err="1" smtClean="0"/>
              <a:t>aspartate</a:t>
            </a:r>
            <a:r>
              <a:rPr lang="cs-CZ" dirty="0" smtClean="0"/>
              <a:t>, </a:t>
            </a:r>
            <a:r>
              <a:rPr lang="cs-CZ" dirty="0" err="1" smtClean="0"/>
              <a:t>glutamate</a:t>
            </a:r>
            <a:r>
              <a:rPr lang="cs-CZ" dirty="0" smtClean="0"/>
              <a:t>, ¨valine, leucine, </a:t>
            </a:r>
            <a:r>
              <a:rPr lang="cs-CZ" dirty="0" err="1" smtClean="0"/>
              <a:t>isoleucine</a:t>
            </a:r>
            <a:r>
              <a:rPr lang="cs-CZ" dirty="0" smtClean="0"/>
              <a:t> </a:t>
            </a:r>
            <a:endParaRPr lang="cs-CZ"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normAutofit fontScale="90000"/>
          </a:bodyPr>
          <a:lstStyle/>
          <a:p>
            <a:pPr algn="ctr" fontAlgn="auto">
              <a:spcAft>
                <a:spcPts val="0"/>
              </a:spcAft>
              <a:defRPr/>
            </a:pPr>
            <a:r>
              <a:rPr lang="cs-CZ" dirty="0" err="1" smtClean="0"/>
              <a:t>Fuel</a:t>
            </a:r>
            <a:r>
              <a:rPr lang="cs-CZ" dirty="0" smtClean="0"/>
              <a:t> </a:t>
            </a:r>
            <a:r>
              <a:rPr lang="cs-CZ" dirty="0" err="1" smtClean="0"/>
              <a:t>utilisation</a:t>
            </a:r>
            <a:r>
              <a:rPr lang="cs-CZ" dirty="0" smtClean="0"/>
              <a:t> in </a:t>
            </a:r>
            <a:r>
              <a:rPr lang="cs-CZ" dirty="0" err="1" smtClean="0"/>
              <a:t>skeletal</a:t>
            </a:r>
            <a:r>
              <a:rPr lang="cs-CZ" dirty="0" smtClean="0"/>
              <a:t> </a:t>
            </a:r>
            <a:r>
              <a:rPr lang="cs-CZ" dirty="0" err="1" smtClean="0"/>
              <a:t>muscle</a:t>
            </a:r>
            <a:endParaRPr lang="cs-CZ" dirty="0"/>
          </a:p>
        </p:txBody>
      </p:sp>
      <p:sp>
        <p:nvSpPr>
          <p:cNvPr id="3" name="Zástupný symbol pro obsah 2"/>
          <p:cNvSpPr>
            <a:spLocks noGrp="1"/>
          </p:cNvSpPr>
          <p:nvPr>
            <p:ph idx="1"/>
          </p:nvPr>
        </p:nvSpPr>
        <p:spPr/>
        <p:txBody>
          <a:bodyPr>
            <a:normAutofit lnSpcReduction="10000"/>
          </a:bodyPr>
          <a:lstStyle/>
          <a:p>
            <a:pPr marL="274320" indent="-274320" fontAlgn="auto">
              <a:spcAft>
                <a:spcPts val="0"/>
              </a:spcAft>
              <a:buFont typeface="Wingdings 2"/>
              <a:buChar char=""/>
              <a:defRPr/>
            </a:pPr>
            <a:r>
              <a:rPr lang="cs-CZ" dirty="0" smtClean="0"/>
              <a:t>CP </a:t>
            </a:r>
            <a:r>
              <a:rPr lang="cs-CZ" dirty="0" err="1" smtClean="0"/>
              <a:t>donates</a:t>
            </a:r>
            <a:r>
              <a:rPr lang="cs-CZ" dirty="0" smtClean="0"/>
              <a:t> a </a:t>
            </a:r>
            <a:r>
              <a:rPr lang="cs-CZ" dirty="0" err="1" smtClean="0"/>
              <a:t>phosphate</a:t>
            </a:r>
            <a:r>
              <a:rPr lang="cs-CZ" dirty="0" smtClean="0"/>
              <a:t> to ADP to </a:t>
            </a:r>
            <a:r>
              <a:rPr lang="cs-CZ" dirty="0" err="1" smtClean="0"/>
              <a:t>generate</a:t>
            </a:r>
            <a:r>
              <a:rPr lang="cs-CZ" dirty="0" smtClean="0"/>
              <a:t> ATP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smtClean="0"/>
              <a:t>CP </a:t>
            </a:r>
            <a:r>
              <a:rPr lang="cs-CZ" dirty="0" err="1" smtClean="0"/>
              <a:t>is</a:t>
            </a:r>
            <a:r>
              <a:rPr lang="cs-CZ" dirty="0" smtClean="0"/>
              <a:t> </a:t>
            </a:r>
            <a:r>
              <a:rPr lang="cs-CZ" dirty="0" err="1" smtClean="0"/>
              <a:t>small</a:t>
            </a:r>
            <a:r>
              <a:rPr lang="cs-CZ" dirty="0" smtClean="0"/>
              <a:t> </a:t>
            </a:r>
            <a:r>
              <a:rPr lang="cs-CZ" dirty="0" err="1" smtClean="0"/>
              <a:t>reservoir</a:t>
            </a:r>
            <a:r>
              <a:rPr lang="cs-CZ" dirty="0" smtClean="0"/>
              <a:t> </a:t>
            </a:r>
            <a:r>
              <a:rPr lang="cs-CZ" dirty="0" err="1" smtClean="0"/>
              <a:t>of</a:t>
            </a:r>
            <a:r>
              <a:rPr lang="cs-CZ" dirty="0" smtClean="0"/>
              <a:t> </a:t>
            </a:r>
            <a:r>
              <a:rPr lang="cs-CZ" dirty="0" err="1" smtClean="0"/>
              <a:t>high</a:t>
            </a:r>
            <a:r>
              <a:rPr lang="cs-CZ" dirty="0" smtClean="0"/>
              <a:t>-</a:t>
            </a:r>
            <a:r>
              <a:rPr lang="cs-CZ" dirty="0" err="1" smtClean="0"/>
              <a:t>energy</a:t>
            </a:r>
            <a:r>
              <a:rPr lang="cs-CZ" dirty="0" smtClean="0"/>
              <a:t> </a:t>
            </a:r>
            <a:r>
              <a:rPr lang="cs-CZ" dirty="0" err="1" smtClean="0"/>
              <a:t>phosphate</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Glycolysis</a:t>
            </a:r>
            <a:r>
              <a:rPr lang="cs-CZ" dirty="0" smtClean="0"/>
              <a:t> </a:t>
            </a:r>
          </a:p>
          <a:p>
            <a:pPr marL="521208" lvl="1" fontAlgn="auto">
              <a:spcAft>
                <a:spcPts val="0"/>
              </a:spcAft>
              <a:buClr>
                <a:schemeClr val="accent4"/>
              </a:buClr>
              <a:buFont typeface="Wingdings 2"/>
              <a:buChar char=""/>
              <a:defRPr/>
            </a:pPr>
            <a:r>
              <a:rPr lang="cs-CZ" dirty="0" smtClean="0">
                <a:solidFill>
                  <a:schemeClr val="tx1">
                    <a:tint val="85000"/>
                  </a:schemeClr>
                </a:solidFill>
              </a:rPr>
              <a:t>Aerobic </a:t>
            </a:r>
          </a:p>
          <a:p>
            <a:pPr marL="521208" lvl="1" fontAlgn="auto">
              <a:spcAft>
                <a:spcPts val="0"/>
              </a:spcAft>
              <a:buClr>
                <a:schemeClr val="accent4"/>
              </a:buClr>
              <a:buFont typeface="Wingdings 2"/>
              <a:buChar char=""/>
              <a:defRPr/>
            </a:pPr>
            <a:r>
              <a:rPr lang="cs-CZ" dirty="0" err="1" smtClean="0">
                <a:solidFill>
                  <a:schemeClr val="tx1">
                    <a:tint val="85000"/>
                  </a:schemeClr>
                </a:solidFill>
              </a:rPr>
              <a:t>Anaerobic</a:t>
            </a:r>
            <a:r>
              <a:rPr lang="cs-CZ" dirty="0" smtClean="0">
                <a:solidFill>
                  <a:schemeClr val="tx1">
                    <a:tint val="85000"/>
                  </a:schemeClr>
                </a:solidFill>
              </a:rPr>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Oxidative</a:t>
            </a:r>
            <a:r>
              <a:rPr lang="cs-CZ" dirty="0" smtClean="0"/>
              <a:t> </a:t>
            </a:r>
            <a:r>
              <a:rPr lang="cs-CZ" dirty="0" err="1" smtClean="0"/>
              <a:t>phosphorylation</a:t>
            </a:r>
            <a:r>
              <a:rPr lang="cs-CZ" dirty="0" smtClean="0"/>
              <a:t>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lstStyle/>
          <a:p>
            <a:pPr algn="ctr" fontAlgn="auto">
              <a:spcAft>
                <a:spcPts val="0"/>
              </a:spcAft>
              <a:defRPr/>
            </a:pPr>
            <a:r>
              <a:rPr lang="cs-CZ" dirty="0" err="1" smtClean="0"/>
              <a:t>Anaerobic</a:t>
            </a:r>
            <a:r>
              <a:rPr lang="cs-CZ" dirty="0" smtClean="0"/>
              <a:t> </a:t>
            </a:r>
            <a:r>
              <a:rPr lang="cs-CZ" dirty="0" err="1" smtClean="0"/>
              <a:t>glycolysis</a:t>
            </a:r>
            <a:endParaRPr lang="cs-CZ" dirty="0"/>
          </a:p>
        </p:txBody>
      </p:sp>
      <p:sp>
        <p:nvSpPr>
          <p:cNvPr id="46082" name="Zástupný symbol pro obsah 2"/>
          <p:cNvSpPr>
            <a:spLocks noGrp="1"/>
          </p:cNvSpPr>
          <p:nvPr>
            <p:ph idx="1"/>
          </p:nvPr>
        </p:nvSpPr>
        <p:spPr/>
        <p:txBody>
          <a:bodyPr/>
          <a:lstStyle/>
          <a:p>
            <a:r>
              <a:rPr lang="cs-CZ" smtClean="0"/>
              <a:t>At the onset of the exercise </a:t>
            </a:r>
          </a:p>
          <a:p>
            <a:pPr lvl="1"/>
            <a:r>
              <a:rPr lang="cs-CZ" smtClean="0"/>
              <a:t>Demand for ATP increases </a:t>
            </a:r>
          </a:p>
          <a:p>
            <a:pPr lvl="1"/>
            <a:r>
              <a:rPr lang="cs-CZ" smtClean="0"/>
              <a:t>Conversion of glycogen to lactate </a:t>
            </a:r>
          </a:p>
          <a:p>
            <a:pPr lvl="1"/>
            <a:endParaRPr lang="cs-CZ" smtClean="0"/>
          </a:p>
          <a:p>
            <a:r>
              <a:rPr lang="cs-CZ" smtClean="0"/>
              <a:t>In the type IIb fibres </a:t>
            </a:r>
          </a:p>
          <a:p>
            <a:pPr lvl="1"/>
            <a:r>
              <a:rPr lang="cs-CZ" smtClean="0"/>
              <a:t>Low oxidative capacity </a:t>
            </a:r>
          </a:p>
          <a:p>
            <a:pPr lvl="1"/>
            <a:r>
              <a:rPr lang="cs-CZ" smtClean="0"/>
              <a:t>Main source of ATP in these muscle fibres </a:t>
            </a:r>
          </a:p>
          <a:p>
            <a:pPr lvl="1"/>
            <a:endParaRPr lang="cs-CZ" smtClean="0"/>
          </a:p>
          <a:p>
            <a:r>
              <a:rPr lang="cs-CZ" smtClean="0"/>
              <a:t>During strenuous activity </a:t>
            </a:r>
          </a:p>
          <a:p>
            <a:pPr lvl="1"/>
            <a:r>
              <a:rPr lang="cs-CZ" smtClean="0"/>
              <a:t>ATP demand exceeds the oxidative capacity of the tissue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normAutofit fontScale="90000"/>
          </a:bodyPr>
          <a:lstStyle/>
          <a:p>
            <a:pPr algn="ctr" fontAlgn="auto">
              <a:spcAft>
                <a:spcPts val="0"/>
              </a:spcAft>
              <a:defRPr/>
            </a:pPr>
            <a:r>
              <a:rPr lang="cs-CZ" dirty="0" err="1" smtClean="0"/>
              <a:t>Short</a:t>
            </a:r>
            <a:r>
              <a:rPr lang="cs-CZ" dirty="0" smtClean="0"/>
              <a:t>-term </a:t>
            </a:r>
            <a:r>
              <a:rPr lang="cs-CZ" dirty="0" err="1" smtClean="0"/>
              <a:t>high</a:t>
            </a:r>
            <a:r>
              <a:rPr lang="cs-CZ" dirty="0" smtClean="0"/>
              <a:t>-intensity </a:t>
            </a:r>
            <a:r>
              <a:rPr lang="cs-CZ" dirty="0" err="1" smtClean="0"/>
              <a:t>exercise</a:t>
            </a:r>
            <a:endParaRPr lang="cs-CZ" dirty="0"/>
          </a:p>
        </p:txBody>
      </p:sp>
      <p:sp>
        <p:nvSpPr>
          <p:cNvPr id="5" name="Zástupný symbol pro obsah 4"/>
          <p:cNvSpPr>
            <a:spLocks noGrp="1"/>
          </p:cNvSpPr>
          <p:nvPr>
            <p:ph idx="1"/>
          </p:nvPr>
        </p:nvSpPr>
        <p:spPr/>
        <p:txBody>
          <a:bodyPr>
            <a:normAutofit fontScale="92500" lnSpcReduction="10000"/>
          </a:bodyPr>
          <a:lstStyle/>
          <a:p>
            <a:pPr marL="274320" indent="-274320" fontAlgn="auto">
              <a:spcAft>
                <a:spcPts val="0"/>
              </a:spcAft>
              <a:buFont typeface="Wingdings 2"/>
              <a:buChar char=""/>
              <a:defRPr/>
            </a:pPr>
            <a:r>
              <a:rPr lang="cs-CZ" dirty="0" err="1" smtClean="0"/>
              <a:t>Maximal</a:t>
            </a:r>
            <a:r>
              <a:rPr lang="cs-CZ" dirty="0" smtClean="0"/>
              <a:t> </a:t>
            </a:r>
            <a:r>
              <a:rPr lang="cs-CZ" dirty="0" err="1" smtClean="0"/>
              <a:t>mitochondrial</a:t>
            </a:r>
            <a:r>
              <a:rPr lang="cs-CZ" dirty="0" smtClean="0"/>
              <a:t> </a:t>
            </a:r>
            <a:r>
              <a:rPr lang="cs-CZ" dirty="0" err="1" smtClean="0"/>
              <a:t>metabolism</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smtClean="0"/>
              <a:t>AMP </a:t>
            </a:r>
            <a:r>
              <a:rPr lang="cs-CZ" dirty="0" err="1" smtClean="0"/>
              <a:t>starts</a:t>
            </a:r>
            <a:r>
              <a:rPr lang="cs-CZ" dirty="0" smtClean="0"/>
              <a:t> to </a:t>
            </a:r>
            <a:r>
              <a:rPr lang="cs-CZ" dirty="0" err="1" smtClean="0"/>
              <a:t>accumulate</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Activation</a:t>
            </a:r>
            <a:r>
              <a:rPr lang="cs-CZ" dirty="0" smtClean="0"/>
              <a:t> </a:t>
            </a:r>
            <a:r>
              <a:rPr lang="cs-CZ" dirty="0" err="1" smtClean="0"/>
              <a:t>of</a:t>
            </a:r>
            <a:r>
              <a:rPr lang="cs-CZ" dirty="0" smtClean="0"/>
              <a:t> </a:t>
            </a:r>
            <a:r>
              <a:rPr lang="cs-CZ" dirty="0" err="1" smtClean="0"/>
              <a:t>phosphofructokinase</a:t>
            </a:r>
            <a:r>
              <a:rPr lang="cs-CZ" dirty="0" smtClean="0"/>
              <a:t>-1 </a:t>
            </a:r>
            <a:r>
              <a:rPr lang="cs-CZ" dirty="0" err="1" smtClean="0"/>
              <a:t>and</a:t>
            </a:r>
            <a:r>
              <a:rPr lang="cs-CZ" dirty="0" smtClean="0"/>
              <a:t> </a:t>
            </a:r>
            <a:r>
              <a:rPr lang="cs-CZ" dirty="0" err="1" smtClean="0"/>
              <a:t>glycogenolysis</a:t>
            </a:r>
            <a:r>
              <a:rPr lang="cs-CZ" dirty="0" smtClean="0"/>
              <a:t> </a:t>
            </a:r>
          </a:p>
          <a:p>
            <a:pPr marL="758952" lvl="2" fontAlgn="auto">
              <a:spcAft>
                <a:spcPts val="0"/>
              </a:spcAft>
              <a:buClr>
                <a:schemeClr val="accent4"/>
              </a:buClr>
              <a:buFont typeface="Wingdings"/>
              <a:buChar char=""/>
              <a:defRPr/>
            </a:pPr>
            <a:r>
              <a:rPr lang="cs-CZ" dirty="0" err="1" smtClean="0"/>
              <a:t>Additional</a:t>
            </a:r>
            <a:r>
              <a:rPr lang="cs-CZ" dirty="0" smtClean="0"/>
              <a:t> ATP </a:t>
            </a:r>
            <a:r>
              <a:rPr lang="cs-CZ" dirty="0" err="1" smtClean="0"/>
              <a:t>from</a:t>
            </a:r>
            <a:r>
              <a:rPr lang="cs-CZ" dirty="0" smtClean="0"/>
              <a:t> </a:t>
            </a:r>
            <a:r>
              <a:rPr lang="cs-CZ" dirty="0" err="1" smtClean="0"/>
              <a:t>anaerobic</a:t>
            </a:r>
            <a:r>
              <a:rPr lang="cs-CZ" dirty="0" smtClean="0"/>
              <a:t> </a:t>
            </a:r>
            <a:r>
              <a:rPr lang="cs-CZ" dirty="0" err="1" smtClean="0"/>
              <a:t>glycolysis</a:t>
            </a:r>
            <a:r>
              <a:rPr lang="cs-CZ" dirty="0" smtClean="0"/>
              <a:t> </a:t>
            </a:r>
          </a:p>
          <a:p>
            <a:pPr marL="758952" lvl="2" fontAlgn="auto">
              <a:spcAft>
                <a:spcPts val="0"/>
              </a:spcAft>
              <a:buClr>
                <a:schemeClr val="accent4"/>
              </a:buClr>
              <a:buFont typeface="Wingdings"/>
              <a:buChar char=""/>
              <a:defRPr/>
            </a:pPr>
            <a:endParaRPr lang="cs-CZ" dirty="0" smtClean="0"/>
          </a:p>
          <a:p>
            <a:pPr marL="274320" indent="-274320" fontAlgn="auto">
              <a:spcAft>
                <a:spcPts val="0"/>
              </a:spcAft>
              <a:buFont typeface="Wingdings 2"/>
              <a:buChar char=""/>
              <a:defRPr/>
            </a:pPr>
            <a:r>
              <a:rPr lang="cs-CZ" dirty="0" err="1" smtClean="0"/>
              <a:t>Glycolysis</a:t>
            </a:r>
            <a:r>
              <a:rPr lang="cs-CZ" dirty="0" smtClean="0"/>
              <a:t> </a:t>
            </a:r>
            <a:r>
              <a:rPr lang="cs-CZ" dirty="0" err="1" smtClean="0"/>
              <a:t>continues</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Lactate</a:t>
            </a:r>
            <a:r>
              <a:rPr lang="cs-CZ" dirty="0" smtClean="0"/>
              <a:t> </a:t>
            </a:r>
            <a:r>
              <a:rPr lang="cs-CZ" dirty="0" err="1" smtClean="0"/>
              <a:t>is</a:t>
            </a:r>
            <a:r>
              <a:rPr lang="cs-CZ" dirty="0" smtClean="0"/>
              <a:t> </a:t>
            </a:r>
            <a:r>
              <a:rPr lang="cs-CZ" dirty="0" err="1" smtClean="0"/>
              <a:t>used</a:t>
            </a:r>
            <a:r>
              <a:rPr lang="cs-CZ" dirty="0" smtClean="0"/>
              <a:t> by </a:t>
            </a:r>
            <a:r>
              <a:rPr lang="cs-CZ" dirty="0" err="1" smtClean="0"/>
              <a:t>resting</a:t>
            </a:r>
            <a:r>
              <a:rPr lang="cs-CZ" dirty="0" smtClean="0"/>
              <a:t> </a:t>
            </a:r>
            <a:r>
              <a:rPr lang="cs-CZ" dirty="0" err="1" smtClean="0"/>
              <a:t>muscles</a:t>
            </a:r>
            <a:r>
              <a:rPr lang="cs-CZ" dirty="0" smtClean="0"/>
              <a:t> </a:t>
            </a:r>
            <a:r>
              <a:rPr lang="cs-CZ" dirty="0" err="1" smtClean="0"/>
              <a:t>or</a:t>
            </a:r>
            <a:r>
              <a:rPr lang="cs-CZ" dirty="0" smtClean="0"/>
              <a:t> by </a:t>
            </a:r>
            <a:r>
              <a:rPr lang="cs-CZ" dirty="0" err="1" smtClean="0"/>
              <a:t>the</a:t>
            </a:r>
            <a:r>
              <a:rPr lang="cs-CZ" dirty="0" smtClean="0"/>
              <a:t> </a:t>
            </a:r>
            <a:r>
              <a:rPr lang="cs-CZ" dirty="0" err="1" smtClean="0"/>
              <a:t>heart</a:t>
            </a:r>
            <a:r>
              <a:rPr lang="cs-CZ" dirty="0" smtClean="0"/>
              <a:t> </a:t>
            </a:r>
            <a:r>
              <a:rPr lang="cs-CZ" dirty="0" err="1" smtClean="0"/>
              <a:t>or</a:t>
            </a:r>
            <a:r>
              <a:rPr lang="cs-CZ" dirty="0" smtClean="0"/>
              <a:t> </a:t>
            </a:r>
            <a:r>
              <a:rPr lang="cs-CZ" dirty="0" err="1" smtClean="0"/>
              <a:t>can</a:t>
            </a:r>
            <a:r>
              <a:rPr lang="cs-CZ" dirty="0" smtClean="0"/>
              <a:t> </a:t>
            </a:r>
            <a:r>
              <a:rPr lang="cs-CZ" dirty="0" err="1" smtClean="0"/>
              <a:t>be</a:t>
            </a:r>
            <a:r>
              <a:rPr lang="cs-CZ" dirty="0" smtClean="0"/>
              <a:t> </a:t>
            </a:r>
            <a:r>
              <a:rPr lang="cs-CZ" dirty="0" err="1" smtClean="0"/>
              <a:t>transported</a:t>
            </a:r>
            <a:r>
              <a:rPr lang="cs-CZ" dirty="0" smtClean="0"/>
              <a:t> to </a:t>
            </a:r>
            <a:r>
              <a:rPr lang="cs-CZ" dirty="0" err="1" smtClean="0"/>
              <a:t>the</a:t>
            </a:r>
            <a:r>
              <a:rPr lang="cs-CZ" dirty="0" smtClean="0"/>
              <a:t> liver </a:t>
            </a:r>
          </a:p>
          <a:p>
            <a:pPr marL="274320" indent="-274320" fontAlgn="auto">
              <a:spcAft>
                <a:spcPts val="0"/>
              </a:spcAft>
              <a:buFont typeface="Wingdings 2"/>
              <a:buNone/>
              <a:defRPr/>
            </a:pPr>
            <a:endParaRPr lang="cs-CZ" dirty="0" smtClean="0"/>
          </a:p>
          <a:p>
            <a:pPr marL="274320" indent="-274320" fontAlgn="auto">
              <a:spcAft>
                <a:spcPts val="0"/>
              </a:spcAft>
              <a:buFont typeface="Wingdings 2"/>
              <a:buChar char=""/>
              <a:defRPr/>
            </a:pPr>
            <a:endParaRPr lang="cs-CZ"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normAutofit fontScale="90000"/>
          </a:bodyPr>
          <a:lstStyle/>
          <a:p>
            <a:pPr algn="ctr" fontAlgn="auto">
              <a:spcAft>
                <a:spcPts val="0"/>
              </a:spcAft>
              <a:defRPr/>
            </a:pPr>
            <a:r>
              <a:rPr lang="cs-CZ" dirty="0" err="1" smtClean="0"/>
              <a:t>long</a:t>
            </a:r>
            <a:r>
              <a:rPr lang="cs-CZ" dirty="0" smtClean="0"/>
              <a:t>-term </a:t>
            </a:r>
            <a:r>
              <a:rPr lang="cs-CZ" dirty="0" err="1" smtClean="0"/>
              <a:t>mild</a:t>
            </a:r>
            <a:r>
              <a:rPr lang="cs-CZ" dirty="0" smtClean="0"/>
              <a:t> to </a:t>
            </a:r>
            <a:r>
              <a:rPr lang="cs-CZ" dirty="0" err="1" smtClean="0"/>
              <a:t>modarate</a:t>
            </a:r>
            <a:r>
              <a:rPr lang="cs-CZ" dirty="0" smtClean="0"/>
              <a:t>-intensity </a:t>
            </a:r>
            <a:r>
              <a:rPr lang="cs-CZ" dirty="0" err="1" smtClean="0"/>
              <a:t>exercise</a:t>
            </a:r>
            <a:endParaRPr lang="cs-CZ" dirty="0"/>
          </a:p>
        </p:txBody>
      </p:sp>
      <p:sp>
        <p:nvSpPr>
          <p:cNvPr id="3" name="Zástupný symbol pro obsah 2"/>
          <p:cNvSpPr>
            <a:spLocks noGrp="1"/>
          </p:cNvSpPr>
          <p:nvPr>
            <p:ph idx="1"/>
          </p:nvPr>
        </p:nvSpPr>
        <p:spPr/>
        <p:txBody>
          <a:bodyPr>
            <a:normAutofit fontScale="92500" lnSpcReduction="10000"/>
          </a:bodyPr>
          <a:lstStyle/>
          <a:p>
            <a:pPr marL="274320" indent="-274320" fontAlgn="auto">
              <a:spcAft>
                <a:spcPts val="0"/>
              </a:spcAft>
              <a:buFont typeface="Wingdings 2"/>
              <a:buChar char=""/>
              <a:defRPr/>
            </a:pPr>
            <a:r>
              <a:rPr lang="cs-CZ" dirty="0" err="1" smtClean="0"/>
              <a:t>Low</a:t>
            </a:r>
            <a:r>
              <a:rPr lang="cs-CZ" dirty="0" smtClean="0"/>
              <a:t> </a:t>
            </a:r>
            <a:r>
              <a:rPr lang="cs-CZ" dirty="0" err="1" smtClean="0"/>
              <a:t>lactate</a:t>
            </a:r>
            <a:r>
              <a:rPr lang="cs-CZ" dirty="0" smtClean="0"/>
              <a:t> </a:t>
            </a:r>
            <a:r>
              <a:rPr lang="cs-CZ" dirty="0" err="1" smtClean="0"/>
              <a:t>production</a:t>
            </a:r>
            <a:r>
              <a:rPr lang="cs-CZ" dirty="0" smtClean="0"/>
              <a:t>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Blood</a:t>
            </a:r>
            <a:r>
              <a:rPr lang="cs-CZ" dirty="0" smtClean="0"/>
              <a:t> </a:t>
            </a:r>
            <a:r>
              <a:rPr lang="cs-CZ" dirty="0" err="1" smtClean="0"/>
              <a:t>glucose</a:t>
            </a:r>
            <a:r>
              <a:rPr lang="cs-CZ" dirty="0" smtClean="0"/>
              <a:t> as a </a:t>
            </a:r>
            <a:r>
              <a:rPr lang="cs-CZ" dirty="0" err="1" smtClean="0"/>
              <a:t>fuel</a:t>
            </a:r>
            <a:r>
              <a:rPr lang="cs-CZ" dirty="0" smtClean="0"/>
              <a:t> </a:t>
            </a:r>
          </a:p>
          <a:p>
            <a:pPr marL="521208" lvl="1" fontAlgn="auto">
              <a:spcAft>
                <a:spcPts val="0"/>
              </a:spcAft>
              <a:buClr>
                <a:schemeClr val="accent4"/>
              </a:buClr>
              <a:buFont typeface="Wingdings 2"/>
              <a:buChar char=""/>
              <a:defRPr/>
            </a:pPr>
            <a:r>
              <a:rPr lang="cs-CZ" dirty="0" err="1" smtClean="0">
                <a:solidFill>
                  <a:schemeClr val="tx1">
                    <a:tint val="85000"/>
                  </a:schemeClr>
                </a:solidFill>
              </a:rPr>
              <a:t>Glycogenolysis</a:t>
            </a:r>
            <a:r>
              <a:rPr lang="cs-CZ" dirty="0" smtClean="0">
                <a:solidFill>
                  <a:schemeClr val="tx1">
                    <a:tint val="85000"/>
                  </a:schemeClr>
                </a:solidFill>
              </a:rPr>
              <a:t> </a:t>
            </a:r>
            <a:r>
              <a:rPr lang="cs-CZ" dirty="0" err="1" smtClean="0">
                <a:solidFill>
                  <a:schemeClr val="tx1">
                    <a:tint val="85000"/>
                  </a:schemeClr>
                </a:solidFill>
              </a:rPr>
              <a:t>and</a:t>
            </a:r>
            <a:r>
              <a:rPr lang="cs-CZ" dirty="0" smtClean="0">
                <a:solidFill>
                  <a:schemeClr val="tx1">
                    <a:tint val="85000"/>
                  </a:schemeClr>
                </a:solidFill>
              </a:rPr>
              <a:t> </a:t>
            </a:r>
            <a:r>
              <a:rPr lang="cs-CZ" dirty="0" err="1" smtClean="0">
                <a:solidFill>
                  <a:schemeClr val="tx1">
                    <a:tint val="85000"/>
                  </a:schemeClr>
                </a:solidFill>
              </a:rPr>
              <a:t>gluconeogenesis</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r>
              <a:rPr lang="cs-CZ" dirty="0" smtClean="0">
                <a:solidFill>
                  <a:schemeClr val="tx1">
                    <a:tint val="85000"/>
                  </a:schemeClr>
                </a:solidFill>
              </a:rPr>
              <a:t>Influence </a:t>
            </a:r>
            <a:r>
              <a:rPr lang="cs-CZ" dirty="0" err="1" smtClean="0">
                <a:solidFill>
                  <a:schemeClr val="tx1">
                    <a:tint val="85000"/>
                  </a:schemeClr>
                </a:solidFill>
              </a:rPr>
              <a:t>of</a:t>
            </a:r>
            <a:r>
              <a:rPr lang="cs-CZ" dirty="0" smtClean="0">
                <a:solidFill>
                  <a:schemeClr val="tx1">
                    <a:tint val="85000"/>
                  </a:schemeClr>
                </a:solidFill>
              </a:rPr>
              <a:t> </a:t>
            </a:r>
            <a:r>
              <a:rPr lang="cs-CZ" dirty="0" err="1" smtClean="0">
                <a:solidFill>
                  <a:schemeClr val="tx1">
                    <a:tint val="85000"/>
                  </a:schemeClr>
                </a:solidFill>
              </a:rPr>
              <a:t>hormonal</a:t>
            </a:r>
            <a:r>
              <a:rPr lang="cs-CZ" dirty="0" smtClean="0">
                <a:solidFill>
                  <a:schemeClr val="tx1">
                    <a:tint val="85000"/>
                  </a:schemeClr>
                </a:solidFill>
              </a:rPr>
              <a:t> </a:t>
            </a:r>
            <a:r>
              <a:rPr lang="cs-CZ" dirty="0" err="1" smtClean="0">
                <a:solidFill>
                  <a:schemeClr val="tx1">
                    <a:tint val="85000"/>
                  </a:schemeClr>
                </a:solidFill>
              </a:rPr>
              <a:t>changes</a:t>
            </a:r>
            <a:r>
              <a:rPr lang="cs-CZ" dirty="0" smtClean="0">
                <a:solidFill>
                  <a:schemeClr val="tx1">
                    <a:tint val="85000"/>
                  </a:schemeClr>
                </a:solidFill>
              </a:rPr>
              <a:t> </a:t>
            </a:r>
          </a:p>
          <a:p>
            <a:pPr marL="521208" lvl="1" fontAlgn="auto">
              <a:spcAft>
                <a:spcPts val="0"/>
              </a:spcAft>
              <a:buClr>
                <a:schemeClr val="accent4"/>
              </a:buClr>
              <a:buFont typeface="Wingdings 2"/>
              <a:buChar char=""/>
              <a:defRPr/>
            </a:pPr>
            <a:endParaRPr lang="cs-CZ" dirty="0" smtClean="0">
              <a:solidFill>
                <a:schemeClr val="tx1">
                  <a:tint val="85000"/>
                </a:schemeClr>
              </a:solidFill>
            </a:endParaRPr>
          </a:p>
          <a:p>
            <a:pPr marL="274320" indent="-274320" fontAlgn="auto">
              <a:spcAft>
                <a:spcPts val="0"/>
              </a:spcAft>
              <a:buFont typeface="Wingdings 2"/>
              <a:buChar char=""/>
              <a:defRPr/>
            </a:pPr>
            <a:r>
              <a:rPr lang="cs-CZ" dirty="0" smtClean="0"/>
              <a:t>FFA as a </a:t>
            </a:r>
            <a:r>
              <a:rPr lang="cs-CZ" dirty="0" err="1" smtClean="0"/>
              <a:t>source</a:t>
            </a:r>
            <a:r>
              <a:rPr lang="cs-CZ" dirty="0" smtClean="0"/>
              <a:t> </a:t>
            </a:r>
            <a:r>
              <a:rPr lang="cs-CZ" dirty="0" err="1" smtClean="0"/>
              <a:t>of</a:t>
            </a:r>
            <a:r>
              <a:rPr lang="cs-CZ" dirty="0" smtClean="0"/>
              <a:t> ATP </a:t>
            </a:r>
          </a:p>
          <a:p>
            <a:pPr marL="521208" lvl="1" fontAlgn="auto">
              <a:spcAft>
                <a:spcPts val="0"/>
              </a:spcAft>
              <a:buClr>
                <a:schemeClr val="accent4"/>
              </a:buClr>
              <a:buFont typeface="Wingdings 2"/>
              <a:buChar char=""/>
              <a:defRPr/>
            </a:pPr>
            <a:r>
              <a:rPr lang="cs-CZ" dirty="0" err="1" smtClean="0">
                <a:solidFill>
                  <a:schemeClr val="tx1">
                    <a:tint val="85000"/>
                  </a:schemeClr>
                </a:solidFill>
              </a:rPr>
              <a:t>mainly</a:t>
            </a:r>
            <a:r>
              <a:rPr lang="cs-CZ" dirty="0" smtClean="0">
                <a:solidFill>
                  <a:schemeClr val="tx1">
                    <a:tint val="85000"/>
                  </a:schemeClr>
                </a:solidFill>
              </a:rPr>
              <a:t> </a:t>
            </a:r>
            <a:r>
              <a:rPr lang="cs-CZ" dirty="0" err="1" smtClean="0">
                <a:solidFill>
                  <a:schemeClr val="tx1">
                    <a:tint val="85000"/>
                  </a:schemeClr>
                </a:solidFill>
              </a:rPr>
              <a:t>skeletal</a:t>
            </a:r>
            <a:r>
              <a:rPr lang="cs-CZ" dirty="0" smtClean="0">
                <a:solidFill>
                  <a:schemeClr val="tx1">
                    <a:tint val="85000"/>
                  </a:schemeClr>
                </a:solidFill>
              </a:rPr>
              <a:t> </a:t>
            </a:r>
            <a:r>
              <a:rPr lang="cs-CZ" dirty="0" err="1" smtClean="0">
                <a:solidFill>
                  <a:schemeClr val="tx1">
                    <a:tint val="85000"/>
                  </a:schemeClr>
                </a:solidFill>
              </a:rPr>
              <a:t>muscle</a:t>
            </a:r>
            <a:r>
              <a:rPr lang="cs-CZ" dirty="0" smtClean="0">
                <a:solidFill>
                  <a:schemeClr val="tx1">
                    <a:tint val="85000"/>
                  </a:schemeClr>
                </a:solidFill>
              </a:rPr>
              <a:t> type I </a:t>
            </a:r>
          </a:p>
          <a:p>
            <a:pPr marL="521208" lvl="1" fontAlgn="auto">
              <a:spcAft>
                <a:spcPts val="0"/>
              </a:spcAft>
              <a:buClr>
                <a:schemeClr val="accent4"/>
              </a:buClr>
              <a:buFont typeface="Wingdings 2"/>
              <a:buChar char=""/>
              <a:defRPr/>
            </a:pPr>
            <a:endParaRPr lang="cs-CZ" dirty="0" smtClean="0">
              <a:solidFill>
                <a:schemeClr val="tx1">
                  <a:tint val="85000"/>
                </a:schemeClr>
              </a:solidFill>
            </a:endParaRPr>
          </a:p>
          <a:p>
            <a:pPr marL="274320" indent="-274320" fontAlgn="auto">
              <a:spcAft>
                <a:spcPts val="0"/>
              </a:spcAft>
              <a:buFont typeface="Wingdings 2"/>
              <a:buChar char=""/>
              <a:defRPr/>
            </a:pPr>
            <a:r>
              <a:rPr lang="cs-CZ" dirty="0" err="1" smtClean="0"/>
              <a:t>Branched</a:t>
            </a:r>
            <a:r>
              <a:rPr lang="cs-CZ" dirty="0" smtClean="0"/>
              <a:t>-</a:t>
            </a:r>
            <a:r>
              <a:rPr lang="cs-CZ" dirty="0" err="1" smtClean="0"/>
              <a:t>chain</a:t>
            </a:r>
            <a:r>
              <a:rPr lang="cs-CZ" dirty="0" smtClean="0"/>
              <a:t> AA as a </a:t>
            </a:r>
            <a:r>
              <a:rPr lang="cs-CZ" dirty="0" err="1" smtClean="0"/>
              <a:t>source</a:t>
            </a:r>
            <a:r>
              <a:rPr lang="cs-CZ" dirty="0" smtClean="0"/>
              <a:t> </a:t>
            </a:r>
            <a:r>
              <a:rPr lang="cs-CZ" dirty="0" err="1" smtClean="0"/>
              <a:t>of</a:t>
            </a:r>
            <a:r>
              <a:rPr lang="cs-CZ" dirty="0" smtClean="0"/>
              <a:t> ATP </a:t>
            </a:r>
          </a:p>
          <a:p>
            <a:pPr marL="274320" indent="-274320" fontAlgn="auto">
              <a:spcAft>
                <a:spcPts val="0"/>
              </a:spcAft>
              <a:buFont typeface="Wingdings 2"/>
              <a:buChar char=""/>
              <a:defRPr/>
            </a:pPr>
            <a:endParaRPr lang="cs-CZ" dirty="0" smtClean="0"/>
          </a:p>
          <a:p>
            <a:pPr marL="274320" indent="-274320" fontAlgn="auto">
              <a:spcAft>
                <a:spcPts val="0"/>
              </a:spcAft>
              <a:buFont typeface="Wingdings 2"/>
              <a:buChar char=""/>
              <a:defRPr/>
            </a:pPr>
            <a:r>
              <a:rPr lang="cs-CZ" dirty="0" err="1" smtClean="0"/>
              <a:t>The</a:t>
            </a:r>
            <a:r>
              <a:rPr lang="cs-CZ" dirty="0" smtClean="0"/>
              <a:t> purine </a:t>
            </a:r>
            <a:r>
              <a:rPr lang="cs-CZ" dirty="0" err="1" smtClean="0"/>
              <a:t>nucleotide</a:t>
            </a:r>
            <a:r>
              <a:rPr lang="cs-CZ" dirty="0" smtClean="0"/>
              <a:t> </a:t>
            </a:r>
            <a:r>
              <a:rPr lang="cs-CZ" dirty="0" err="1" smtClean="0"/>
              <a:t>cycle</a:t>
            </a:r>
            <a:r>
              <a:rPr lang="cs-CZ" dirty="0" smtClean="0"/>
              <a:t>, </a:t>
            </a:r>
            <a:r>
              <a:rPr lang="cs-CZ" dirty="0" err="1" smtClean="0"/>
              <a:t>acetate</a:t>
            </a:r>
            <a:r>
              <a:rPr lang="cs-CZ" dirty="0" smtClean="0"/>
              <a:t> </a:t>
            </a:r>
            <a:endParaRPr lang="cs-CZ"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normAutofit fontScale="90000"/>
          </a:bodyPr>
          <a:lstStyle/>
          <a:p>
            <a:pPr algn="ctr" fontAlgn="auto">
              <a:spcAft>
                <a:spcPts val="0"/>
              </a:spcAft>
              <a:defRPr/>
            </a:pPr>
            <a:r>
              <a:rPr lang="cs-CZ" dirty="0" err="1" smtClean="0"/>
              <a:t>preferential</a:t>
            </a:r>
            <a:r>
              <a:rPr lang="cs-CZ" dirty="0" smtClean="0"/>
              <a:t> </a:t>
            </a:r>
            <a:r>
              <a:rPr lang="cs-CZ" dirty="0" err="1" smtClean="0"/>
              <a:t>utiliZation</a:t>
            </a:r>
            <a:r>
              <a:rPr lang="cs-CZ" dirty="0" smtClean="0"/>
              <a:t> </a:t>
            </a:r>
            <a:r>
              <a:rPr lang="cs-CZ" dirty="0" err="1" smtClean="0"/>
              <a:t>of</a:t>
            </a:r>
            <a:r>
              <a:rPr lang="cs-CZ" dirty="0" smtClean="0"/>
              <a:t> </a:t>
            </a:r>
            <a:r>
              <a:rPr lang="cs-CZ" dirty="0" err="1" smtClean="0"/>
              <a:t>ffa</a:t>
            </a:r>
            <a:r>
              <a:rPr lang="cs-CZ" dirty="0" smtClean="0"/>
              <a:t> </a:t>
            </a:r>
            <a:r>
              <a:rPr lang="cs-CZ" dirty="0" err="1" smtClean="0"/>
              <a:t>over</a:t>
            </a:r>
            <a:r>
              <a:rPr lang="cs-CZ" dirty="0" smtClean="0"/>
              <a:t> </a:t>
            </a:r>
            <a:r>
              <a:rPr lang="cs-CZ" dirty="0" err="1" smtClean="0"/>
              <a:t>glucose</a:t>
            </a:r>
            <a:endParaRPr lang="cs-CZ" dirty="0"/>
          </a:p>
        </p:txBody>
      </p:sp>
      <p:sp>
        <p:nvSpPr>
          <p:cNvPr id="49154" name="Zástupný symbol pro obsah 2"/>
          <p:cNvSpPr>
            <a:spLocks noGrp="1"/>
          </p:cNvSpPr>
          <p:nvPr>
            <p:ph idx="1"/>
          </p:nvPr>
        </p:nvSpPr>
        <p:spPr/>
        <p:txBody>
          <a:bodyPr/>
          <a:lstStyle/>
          <a:p>
            <a:endParaRPr lang="cs-CZ" smtClean="0"/>
          </a:p>
          <a:p>
            <a:r>
              <a:rPr lang="cs-CZ" smtClean="0"/>
              <a:t>Availibility of FFA in the blood </a:t>
            </a:r>
          </a:p>
          <a:p>
            <a:endParaRPr lang="cs-CZ" smtClean="0"/>
          </a:p>
          <a:p>
            <a:r>
              <a:rPr lang="cs-CZ" smtClean="0"/>
              <a:t>Inhibition of glycolysis by products of FFA oxidation </a:t>
            </a:r>
          </a:p>
          <a:p>
            <a:endParaRPr lang="cs-CZ" smtClean="0"/>
          </a:p>
          <a:p>
            <a:r>
              <a:rPr lang="cs-CZ" smtClean="0"/>
              <a:t>Reduced glucose transport during long-term exercise </a:t>
            </a:r>
          </a:p>
          <a:p>
            <a:endParaRPr lang="cs-CZ" smtClean="0"/>
          </a:p>
          <a:p>
            <a:endParaRPr lang="cs-CZ"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normAutofit fontScale="90000"/>
          </a:bodyPr>
          <a:lstStyle/>
          <a:p>
            <a:pPr algn="ctr" fontAlgn="auto">
              <a:spcAft>
                <a:spcPts val="0"/>
              </a:spcAft>
              <a:defRPr/>
            </a:pPr>
            <a:r>
              <a:rPr lang="cs-CZ" dirty="0" err="1" smtClean="0"/>
              <a:t>energy</a:t>
            </a:r>
            <a:r>
              <a:rPr lang="cs-CZ" dirty="0" smtClean="0"/>
              <a:t> </a:t>
            </a:r>
            <a:r>
              <a:rPr lang="cs-CZ" dirty="0" err="1" smtClean="0"/>
              <a:t>substrates</a:t>
            </a:r>
            <a:r>
              <a:rPr lang="cs-CZ" dirty="0" smtClean="0"/>
              <a:t> </a:t>
            </a:r>
            <a:r>
              <a:rPr lang="cs-CZ" dirty="0" err="1" smtClean="0"/>
              <a:t>during</a:t>
            </a:r>
            <a:r>
              <a:rPr lang="cs-CZ" dirty="0" smtClean="0"/>
              <a:t> </a:t>
            </a:r>
            <a:r>
              <a:rPr lang="cs-CZ" dirty="0" err="1" smtClean="0"/>
              <a:t>exercise</a:t>
            </a:r>
            <a:endParaRPr lang="cs-CZ" dirty="0"/>
          </a:p>
        </p:txBody>
      </p:sp>
      <p:sp>
        <p:nvSpPr>
          <p:cNvPr id="50178" name="Zástupný symbol pro obsah 2"/>
          <p:cNvSpPr>
            <a:spLocks noGrp="1"/>
          </p:cNvSpPr>
          <p:nvPr>
            <p:ph idx="1"/>
          </p:nvPr>
        </p:nvSpPr>
        <p:spPr/>
        <p:txBody>
          <a:bodyPr/>
          <a:lstStyle/>
          <a:p>
            <a:endParaRPr lang="cs-CZ" smtClean="0"/>
          </a:p>
          <a:p>
            <a:pPr lvl="1"/>
            <a:r>
              <a:rPr lang="cs-CZ" smtClean="0"/>
              <a:t>ATP, CP </a:t>
            </a:r>
          </a:p>
          <a:p>
            <a:pPr lvl="1"/>
            <a:endParaRPr lang="cs-CZ" smtClean="0"/>
          </a:p>
          <a:p>
            <a:endParaRPr lang="cs-CZ" smtClean="0"/>
          </a:p>
          <a:p>
            <a:pPr lvl="1"/>
            <a:r>
              <a:rPr lang="cs-CZ" smtClean="0"/>
              <a:t>ATP, CP, anaerobic glycolysis </a:t>
            </a:r>
          </a:p>
          <a:p>
            <a:pPr lvl="1"/>
            <a:r>
              <a:rPr lang="cs-CZ" smtClean="0"/>
              <a:t>glucosis from glycogen </a:t>
            </a:r>
          </a:p>
          <a:p>
            <a:pPr lvl="1"/>
            <a:endParaRPr lang="cs-CZ" smtClean="0"/>
          </a:p>
          <a:p>
            <a:endParaRPr lang="cs-CZ" smtClean="0"/>
          </a:p>
          <a:p>
            <a:pPr lvl="1"/>
            <a:r>
              <a:rPr lang="cs-CZ" smtClean="0"/>
              <a:t>anaerobic and aerobic glycolysis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endParaRPr lang="cs-CZ"/>
          </a:p>
        </p:txBody>
      </p:sp>
      <p:sp>
        <p:nvSpPr>
          <p:cNvPr id="51202" name="Zástupný symbol pro obsah 2"/>
          <p:cNvSpPr>
            <a:spLocks noGrp="1"/>
          </p:cNvSpPr>
          <p:nvPr>
            <p:ph idx="1"/>
          </p:nvPr>
        </p:nvSpPr>
        <p:spPr/>
        <p:txBody>
          <a:bodyPr/>
          <a:lstStyle/>
          <a:p>
            <a:endParaRPr lang="cs-CZ" smtClean="0"/>
          </a:p>
          <a:p>
            <a:pPr lvl="1"/>
            <a:r>
              <a:rPr lang="cs-CZ" smtClean="0"/>
              <a:t>aerobic glycolysis </a:t>
            </a:r>
          </a:p>
          <a:p>
            <a:pPr lvl="1"/>
            <a:endParaRPr lang="cs-CZ" smtClean="0"/>
          </a:p>
          <a:p>
            <a:pPr lvl="1"/>
            <a:endParaRPr lang="cs-CZ" smtClean="0"/>
          </a:p>
          <a:p>
            <a:pPr lvl="1"/>
            <a:r>
              <a:rPr lang="cs-CZ" smtClean="0"/>
              <a:t>aerobic glycolysis </a:t>
            </a:r>
          </a:p>
          <a:p>
            <a:pPr lvl="1"/>
            <a:r>
              <a:rPr lang="cs-CZ" smtClean="0"/>
              <a:t>lipolysis </a:t>
            </a:r>
          </a:p>
          <a:p>
            <a:pPr lvl="1"/>
            <a:endParaRPr lang="cs-CZ" smtClean="0"/>
          </a:p>
          <a:p>
            <a:pPr lvl="1"/>
            <a:endParaRPr lang="cs-CZ" smtClean="0"/>
          </a:p>
          <a:p>
            <a:pPr lvl="1"/>
            <a:r>
              <a:rPr lang="cs-CZ" smtClean="0"/>
              <a:t>aerobic glycolysis </a:t>
            </a:r>
          </a:p>
          <a:p>
            <a:pPr lvl="1"/>
            <a:r>
              <a:rPr lang="cs-CZ" smtClean="0"/>
              <a:t>beta oxidation </a:t>
            </a:r>
          </a:p>
          <a:p>
            <a:pPr lvl="1"/>
            <a:r>
              <a:rPr lang="cs-CZ" smtClean="0"/>
              <a:t>participation of AA and gluconeogenesis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1143000"/>
          </a:xfrm>
        </p:spPr>
        <p:txBody>
          <a:bodyPr>
            <a:normAutofit fontScale="90000"/>
          </a:bodyPr>
          <a:lstStyle/>
          <a:p>
            <a:pPr algn="ctr" fontAlgn="auto">
              <a:spcAft>
                <a:spcPts val="0"/>
              </a:spcAft>
              <a:defRPr/>
            </a:pPr>
            <a:r>
              <a:rPr lang="cs-CZ" dirty="0" err="1" smtClean="0"/>
              <a:t>metabolic</a:t>
            </a:r>
            <a:r>
              <a:rPr lang="cs-CZ" dirty="0" smtClean="0"/>
              <a:t> </a:t>
            </a:r>
            <a:r>
              <a:rPr lang="cs-CZ" dirty="0" err="1" smtClean="0"/>
              <a:t>effects</a:t>
            </a:r>
            <a:r>
              <a:rPr lang="cs-CZ" dirty="0" smtClean="0"/>
              <a:t> </a:t>
            </a:r>
            <a:r>
              <a:rPr lang="cs-CZ" dirty="0" err="1" smtClean="0"/>
              <a:t>of</a:t>
            </a:r>
            <a:r>
              <a:rPr lang="cs-CZ" dirty="0" smtClean="0"/>
              <a:t> </a:t>
            </a:r>
            <a:r>
              <a:rPr lang="cs-CZ" dirty="0" err="1" smtClean="0"/>
              <a:t>training</a:t>
            </a:r>
            <a:endParaRPr lang="cs-CZ" dirty="0"/>
          </a:p>
        </p:txBody>
      </p:sp>
      <p:sp>
        <p:nvSpPr>
          <p:cNvPr id="54274" name="Zástupný symbol pro obsah 2"/>
          <p:cNvSpPr>
            <a:spLocks noGrp="1"/>
          </p:cNvSpPr>
          <p:nvPr>
            <p:ph idx="1"/>
          </p:nvPr>
        </p:nvSpPr>
        <p:spPr/>
        <p:txBody>
          <a:bodyPr/>
          <a:lstStyle/>
          <a:p>
            <a:r>
              <a:rPr lang="cs-CZ" smtClean="0"/>
              <a:t>Increased muscle glycogen stores </a:t>
            </a:r>
          </a:p>
          <a:p>
            <a:endParaRPr lang="cs-CZ" smtClean="0"/>
          </a:p>
          <a:p>
            <a:r>
              <a:rPr lang="cs-CZ" smtClean="0"/>
              <a:t>Increasd number and size of mitochondria </a:t>
            </a:r>
          </a:p>
          <a:p>
            <a:endParaRPr lang="cs-CZ" smtClean="0"/>
          </a:p>
          <a:p>
            <a:endParaRPr lang="cs-CZ" smtClean="0"/>
          </a:p>
          <a:p>
            <a:r>
              <a:rPr lang="cs-CZ" smtClean="0"/>
              <a:t>Increased protein synthesis in muscles and reduced protein turnover</a:t>
            </a:r>
          </a:p>
          <a:p>
            <a:endParaRPr lang="cs-CZ" smtClean="0"/>
          </a:p>
          <a:p>
            <a:r>
              <a:rPr lang="cs-CZ" smtClean="0"/>
              <a:t>Improved strenth, power and endurance of muscle performance</a:t>
            </a:r>
          </a:p>
          <a:p>
            <a:endParaRPr lang="cs-CZ" smtClean="0"/>
          </a:p>
          <a:p>
            <a:endParaRPr lang="cs-CZ"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pPr algn="ctr" fontAlgn="auto">
              <a:spcAft>
                <a:spcPts val="0"/>
              </a:spcAft>
              <a:defRPr/>
            </a:pPr>
            <a:r>
              <a:rPr lang="en-US" dirty="0" smtClean="0"/>
              <a:t>Thank you for your attention</a:t>
            </a:r>
            <a:endParaRPr lang="cs-CZ" dirty="0"/>
          </a:p>
        </p:txBody>
      </p:sp>
      <p:sp>
        <p:nvSpPr>
          <p:cNvPr id="55298" name="Zástupný symbol pro text 4"/>
          <p:cNvSpPr>
            <a:spLocks noGrp="1"/>
          </p:cNvSpPr>
          <p:nvPr>
            <p:ph type="body" idx="1"/>
          </p:nvPr>
        </p:nvSpPr>
        <p:spPr>
          <a:xfrm>
            <a:off x="1066800" y="1905000"/>
            <a:ext cx="6254750" cy="742950"/>
          </a:xfrm>
        </p:spPr>
        <p:txBody>
          <a:bodyPr/>
          <a:lstStyle/>
          <a:p>
            <a:r>
              <a:rPr lang="cs-CZ" smtClean="0"/>
              <a:t>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hatý">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Bohatý">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ohatý">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docProps/app.xml><?xml version="1.0" encoding="utf-8"?>
<Properties xmlns="http://schemas.openxmlformats.org/officeDocument/2006/extended-properties" xmlns:vt="http://schemas.openxmlformats.org/officeDocument/2006/docPropsVTypes">
  <Template>Opulent</Template>
  <TotalTime>409</TotalTime>
  <Words>1693</Words>
  <Application>Microsoft Office PowerPoint</Application>
  <PresentationFormat>Předvádění na obrazovce (4:3)</PresentationFormat>
  <Paragraphs>366</Paragraphs>
  <Slides>30</Slides>
  <Notes>6</Notes>
  <HiddenSlides>0</HiddenSlides>
  <MMClips>0</MMClips>
  <ScaleCrop>false</ScaleCrop>
  <HeadingPairs>
    <vt:vector size="4" baseType="variant">
      <vt:variant>
        <vt:lpstr>Motiv</vt:lpstr>
      </vt:variant>
      <vt:variant>
        <vt:i4>1</vt:i4>
      </vt:variant>
      <vt:variant>
        <vt:lpstr>Nadpisy snímků</vt:lpstr>
      </vt:variant>
      <vt:variant>
        <vt:i4>30</vt:i4>
      </vt:variant>
    </vt:vector>
  </HeadingPairs>
  <TitlesOfParts>
    <vt:vector size="31" baseType="lpstr">
      <vt:lpstr>Bohatý</vt:lpstr>
      <vt:lpstr>Biochemistry of special situations </vt:lpstr>
      <vt:lpstr>Pregnancy and lactation </vt:lpstr>
      <vt:lpstr>Placental hormones </vt:lpstr>
      <vt:lpstr> </vt:lpstr>
      <vt:lpstr>Physiological changes in pregnancy </vt:lpstr>
      <vt:lpstr>Postpartum comlications</vt:lpstr>
      <vt:lpstr>Risk of incompatibility</vt:lpstr>
      <vt:lpstr>Risks associated with... </vt:lpstr>
      <vt:lpstr> </vt:lpstr>
      <vt:lpstr>Lactation </vt:lpstr>
      <vt:lpstr>Benefits of breastfeeding</vt:lpstr>
      <vt:lpstr>humoral manifestations of malignancies</vt:lpstr>
      <vt:lpstr>Ectopic Hormone secretion</vt:lpstr>
      <vt:lpstr>hypercalcemia</vt:lpstr>
      <vt:lpstr>Snímek 15</vt:lpstr>
      <vt:lpstr>Adh hypersecretion</vt:lpstr>
      <vt:lpstr>ACTH hypersecretion</vt:lpstr>
      <vt:lpstr>Other hormones produced by tumors</vt:lpstr>
      <vt:lpstr>Sport exercise</vt:lpstr>
      <vt:lpstr>Snímek 20</vt:lpstr>
      <vt:lpstr> </vt:lpstr>
      <vt:lpstr>Fuel utilisation in skeletal muscle</vt:lpstr>
      <vt:lpstr>Anaerobic glycolysis</vt:lpstr>
      <vt:lpstr>Short-term high-intensity exercise</vt:lpstr>
      <vt:lpstr>long-term mild to modarate-intensity exercise</vt:lpstr>
      <vt:lpstr>preferential utiliZation of ffa over glucose</vt:lpstr>
      <vt:lpstr>energy substrates during exercise</vt:lpstr>
      <vt:lpstr>Snímek 28</vt:lpstr>
      <vt:lpstr>metabolic effects of training</vt:lpstr>
      <vt:lpstr>Thank you for your attention</vt:lpstr>
    </vt:vector>
  </TitlesOfParts>
  <Company>FN Motol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Biochemistry of special situations</dc:title>
  <dc:creator>Your User Name</dc:creator>
  <cp:lastModifiedBy>Pavlina</cp:lastModifiedBy>
  <cp:revision>33</cp:revision>
  <dcterms:created xsi:type="dcterms:W3CDTF">2014-04-24T06:15:23Z</dcterms:created>
  <dcterms:modified xsi:type="dcterms:W3CDTF">2014-05-21T07:38:59Z</dcterms:modified>
</cp:coreProperties>
</file>