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93" r:id="rId2"/>
    <p:sldId id="275" r:id="rId3"/>
    <p:sldId id="276" r:id="rId4"/>
    <p:sldId id="257" r:id="rId5"/>
    <p:sldId id="258" r:id="rId6"/>
    <p:sldId id="259" r:id="rId7"/>
    <p:sldId id="294" r:id="rId8"/>
    <p:sldId id="295" r:id="rId9"/>
    <p:sldId id="296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97" r:id="rId19"/>
    <p:sldId id="269" r:id="rId20"/>
    <p:sldId id="270" r:id="rId21"/>
    <p:sldId id="271" r:id="rId22"/>
    <p:sldId id="272" r:id="rId23"/>
    <p:sldId id="273" r:id="rId24"/>
    <p:sldId id="298" r:id="rId25"/>
    <p:sldId id="299" r:id="rId26"/>
    <p:sldId id="300" r:id="rId27"/>
    <p:sldId id="274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301" r:id="rId37"/>
    <p:sldId id="302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303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E2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13.5.2014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24542" y="948784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Biochemie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5400" b="1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volných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radikálů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cs-CZ" sz="5400" b="1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oxidačního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stresu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5400" b="1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5400" b="1" smtClean="0">
                <a:latin typeface="Times New Roman" pitchFamily="18" charset="0"/>
                <a:cs typeface="Times New Roman" pitchFamily="18" charset="0"/>
              </a:rPr>
              <a:t>stárnutí</a:t>
            </a:r>
            <a:endParaRPr lang="cs-CZ" sz="5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347864" y="5220489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Bauhaus 93" pitchFamily="82" charset="0"/>
                <a:cs typeface="Times New Roman" pitchFamily="18" charset="0"/>
              </a:rPr>
              <a:t>JAN ILLNER</a:t>
            </a:r>
            <a:endParaRPr lang="cs-CZ" sz="3200" b="1" dirty="0">
              <a:latin typeface="Bauhaus 93" pitchFamily="8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527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548680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Oxidační stres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6"/>
            <a:ext cx="8280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1985,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Sies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Příliš mnoho reaktivních forem (RS) s ohledem na dostupné antioxidanty.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1991,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Sies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Porucha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prooxidační-antioxidační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rovnováhy ve prospěch reaktivních forem, což vede k možnému poškození.      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oxidační    </a:t>
            </a:r>
          </a:p>
          <a:p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poškození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2004,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Halliwell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Whiteman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Poškození biomolekul způsobené napadením RS na složky živých organismů.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Ne všechny škody způsobené oxidačním stresem jsou oxidační poškození!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4211960" y="3605823"/>
            <a:ext cx="2808312" cy="47124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64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Oxidační stres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098" y="1559606"/>
            <a:ext cx="6410141" cy="352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4016" y="5085184"/>
            <a:ext cx="8964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Frank J Kelly. Oxidative stress: its role in air pollution and adverse health effects.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Occup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Environ Med2003;60:612-616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94751" y="965627"/>
            <a:ext cx="1757569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Ischemie-reperfuze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Hypoxie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Hyperoxie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Teplo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Záření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Toxiny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Nadměrné cvičení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Infekce</a:t>
            </a:r>
          </a:p>
          <a:p>
            <a:r>
              <a:rPr lang="cs-CZ" sz="1400" smtClean="0">
                <a:latin typeface="Times New Roman" pitchFamily="18" charset="0"/>
                <a:cs typeface="Times New Roman" pitchFamily="18" charset="0"/>
              </a:rPr>
              <a:t>Trauma</a:t>
            </a:r>
            <a:endParaRPr lang="cs-CZ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5733256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● zvýšená produkce reaktivních forem</a:t>
            </a:r>
          </a:p>
          <a:p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● poškozená a nedostatečná antioxidační ochrana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64288" y="5733256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poškození biomolekul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5940152" y="5883369"/>
            <a:ext cx="1152128" cy="35394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5508105" y="4077072"/>
            <a:ext cx="122413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zánět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4077072"/>
            <a:ext cx="22322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oxidační poškození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51720" y="4777407"/>
            <a:ext cx="280831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dirty="0"/>
              <a:t>l</a:t>
            </a:r>
            <a:r>
              <a:rPr lang="cs-CZ" sz="1400" dirty="0" smtClean="0"/>
              <a:t>ipidy proteiny nukleové kyseliny</a:t>
            </a:r>
            <a:endParaRPr lang="cs-CZ" sz="1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3528" y="4077072"/>
            <a:ext cx="18638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oškození tkáně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 rot="770866">
            <a:off x="1276344" y="2097005"/>
            <a:ext cx="15757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antioxidanty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 rot="770866">
            <a:off x="4295905" y="2883788"/>
            <a:ext cx="16235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olné radikály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5928" y="1556792"/>
            <a:ext cx="18638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69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548680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Volné radikály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82809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Volný radikál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jakákoli částice schopná samostatné   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existence a která má jeden nebo více nespárovaných elektronů.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označení: R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paramagnetické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chemicky vysoce reaktivní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Vznik:             	X − e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X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●+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	Y + e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Y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●−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Homolytické štěpení kovalentní vazby   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A : B              A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B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endParaRPr lang="cs-CZ" sz="2400" baseline="300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275856" y="429309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3275856" y="6099691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275856" y="465313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0219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Reakce volných radikálů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Volné radikály snadno reagují s biologickými molekulami (většinou nejsou radikály) za vzniku nových radikálů – spouští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řetězové reakce</a:t>
            </a:r>
          </a:p>
          <a:p>
            <a:endParaRPr lang="cs-CZ" sz="2400" b="1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Druhy radikálových reakcí: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reakce mezi dvěma radikály (NO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ONOO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adice radikálu na jinou molekulu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        (adice 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na guanin v DNA)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oxidace a redukce neradikálových látek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odtržení atomu vodíku z C–H vazby (mastné kyseliny)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6156176" y="4077072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613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879103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Kyslík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je 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bi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radikál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má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dva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nespárované elektrony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79512" y="4398203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Volné radikály a neradikálové částice odvozené z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kyslíku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se nazývají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reaktivní formy kyslíku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(ROS)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51520" y="5550331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Podobně, reaktivní sloučeniny obsahující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dusík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se nazývají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reaktivní formy dusíku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(RNS)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69504"/>
            <a:ext cx="442912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ovéPole 43"/>
          <p:cNvSpPr txBox="1"/>
          <p:nvPr/>
        </p:nvSpPr>
        <p:spPr>
          <a:xfrm>
            <a:off x="755576" y="12882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Reaktivní formy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334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8826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Reaktivní formy kyslíku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0" y="1383115"/>
            <a:ext cx="8460432" cy="146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28246383"/>
              </p:ext>
            </p:extLst>
          </p:nvPr>
        </p:nvGraphicFramePr>
        <p:xfrm>
          <a:off x="1475656" y="3068960"/>
          <a:ext cx="6260630" cy="2736307"/>
        </p:xfrm>
        <a:graphic>
          <a:graphicData uri="http://schemas.openxmlformats.org/drawingml/2006/table">
            <a:tbl>
              <a:tblPr/>
              <a:tblGrid>
                <a:gridCol w="2545017"/>
                <a:gridCol w="1024997"/>
                <a:gridCol w="2690616"/>
              </a:tblGrid>
              <a:tr h="339914"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Reaktivní forma kyslíku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Symbol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Vlastnosti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superoxidový radikál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cs-CZ" sz="2000" b="0" i="0" u="none" strike="noStrike" baseline="-25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•-</a:t>
                      </a:r>
                      <a:endParaRPr lang="cs-CZ" sz="2000" b="0" i="0" u="none" strike="noStrike" baseline="3000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slabý oxidant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hydroperoxylový radikál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</a:t>
                      </a:r>
                      <a:r>
                        <a:rPr lang="cs-CZ" sz="2000" b="0" i="0" u="none" strike="noStrike" baseline="-25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cs-CZ" sz="2000" b="0" i="0" u="none" strike="noStrike" baseline="3000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silnější oxidant než O</a:t>
                      </a:r>
                      <a:r>
                        <a:rPr lang="cs-CZ" sz="2000" b="0" i="0" u="none" strike="noStrike" baseline="-25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•-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peroxid</a:t>
                      </a:r>
                      <a:r>
                        <a:rPr lang="cs-CZ" sz="2000" b="0" i="0" u="none" strike="noStrike" baseline="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vodíku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r>
                        <a:rPr lang="cs-CZ" sz="2000" b="0" i="0" u="none" strike="noStrike" baseline="-25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cs-CZ" sz="2000" b="0" i="0" u="none" strike="noStrike" baseline="-25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2000" b="0" i="0" u="none" strike="noStrike" baseline="-2500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oxidant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hydroxylový radikál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OH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cs-CZ" sz="2000" b="0" i="0" u="none" strike="noStrike" baseline="3000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extrémně reaktivní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alkoxylový radikál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méně reaktivní než OH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peroxylový radikál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ROO</a:t>
                      </a:r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slabší oxidant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6909"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singletový kyslík</a:t>
                      </a:r>
                      <a:endParaRPr lang="cs-CZ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baseline="30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r>
                        <a:rPr lang="cs-CZ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cs-CZ" sz="2000" b="0" i="0" u="none" strike="noStrike" baseline="-25000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2000" b="0" i="0" u="none" strike="noStrike" baseline="-2500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silný oxidant</a:t>
                      </a:r>
                      <a:endParaRPr lang="cs-CZ" sz="2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7504" y="5877272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další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kyslíkové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ne-radikálové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formy: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kyselina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chlorná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HClO,     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ozó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organické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peroxidy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ROOH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Reaktivní formy dusíku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7758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radikály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20072" y="117758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ne-radikály</a:t>
            </a:r>
            <a:r>
              <a:rPr lang="cs-CZ" sz="280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1868631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xid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dusnatý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oxid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dusičitý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 </a:t>
            </a:r>
            <a:endParaRPr lang="cs-CZ" sz="2400" baseline="30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1868631"/>
            <a:ext cx="338437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peroxynitrit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ONOO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kyselina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dusitá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2400" baseline="-25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-250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oxid dusitý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3 </a:t>
            </a:r>
          </a:p>
          <a:p>
            <a:endParaRPr lang="cs-CZ" sz="2400" baseline="-250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itronium NO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+</a:t>
            </a:r>
          </a:p>
          <a:p>
            <a:endParaRPr lang="cs-CZ" sz="2400" baseline="3000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nitrit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nitrát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2823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-EW\Desktop\ROS-RN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41822"/>
            <a:ext cx="6478954" cy="5539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6464369"/>
            <a:ext cx="6048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http://www.nature.com/nrmicro/journal/v2/n10/fig_tab/nrmicro1004_F2.html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16632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Reakce ROS/RNS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0801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Zdroje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ROS/RNS </a:t>
            </a:r>
            <a:r>
              <a:rPr lang="cs-CZ" sz="4000" b="1" i="1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sz="4000" b="1" i="1" dirty="0" err="1" smtClean="0">
                <a:latin typeface="Times New Roman" pitchFamily="18" charset="0"/>
                <a:cs typeface="Times New Roman" pitchFamily="18" charset="0"/>
              </a:rPr>
              <a:t>vivo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556792"/>
            <a:ext cx="86409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Mitochondrie (dýchací řetězec)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Fagocytóza (NADPH oxidáza,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myeloperoxidáza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Xanthin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oxidáza (XO)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Syntháza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oxidu dusnatého (NOS)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Cytochrom P450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Oxidace kyseliny arachidonové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lipoxygenáza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cyklooxygenáza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457200" indent="-457200">
              <a:buAutoNum type="arabicPeriod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Neenzymové reakce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55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Mitochondrie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809" y="3032956"/>
            <a:ext cx="8702679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Komplexy I, II a III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mitochondriálního dýchacího řetězce se podílejí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produkci 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Význam koenzymu Q −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semichinonový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radikál!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1331640" y="4149080"/>
            <a:ext cx="288032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059832" y="4221088"/>
            <a:ext cx="288032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5292080" y="4869160"/>
            <a:ext cx="288032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hnutá šipka dolů 4"/>
          <p:cNvSpPr/>
          <p:nvPr/>
        </p:nvSpPr>
        <p:spPr>
          <a:xfrm>
            <a:off x="1691680" y="4671138"/>
            <a:ext cx="432048" cy="270030"/>
          </a:xfrm>
          <a:prstGeom prst="curved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ů 8"/>
          <p:cNvSpPr/>
          <p:nvPr/>
        </p:nvSpPr>
        <p:spPr>
          <a:xfrm>
            <a:off x="5004048" y="5157192"/>
            <a:ext cx="432048" cy="279031"/>
          </a:xfrm>
          <a:prstGeom prst="curved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>
            <a:off x="2771800" y="4869160"/>
            <a:ext cx="360040" cy="360040"/>
          </a:xfrm>
          <a:prstGeom prst="curved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17993" y="4869160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6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4869160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5034662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6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22049" y="4725144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89212" y="5373216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6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70321" y="5373216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23475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Mitochondrie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1052736"/>
            <a:ext cx="8856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jeden z nejdůležitějších zdrojů ROS v buňce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komplexy dýchacího řetězce mohou katalyzovat     </a:t>
            </a:r>
          </a:p>
          <a:p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   jednoelektronovou redukci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za vzniku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superoxidu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cytochrom c oxidáza produkuje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radikálové intermediáty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které  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jsou však 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pevně vázány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enzym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NADH dehydrogenáza (komplex I)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cytochrom bc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omplex III) jsou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hlavními místy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produkce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superoxidu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přenašeč elektronů koenzym Q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ubichinon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 se během přenosu   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elektronů oxiduje a poté zpět redukuje jedním elektronem, přičemž 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vzniká radikálový intermediát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semichinon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 a ten může reagovat s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za vzniku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superoxidu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069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Fagocytóza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052736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Prudký vzrůst spotřeby 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během fagocytózy je doprovázen produkcí ROS –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respiratorní vzplanutí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Enzymy: NADPH oxidáza,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myeloperoxidáza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92378"/>
            <a:ext cx="5442454" cy="444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2996952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NADPH 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+ 2 O</a:t>
            </a:r>
            <a:r>
              <a:rPr lang="pt-BR" sz="1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→ NADP</a:t>
            </a:r>
            <a:r>
              <a:rPr lang="pt-BR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•-</a:t>
            </a:r>
            <a:endParaRPr lang="cs-CZ" sz="1400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445224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•-</a:t>
            </a:r>
            <a:r>
              <a:rPr lang="cs-CZ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+ 2 H</a:t>
            </a:r>
            <a:r>
              <a:rPr lang="cs-CZ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→ O</a:t>
            </a:r>
            <a:r>
              <a:rPr lang="cs-CZ" sz="1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932040" y="6145559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pt-BR" sz="1400" baseline="30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O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11760" y="3789040"/>
            <a:ext cx="720080" cy="576064"/>
          </a:xfrm>
          <a:prstGeom prst="rect">
            <a:avLst/>
          </a:prstGeom>
          <a:solidFill>
            <a:srgbClr val="0CE216">
              <a:alpha val="0"/>
            </a:srgb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/>
          <p:nvPr/>
        </p:nvCxnSpPr>
        <p:spPr>
          <a:xfrm flipH="1" flipV="1">
            <a:off x="1835696" y="3304729"/>
            <a:ext cx="576064" cy="48431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004048" y="5065439"/>
            <a:ext cx="1512168" cy="3077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myeloperoxidáza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5724128" y="5373216"/>
            <a:ext cx="648072" cy="77234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308304" y="2292378"/>
            <a:ext cx="122413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Obrázek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stahován z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http://tomonthetrib.wordpress.com/2007/09/20/proton-channels-areinstrumental-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in-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respiratory-burst-of-phagocytosis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xmlns="" val="89264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16632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Fagocytóza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871296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●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fagocyty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neutrofily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makrofágy) pohlcují bakterie při imunitní  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odpovědi na zánět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dochází k prudkému vzrůstu spotřeby 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ve fagocytech –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respiratorní vzplanutí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aktivace enzymů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které katalyzují produkci ROS,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NADPH 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oxidáza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superoxid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je vytvořen v reakci katalyzované NADPH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oxidázou a poté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dismutuje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peroxid vodíku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peroxid vodíku reaguje s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za vzniku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kyseliny chlorné 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 – reakci katalyzuje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myeloperoxidáza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ostatní ROS jsou pro bakterie smrtelné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0208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Xanthin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oxidáza (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XO)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Xanthin dehydrogenáza (XDH), která využívá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NAD</a:t>
            </a:r>
            <a:r>
              <a:rPr lang="cs-CZ" sz="2400" b="1" baseline="3000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jako akceptor elektronů, se při oxidační modifikaci (oxidace –SH skupin)  přeměňuje na XO (používá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="1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7004248" cy="4198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932040" y="2996952"/>
            <a:ext cx="432048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012160" y="4437112"/>
            <a:ext cx="432048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4644008" y="3717032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20072" y="4581128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3092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9910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Xanthin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oxidáza (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XO)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78497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adenin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je metabolizován na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hypoxanthin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and následně na xanthin,   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zatímco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guanin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je metabolizován na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xanthin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který je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metabolizován (oxidován) na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kyselinu močovou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reakce, při kterých vznikají xanthin a kyselina močová, jsou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běžně katalyzovány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xanthin dehydrogenázou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(XDH)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XDH k oxidaci hypoxanthinu a xanthinu používá NAD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při poškození tkáně (způsobené oxidačním stresem), muže být XDH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modifikována (oxidací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thiolových skupin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 částečnou proteolýzou)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na xanthin oxidázu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xanthin oxidáza využívá pro oxidaci hypoxanthinu a xanthinu 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přičemž vznikají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radikály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superoxidu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radikály superoxidu podléhají spontanní dismutaci za vzniku 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peroxidu vodíku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985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Syntháza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oxidu dusnatého 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Tři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izoformy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NOS: 	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endoteliální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eNOS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   	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inducibilní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iNOS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		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neuronální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nNOS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08920"/>
            <a:ext cx="6122548" cy="3166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876256" y="2823319"/>
            <a:ext cx="18710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oxid dusnatý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5949280"/>
            <a:ext cx="34563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http://www.homepages.ed.ac.uk/sd01/nospage.htm</a:t>
            </a:r>
          </a:p>
        </p:txBody>
      </p:sp>
      <p:sp>
        <p:nvSpPr>
          <p:cNvPr id="21" name="Ovál 20"/>
          <p:cNvSpPr/>
          <p:nvPr/>
        </p:nvSpPr>
        <p:spPr>
          <a:xfrm>
            <a:off x="4572000" y="4581128"/>
            <a:ext cx="612068" cy="43204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32046"/>
            <a:ext cx="2021684" cy="86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691680" y="2708920"/>
            <a:ext cx="40324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Syntéza oxidu dusnatého z L-argininu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43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ynth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áza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oxidu dusnatého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(NOS)</a:t>
            </a:r>
            <a:endParaRPr lang="en-GB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268760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ndoteli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ní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neuron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92080" y="1268760"/>
            <a:ext cx="2628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inducib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1520" y="2420888"/>
            <a:ext cx="3888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produkují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malé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množství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potřebné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buněčnou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signalizaci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2420888"/>
            <a:ext cx="4176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produkuje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vysoké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toxické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oncentrace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její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aktivita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není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regulována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Ca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ale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genovou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transkripcí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512" y="4667652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NOS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katalyzuj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vznik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L-argininu</a:t>
            </a:r>
            <a:endParaRPr lang="cs-CZ" sz="2400" b="1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různé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izoformy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NOS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jsou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pojmenovány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podle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tkání (buněk)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ve kterých byly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původně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nalezeny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496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Oxid dusnatý 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7849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NO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velmi důležitá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buněčná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signální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molekula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vazodilatátor,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neurotransmiter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zprostředkovatel imunitní odpovědi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NO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prekurzorem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jiných RNS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peroxynitrit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NO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 a rovněž je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spojen s patologickými modifikacemi buněčných složek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NO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se váže na hem v cytochromech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hemoglobinu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299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Neenzymové reakce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7024" y="1628800"/>
            <a:ext cx="86534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Fentonova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reakce:	Fe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Fe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cs-CZ" sz="2400" b="1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Haberova-Weissova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reakce:   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●−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Vznik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 peroxynitritu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O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●−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+ NO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ONOO</a:t>
            </a:r>
            <a:r>
              <a:rPr lang="cs-CZ" sz="2400" b="1" baseline="3000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je velmi reaktivní radikál, který způsobuje poškození různých 							       biomolekul!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ONOO</a:t>
            </a:r>
            <a:r>
              <a:rPr lang="cs-CZ" sz="2400" b="1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je velice mohutné oxidační a nitrační činidlo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752020" y="1916832"/>
            <a:ext cx="75608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688124" y="2996952"/>
            <a:ext cx="75608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865203" y="269962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endParaRPr lang="cs-CZ" baseline="30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4572000" y="4077072"/>
            <a:ext cx="75608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8680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9402" y="640088"/>
            <a:ext cx="844508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Autooxidace hemoglobinu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Hb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-Fe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− 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dirty="0" err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metHb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-Fe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  <a:endParaRPr lang="cs-CZ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Ionizující záření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ultrazvuk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produkují OH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Glykooxidace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neenzymová reakce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sacharidů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(glukóza, fruktóza) s proteiny, lipidy a DNA se nazývá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glykace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Glykační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produkty mohou být následně oxidovány – vznikají koncové produkty pokročilé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glykace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AGEs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AGEs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způsobují další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oxidační stres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2411760" y="1268760"/>
            <a:ext cx="864096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5896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Účinek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ROS/RNS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 buňce</a:t>
            </a: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70376" y="1988840"/>
            <a:ext cx="32221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DNA</a:t>
            </a: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chemické změny v bázích</a:t>
            </a: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poškození  DNA </a:t>
            </a: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mutace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1988840"/>
            <a:ext cx="31683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PROTEINY</a:t>
            </a: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oxidace</a:t>
            </a: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nitrace</a:t>
            </a: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poškození a ztráta funkce</a:t>
            </a: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(enzymy a ostatní proteiny)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4725144"/>
            <a:ext cx="4536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LIPIDY</a:t>
            </a: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peroxidace lipidů </a:t>
            </a: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(polynenasycené mastné kyseliny)</a:t>
            </a: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poškození membrán</a:t>
            </a:r>
            <a:endParaRPr lang="cs-CZ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79912" y="299695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ROS/RNS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1691680" y="3068960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7308304" y="2780928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7308304" y="3717032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716016" y="5775647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3635896" y="2852936"/>
            <a:ext cx="1872208" cy="77727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004048" y="2132856"/>
            <a:ext cx="1080120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2915816" y="2169185"/>
            <a:ext cx="936104" cy="6837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4644008" y="3789040"/>
            <a:ext cx="0" cy="79905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4015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007" y="44624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Peroxidace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lipidů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6970665" cy="215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4016" y="3715285"/>
            <a:ext cx="88204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● PUFA (arachidonová kyselina) jsou velice citlivé na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peroxidaci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● vodík je odtržen  (působením OH</a:t>
            </a:r>
            <a:r>
              <a:rPr lang="cs-CZ" sz="20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 z methylenové  skupiny a vzniká radikál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mastné kyseliny (uhlíkový radikál)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● radikál mastné kyseliny ochotně reaguje s O</a:t>
            </a:r>
            <a:r>
              <a:rPr lang="cs-CZ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za vzniku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peroxylového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radikálu 								       (ROO</a:t>
            </a:r>
            <a:r>
              <a:rPr lang="cs-CZ" sz="20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peroxylový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radikál může napadnout další molekuly PUFA  a propagovat 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peroxidaci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lipidů          lipidový (hydro)peroxid a nový radikál mastné kyseliny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jsou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produkovány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● peroxidy lipidů se mohou rozložit na velmi reaktivní aldehydy (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malondialdehyd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   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4-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hydroxynonenal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267744" y="5733256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1331640" y="3347700"/>
            <a:ext cx="77048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i="1" dirty="0" smtClean="0">
                <a:latin typeface="Times New Roman" pitchFamily="18" charset="0"/>
                <a:cs typeface="Times New Roman" pitchFamily="18" charset="0"/>
              </a:rPr>
              <a:t>Schéma stahováno z :</a:t>
            </a:r>
            <a:r>
              <a:rPr lang="en-US" sz="1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http://www.benbest.com/lifeext/aging.html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0127" y="764704"/>
            <a:ext cx="729585" cy="3077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PUFA</a:t>
            </a:r>
            <a:endParaRPr lang="cs-CZ" sz="1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03848" y="764704"/>
            <a:ext cx="2169745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0" b="1" dirty="0"/>
              <a:t>r</a:t>
            </a:r>
            <a:r>
              <a:rPr lang="cs-CZ" sz="1400" b="1" dirty="0" smtClean="0"/>
              <a:t>adikál mastné kyseliny</a:t>
            </a:r>
            <a:endParaRPr lang="cs-CZ" sz="1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62695" y="764704"/>
            <a:ext cx="1737697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400" b="1" dirty="0" err="1"/>
              <a:t>p</a:t>
            </a:r>
            <a:r>
              <a:rPr lang="cs-CZ" sz="1400" b="1" dirty="0" err="1" smtClean="0"/>
              <a:t>eroxylový</a:t>
            </a:r>
            <a:r>
              <a:rPr lang="cs-CZ" sz="1400" b="1" dirty="0" smtClean="0"/>
              <a:t> radikál</a:t>
            </a:r>
            <a:endParaRPr lang="cs-CZ" sz="1400" b="1" dirty="0"/>
          </a:p>
        </p:txBody>
      </p:sp>
    </p:spTree>
    <p:extLst>
      <p:ext uri="{BB962C8B-B14F-4D97-AF65-F5344CB8AC3E}">
        <p14:creationId xmlns:p14="http://schemas.microsoft.com/office/powerpoint/2010/main" xmlns="" val="37696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93640" y="620688"/>
            <a:ext cx="6120680" cy="4017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508518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MDA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může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reagovat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volnými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aminoskupinami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proteinů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vzniku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nefunkčních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proteinových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komplexů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39677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007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xidační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modifik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ace 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proteinů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40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95" y="1212833"/>
            <a:ext cx="5932281" cy="452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43908"/>
            <a:ext cx="2764388" cy="1689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065939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1" y="1268760"/>
            <a:ext cx="3696213" cy="2280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0007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xida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ční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poškození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DNA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35964" y="3203684"/>
            <a:ext cx="20644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8-</a:t>
            </a:r>
            <a:r>
              <a:rPr lang="cs-CZ" dirty="0" err="1" smtClean="0"/>
              <a:t>hydroxyguanin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091588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Volné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radikály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mohou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reagovat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stavebními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jednotkami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DNA 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mohou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poškodit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purinové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pyrimidinové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báz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deoxyribózu.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Účinkem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RNS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může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docházet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deaminaci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nitraci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purinových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bází.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8-hydroxyguanin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vzniká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adicí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C8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guaninu.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163562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Antioxidační ochrana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7024" y="1412776"/>
            <a:ext cx="8653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Antioxidant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je látka, která odkládá, zabraňuje a odstraňuje oxidační poškození na cílové molekule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Neexistuje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univerzální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antioxidant!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Jejich relativní význam je závislý na: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Jak, kde a jaký ROS je tvořen a co je měřeno jako cílové poškození</a:t>
            </a:r>
            <a:endParaRPr lang="cs-CZ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4645" y="4631940"/>
            <a:ext cx="577744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76256" y="5085184"/>
            <a:ext cx="19442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VOLNÝ RADIKÁL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788024" y="4581128"/>
            <a:ext cx="1944216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nespárovaný elektron</a:t>
            </a:r>
            <a:endParaRPr lang="cs-CZ" sz="1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427984" y="5445224"/>
            <a:ext cx="1266383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rgbClr val="FF0000"/>
                </a:solidFill>
              </a:rPr>
              <a:t>darování  elektronu</a:t>
            </a:r>
            <a:endParaRPr lang="cs-CZ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777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Antioxidační ochrana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7024" y="1268760"/>
            <a:ext cx="878497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enzymy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katalyticky odstraňují ROS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superoxid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dismutáza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kataláza,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glutathion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peroxidáza,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peroxiredoxiny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proteiny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odstraňující pro-oxidanty (ionty kovů a hem)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(transferin, albumin,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haptoglobin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ceruloplasmin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hem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oxygenáza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nízkomolekulární látky vychytávající volné radikály </a:t>
            </a: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(„obětní činidla“)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○ </a:t>
            </a: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syntetizovány </a:t>
            </a:r>
            <a:r>
              <a:rPr lang="cs-CZ" sz="2300" i="1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cs-CZ" sz="2300" i="1" dirty="0" err="1" smtClean="0">
                <a:latin typeface="Times New Roman" pitchFamily="18" charset="0"/>
                <a:cs typeface="Times New Roman" pitchFamily="18" charset="0"/>
              </a:rPr>
              <a:t>vivo</a:t>
            </a:r>
            <a:r>
              <a:rPr lang="cs-CZ" sz="23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(bilirubin, </a:t>
            </a:r>
            <a:r>
              <a:rPr lang="cs-CZ" sz="2300" dirty="0" err="1" smtClean="0">
                <a:latin typeface="Times New Roman" pitchFamily="18" charset="0"/>
                <a:cs typeface="Times New Roman" pitchFamily="18" charset="0"/>
              </a:rPr>
              <a:t>kys</a:t>
            </a: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. močová a </a:t>
            </a:r>
            <a:r>
              <a:rPr lang="cs-CZ" sz="2300" dirty="0" err="1" smtClean="0">
                <a:latin typeface="Times New Roman" pitchFamily="18" charset="0"/>
                <a:cs typeface="Times New Roman" pitchFamily="18" charset="0"/>
              </a:rPr>
              <a:t>lipoová</a:t>
            </a: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, koenzym Q)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○ </a:t>
            </a:r>
            <a:r>
              <a:rPr lang="cs-CZ" sz="2300" dirty="0" smtClean="0">
                <a:latin typeface="Times New Roman" pitchFamily="18" charset="0"/>
                <a:cs typeface="Times New Roman" pitchFamily="18" charset="0"/>
              </a:rPr>
              <a:t>ze stravy (vitamíny E a C, karotenoidy, rostlinné fenoly)</a:t>
            </a:r>
            <a:endParaRPr lang="cs-CZ" sz="2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975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86068"/>
            <a:ext cx="8856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superoxid dismutáza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– katalyzuje dismutaci superoxidu                               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          na kyslík a peroxid vodíku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kataláza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katalyzuje dismutaci peroxidu vodíku na kyslík a vodu                  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glutathion peroxidáza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– katalyzuje redukci peroxidu vodíku na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            vodu za využití redukovaného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glutathionu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       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– skládá se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podjednotek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každá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podj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          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obsahuje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Se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aktivním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místě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536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4754"/>
            <a:ext cx="8712968" cy="6402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6736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0647"/>
            <a:ext cx="7416824" cy="6132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0813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Glutathion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8280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reguluje metabolismus askorbátu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udržuje komunikaci mezi buňkami skrz </a:t>
            </a:r>
            <a:r>
              <a:rPr lang="cs-CZ" sz="2400" i="1" smtClean="0">
                <a:latin typeface="Times New Roman" pitchFamily="18" charset="0"/>
                <a:cs typeface="Times New Roman" pitchFamily="18" charset="0"/>
              </a:rPr>
              <a:t>gap junctions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brání oxidaci proteinových −SH skupin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mM koncentrace v různých tkáních (99% jako GSH)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nejvyšší hladiny v játrech, ledvinách a čočce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schopen vychytávat ROS přímo (OH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ONOO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červené krvinky jsou zvláště závislé glutathionové antioxidační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ochraně pro jejich normalní funkce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65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836712"/>
            <a:ext cx="88569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peroxiredoxiny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katalyzují redukci peroxidu vodíku a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organických peroxidů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– cysteinové zbytky v aktivním místě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thioredoxiny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– redukují oxidované peroxiredoxiny, regenerují je                  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– polypeptidy s M</a:t>
            </a:r>
            <a:r>
              <a:rPr lang="cs-CZ" sz="2400" baseline="-2500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~ 12 kDa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– dva cysteinové zbytky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783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9513"/>
            <a:ext cx="5400600" cy="6628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7952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Antioxidanty ze stravy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724615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Vitamín 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-tokoferol)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lipofilní struktura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inhibitor peroxidace lipidů v buněčných membránách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-TocH + LOO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→ </a:t>
            </a:r>
            <a:r>
              <a:rPr lang="cs-CZ" sz="240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-Toc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LOOH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Vitamín C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(kyselina askorbová)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rozpustná ve vodě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regeneruje vitamín E v membránách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400" smtClean="0">
                <a:latin typeface="Symbol" pitchFamily="18" charset="2"/>
                <a:cs typeface="Times New Roman" pitchFamily="18" charset="0"/>
              </a:rPr>
              <a:t> 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-Toc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+                    → </a:t>
            </a:r>
            <a:r>
              <a:rPr lang="cs-CZ" sz="240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-TocH +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Documents and Settings\Jan Illner\Plocha\stažený soub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7393" y="990601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157192"/>
            <a:ext cx="1238884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19" y="5081731"/>
            <a:ext cx="1362229" cy="129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176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188368" y="1124743"/>
            <a:ext cx="637234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Metabolismus vitamínu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5253007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Cíl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vitamínu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terminace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lipidové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peroxidace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Vitamí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 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přeměňuje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peroxylové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radikály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lipidové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peroxidy, přičemž se sám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mění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tokoferylový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radiká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47067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3950" y="1052736"/>
            <a:ext cx="7408450" cy="421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Metabolismus vitamínu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5325015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Dismutace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askorbylových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radikálů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málo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reaktivní).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Oxidovaný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dehydroaskorbá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 se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může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zpět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redukovat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askorbá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t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pomocí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GSH 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NADPH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57316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Průkaz oxidačního stresu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7024" y="1668289"/>
            <a:ext cx="87849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přímá detekce volných radikálů – 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trapping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(„chycení radikálů“)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● měření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biomarkerů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markery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oxidačního poškození                        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biologického materiálu) – 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fingerprinting</a:t>
            </a:r>
            <a:endParaRPr lang="cs-CZ" sz="24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○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biomarkery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oxidačního poškození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DNA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→ 8-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hydroxy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-2´-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deoxyguanosin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(8OHdG)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○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biomarkery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peroxidace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lipidů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	→ koncové produkty: peroxidy,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isoprostany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aldehydy,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fluorescenční pigmenty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○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biomarkery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poškození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proteinů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	→ proteinové karbonyly,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ityrosin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nitrotyrosin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oxidované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−SH skupiny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610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Buněčné poškození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(poškození biomolekul) je jedním z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důsledků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                              oxidačního stresu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zvýšená proliferace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(způsobena nízkou úrovní stresu)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adaptace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(mírný až střední stres může mít za následek zvýšenou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syntézu antioxidantů; ischemický „preconditioning“)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stárnutí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(způsobeno vysokou úrovní stresu)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buněčná smrt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(apoptóza, nekróza)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změny v buněčném metabolismu iontů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(↑ intracelulárního Ca</a:t>
            </a:r>
            <a:r>
              <a:rPr lang="cs-CZ" sz="2400" baseline="3000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   uvolnění Fe, Cu )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870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5944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11663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 ateroskleróza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665" y="908720"/>
            <a:ext cx="8702571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7158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375628"/>
            <a:ext cx="884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 ischemie -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reperfuze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206" y="1340768"/>
            <a:ext cx="8725274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8643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11663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neurodegerativní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choroby (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Alzheimerova choroba)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387800"/>
            <a:ext cx="4571057" cy="5326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27584" y="2257127"/>
            <a:ext cx="223224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Mitochondriální poškození</a:t>
            </a:r>
            <a:endParaRPr lang="cs-CZ" sz="1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835696" y="2636912"/>
            <a:ext cx="0" cy="79208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331640" y="3573016"/>
            <a:ext cx="100811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ROS/RNS</a:t>
            </a:r>
            <a:endParaRPr lang="cs-CZ" sz="1400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 flipV="1">
            <a:off x="1331640" y="3573016"/>
            <a:ext cx="0" cy="28803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2479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9269" y="27284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Souhrn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Volné radikály způsobují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buněčné poškození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, nicméně za určitých okolností mohou být pro organismus i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prospěšné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Různé zdroje volných radikálů v organismu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Antioxidanty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Choroby spojené s oxidačním stresem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765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27284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Literatura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412776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Barry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Halliwell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John M. C.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Gutteridge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Free Radicals in Biology and Medicine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ourth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edition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(2007);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Oxford University Press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Inc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R. K. Murray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kol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Harperova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ilustrovaná biochemie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překlad 28. vydání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2012), nakladatelství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Galén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D. Dobrota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kol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Lekárska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biochémia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1. vydání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(2012),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vydavatelství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Osveta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M. Kalousová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kol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Patobiochemie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ve schématech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1. vydání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(2006),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vydavatelství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Grada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Publishing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a.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53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4542" y="1844824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Děkuji za pozornost!</a:t>
            </a:r>
            <a:endParaRPr lang="en-GB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GB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Prostor na dotazy</a:t>
            </a:r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…</a:t>
            </a:r>
            <a:endParaRPr lang="en-GB" sz="5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3437162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1305</TotalTime>
  <Words>1801</Words>
  <Application>Microsoft Office PowerPoint</Application>
  <PresentationFormat>Předvádění na obrazovce (4:3)</PresentationFormat>
  <Paragraphs>413</Paragraphs>
  <Slides>46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AS</cp:lastModifiedBy>
  <cp:revision>161</cp:revision>
  <dcterms:modified xsi:type="dcterms:W3CDTF">2014-05-13T13:03:22Z</dcterms:modified>
</cp:coreProperties>
</file>