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69" r:id="rId4"/>
    <p:sldId id="258" r:id="rId5"/>
    <p:sldId id="259" r:id="rId6"/>
    <p:sldId id="268" r:id="rId7"/>
    <p:sldId id="260" r:id="rId8"/>
    <p:sldId id="261" r:id="rId9"/>
    <p:sldId id="262" r:id="rId10"/>
    <p:sldId id="263" r:id="rId11"/>
    <p:sldId id="265" r:id="rId12"/>
    <p:sldId id="257" r:id="rId13"/>
    <p:sldId id="266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06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7A7ED5E-FEF3-49C9-9D93-DED3A8E13B0B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9F89FC-43DF-4C55-9070-99EA715295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82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F5F617-AE0D-442B-9D18-EAE9F9095103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0BD5AD-B888-4B01-AE4C-BB96D5EE9615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695CC2-85A0-4F2B-B40E-EBDB113F2837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BA0147-CB86-41AD-987D-A157A77AD111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BCE48D-C858-42EA-A2BE-F083E710A92E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04A12E-4C10-4967-8F06-377540FECF0E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D67CE9-97C6-4187-BE18-69171D6AAC27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B2F1DB-0D2F-4D67-BC9E-14823E60ED3E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6C7ED7-091F-4277-A437-9616B1EC0B79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F1F81-83D3-4577-9313-30EF37D270CF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26ABF-FA5D-4A45-84E5-197C2E2DBF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D6271-7AAE-45F1-99B6-E7B75CC17967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7BB31-A992-4244-ADC4-2CBC81C54D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88522-4FC1-4DF1-B364-69478CC86D1F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793C6-CB9A-4CE6-8FDB-AD5063A734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842E8-13BC-4D89-B8FF-8A670927C3EA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60055-53A1-4D6C-8B4B-481F1C2BAD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42CF8-D893-4CBB-9D93-C397DD8EBA05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337CA-08A1-47CA-B19A-54FDB662E6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D5CF3-EC8E-4082-AE48-836DC4289DBF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BF505-EB86-4D1F-8D4D-429F12010A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47F4B-1D21-4B59-ABF4-581E131BB8E4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C12FA-3A0D-4630-872C-4DACD8F2E4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A33EE-EBBD-4498-9F89-CADF440A50CD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762BD-3A55-4AEB-B91F-C3837B25DA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17451-9B4B-4ADD-9F50-5503A8D43200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D793B-FAF2-4A3A-8B14-B3324D9ECD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A2F0A-A9F7-4647-A77B-8776EF092BB9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B8149-874C-4DB1-95B1-9A6FB1707D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B5E28-060D-4321-84E0-40A3A8094EDC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4391E-6F63-4BA3-B4D8-5DBA8C2EA0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30D8C4F-D238-492F-AB0A-1FBB41C725A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9034208-9EAD-4DD6-92A6-679F48645A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21ABAA5-7EE5-4D6C-8252-F0779CC9CF4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456F236-1C9E-4F93-8FF1-0603B04FF4F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9280859-A47C-4458-ACD7-149241DE7B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CECD51E-B087-4934-9236-CC8F514A364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20C861D-8392-43CC-BE3D-F3E949434FF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67411BF-3D1E-43B0-BDD6-F50E465FF82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83F4801-6216-4A40-A453-F89DD2DE73F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A80A9A8-DDA3-454D-A169-904216FA608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3CD566C-3F55-45EE-ACF4-827A3880085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E43693F-1A9C-4664-8980-16063EF3B2F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4892F19-819A-427C-BFF7-892173D35E59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294DE8-C2C6-4B7D-8C84-584AE6B69B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hlink"/>
            </a:gs>
            <a:gs pos="100000">
              <a:schemeClr val="hlink">
                <a:gamma/>
                <a:shade val="80000"/>
                <a:invGamma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85FA938A-B324-46F2-AA18-421128D835C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Antimykotika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Dělení a význam antimykotik</a:t>
            </a: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 eaLnBrk="1" hangingPunct="1"/>
            <a:r>
              <a:rPr lang="cs-CZ" smtClean="0"/>
              <a:t>Mechanismus/ spektrum účinku</a:t>
            </a:r>
          </a:p>
          <a:p>
            <a:pPr eaLnBrk="1" hangingPunct="1"/>
            <a:r>
              <a:rPr lang="cs-CZ" smtClean="0"/>
              <a:t>Lokální x systémová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Význam v medicíně narůstá</a:t>
            </a:r>
          </a:p>
          <a:p>
            <a:pPr eaLnBrk="1" hangingPunct="1"/>
            <a:r>
              <a:rPr lang="cs-CZ" smtClean="0"/>
              <a:t>Imunokompromitovaný pacient </a:t>
            </a:r>
          </a:p>
          <a:p>
            <a:pPr eaLnBrk="1" hangingPunct="1"/>
            <a:r>
              <a:rPr lang="cs-CZ" smtClean="0"/>
              <a:t>Spotřeba antibiotik</a:t>
            </a:r>
          </a:p>
          <a:p>
            <a:pPr eaLnBrk="1" hangingPunct="1"/>
            <a:r>
              <a:rPr lang="cs-CZ" smtClean="0"/>
              <a:t>Nadůžívání některých přípravků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pfil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smtClean="0"/>
              <a:t>Antimykotika 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AZOLY</a:t>
            </a:r>
          </a:p>
          <a:p>
            <a:pPr eaLnBrk="1" hangingPunct="1"/>
            <a:r>
              <a:rPr lang="cs-CZ" altLang="cs-CZ" smtClean="0"/>
              <a:t>Inhibice biosyntézy ergosterolu v buněčné membráně plísně s následnou blokádou růstu</a:t>
            </a:r>
          </a:p>
          <a:p>
            <a:pPr eaLnBrk="1" hangingPunct="1"/>
            <a:r>
              <a:rPr lang="cs-CZ" altLang="cs-CZ" smtClean="0"/>
              <a:t>Cidní – statický účinek</a:t>
            </a:r>
          </a:p>
          <a:p>
            <a:pPr eaLnBrk="1" hangingPunct="1"/>
            <a:r>
              <a:rPr lang="cs-CZ" altLang="cs-CZ" sz="2800" b="1" smtClean="0"/>
              <a:t>Lokální : ekonazol, klotrimoxasol…</a:t>
            </a:r>
          </a:p>
          <a:p>
            <a:pPr eaLnBrk="1" hangingPunct="1"/>
            <a:r>
              <a:rPr lang="cs-CZ" altLang="cs-CZ" sz="2800" b="1" smtClean="0"/>
              <a:t>Systémová aplikace : mikonazol, flukonazol, itrakonazol, vorikonazol….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Azoly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Nejpočetnější skupina antimykotik</a:t>
            </a:r>
          </a:p>
          <a:p>
            <a:pPr eaLnBrk="1" hangingPunct="1">
              <a:defRPr/>
            </a:pPr>
            <a:r>
              <a:rPr lang="cs-CZ" dirty="0" smtClean="0"/>
              <a:t>Léčba kandidových infekcí</a:t>
            </a:r>
          </a:p>
          <a:p>
            <a:pPr eaLnBrk="1" hangingPunct="1">
              <a:defRPr/>
            </a:pPr>
            <a:r>
              <a:rPr lang="cs-CZ" b="1" dirty="0" err="1" smtClean="0"/>
              <a:t>Flukonazol</a:t>
            </a:r>
            <a:r>
              <a:rPr lang="cs-CZ" dirty="0" smtClean="0"/>
              <a:t> – základní systémové antimykotikum</a:t>
            </a:r>
          </a:p>
          <a:p>
            <a:pPr eaLnBrk="1" hangingPunct="1">
              <a:buFontTx/>
              <a:buChar char="-"/>
              <a:defRPr/>
            </a:pPr>
            <a:r>
              <a:rPr lang="cs-CZ" dirty="0" smtClean="0"/>
              <a:t>lokální i systémové kandidové infekce</a:t>
            </a:r>
          </a:p>
          <a:p>
            <a:pPr eaLnBrk="1" hangingPunct="1">
              <a:buFontTx/>
              <a:buChar char="-"/>
              <a:defRPr/>
            </a:pPr>
            <a:r>
              <a:rPr lang="cs-CZ" dirty="0"/>
              <a:t>v</a:t>
            </a:r>
            <a:r>
              <a:rPr lang="cs-CZ" dirty="0" smtClean="0"/>
              <a:t>ysoká spotřeba v nemocnicích</a:t>
            </a:r>
          </a:p>
          <a:p>
            <a:pPr eaLnBrk="1" hangingPunct="1">
              <a:buFontTx/>
              <a:buChar char="-"/>
              <a:defRPr/>
            </a:pPr>
            <a:r>
              <a:rPr lang="cs-CZ" dirty="0"/>
              <a:t>s</a:t>
            </a:r>
            <a:r>
              <a:rPr lang="cs-CZ" dirty="0" smtClean="0"/>
              <a:t>elekce non – </a:t>
            </a:r>
            <a:r>
              <a:rPr lang="cs-CZ" dirty="0" err="1" smtClean="0"/>
              <a:t>albicans</a:t>
            </a:r>
            <a:r>
              <a:rPr lang="cs-CZ" dirty="0" smtClean="0"/>
              <a:t> rezistentních kmenů</a:t>
            </a:r>
          </a:p>
          <a:p>
            <a:pPr eaLnBrk="1" hangingPunct="1">
              <a:defRPr/>
            </a:pPr>
            <a:r>
              <a:rPr lang="cs-CZ" dirty="0" err="1" smtClean="0"/>
              <a:t>Vorikonazol</a:t>
            </a:r>
            <a:r>
              <a:rPr lang="cs-CZ" dirty="0" smtClean="0"/>
              <a:t>, </a:t>
            </a:r>
            <a:r>
              <a:rPr lang="cs-CZ" dirty="0" err="1" smtClean="0"/>
              <a:t>posakonazol</a:t>
            </a:r>
            <a:r>
              <a:rPr lang="cs-CZ" dirty="0" smtClean="0"/>
              <a:t> – vláknité houby</a:t>
            </a:r>
          </a:p>
          <a:p>
            <a:pPr marL="0" indent="0" eaLnBrk="1" hangingPunct="1">
              <a:buFontTx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Antimykotika II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600" b="1" smtClean="0"/>
              <a:t>Polyeny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b="1" smtClean="0"/>
              <a:t>Mechanismus účinku : vazba na steroly v membráně narušení permeability- únik iontů a nízkomolekulárních látek z cytoplasmy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b="1" smtClean="0"/>
              <a:t>Lokální : nystatin, pimaricin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b="1" smtClean="0"/>
              <a:t>Systémová aplikace : </a:t>
            </a:r>
            <a:r>
              <a:rPr lang="cs-CZ" altLang="cs-CZ" sz="2800" b="1" smtClean="0">
                <a:solidFill>
                  <a:schemeClr val="accent2"/>
                </a:solidFill>
              </a:rPr>
              <a:t>amfotericin B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b="1" smtClean="0"/>
              <a:t>Na tukovém nosiči : Abelcet, Amphocil, Ambisome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b="1" smtClean="0"/>
              <a:t>    </a:t>
            </a:r>
            <a:r>
              <a:rPr lang="cs-CZ" altLang="cs-CZ" b="1" smtClean="0"/>
              <a:t>(</a:t>
            </a:r>
            <a:r>
              <a:rPr lang="cs-CZ" altLang="cs-CZ" sz="2800" b="1" smtClean="0"/>
              <a:t>nystatin)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pfile2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990600" y="5181600"/>
            <a:ext cx="708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>
                <a:solidFill>
                  <a:srgbClr val="FF3300"/>
                </a:solidFill>
                <a:latin typeface="Arial Narrow" pitchFamily="34" charset="0"/>
              </a:rPr>
              <a:t>- </a:t>
            </a:r>
            <a:r>
              <a:rPr lang="cs-CZ" altLang="cs-CZ" sz="2400" b="1">
                <a:solidFill>
                  <a:srgbClr val="FF3300"/>
                </a:solidFill>
                <a:latin typeface="Arial Narrow" pitchFamily="34" charset="0"/>
              </a:rPr>
              <a:t>voriconazol</a:t>
            </a:r>
            <a:r>
              <a:rPr lang="cs-CZ" altLang="cs-CZ" sz="2400" b="1">
                <a:solidFill>
                  <a:srgbClr val="FFFFFF"/>
                </a:solidFill>
                <a:latin typeface="Arial Narrow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Antimykotika </a:t>
            </a:r>
            <a:endParaRPr lang="cs-CZ" altLang="cs-CZ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Antimetabolity</a:t>
            </a:r>
          </a:p>
          <a:p>
            <a:pPr eaLnBrk="1" hangingPunct="1"/>
            <a:r>
              <a:rPr lang="cs-CZ" altLang="cs-CZ" sz="2800" b="1" smtClean="0"/>
              <a:t>Mechanismus účinku : zabudování 5-FC jako falešného prekursoru do buněk plísní místo cytosinu s finální blokádou proteosyntézy</a:t>
            </a:r>
          </a:p>
          <a:p>
            <a:pPr eaLnBrk="1" hangingPunct="1"/>
            <a:r>
              <a:rPr lang="cs-CZ" altLang="cs-CZ" sz="2800" b="1" smtClean="0"/>
              <a:t>5- Fluorocytosin statický – cidní účinek</a:t>
            </a:r>
          </a:p>
          <a:p>
            <a:pPr eaLnBrk="1" hangingPunct="1"/>
            <a:r>
              <a:rPr lang="cs-CZ" altLang="cs-CZ" sz="2800" b="1" smtClean="0"/>
              <a:t>P.O. i I.V forma</a:t>
            </a:r>
          </a:p>
          <a:p>
            <a:pPr eaLnBrk="1" hangingPunct="1"/>
            <a:r>
              <a:rPr lang="cs-CZ" altLang="cs-CZ" sz="2800" b="1" smtClean="0"/>
              <a:t>Snadný vznik R</a:t>
            </a:r>
          </a:p>
          <a:p>
            <a:pPr eaLnBrk="1" hangingPunct="1"/>
            <a:r>
              <a:rPr lang="cs-CZ" altLang="cs-CZ" sz="2800" b="1" smtClean="0"/>
              <a:t>Doporučuje se podávat v kombinaci (poleyny)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Antimykotika </a:t>
            </a:r>
            <a:endParaRPr lang="cs-CZ" altLang="cs-CZ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b="1" smtClean="0">
                <a:latin typeface="Arial" charset="0"/>
              </a:rPr>
              <a:t>Echinokandiny</a:t>
            </a:r>
          </a:p>
          <a:p>
            <a:pPr eaLnBrk="1" hangingPunct="1"/>
            <a:r>
              <a:rPr lang="cs-CZ" altLang="cs-CZ" smtClean="0"/>
              <a:t>Inhibice </a:t>
            </a:r>
            <a:r>
              <a:rPr lang="cs-CZ" altLang="cs-CZ" smtClean="0">
                <a:cs typeface="Times New Roman" pitchFamily="18" charset="0"/>
              </a:rPr>
              <a:t>ß</a:t>
            </a:r>
            <a:r>
              <a:rPr lang="cs-CZ" altLang="cs-CZ" smtClean="0"/>
              <a:t>1,3 glukanů v buněčné stěně</a:t>
            </a:r>
          </a:p>
          <a:p>
            <a:pPr eaLnBrk="1" hangingPunct="1"/>
            <a:r>
              <a:rPr lang="cs-CZ" altLang="cs-CZ" smtClean="0"/>
              <a:t>Statický účinek</a:t>
            </a:r>
          </a:p>
          <a:p>
            <a:pPr eaLnBrk="1" hangingPunct="1"/>
            <a:r>
              <a:rPr lang="cs-CZ" altLang="cs-CZ" smtClean="0"/>
              <a:t>Candida spp, Aspergillus spp. Pneumocystis carinii…</a:t>
            </a:r>
          </a:p>
          <a:p>
            <a:pPr eaLnBrk="1" hangingPunct="1"/>
            <a:r>
              <a:rPr lang="cs-CZ" altLang="cs-CZ" smtClean="0"/>
              <a:t>Nízká toxicita</a:t>
            </a:r>
          </a:p>
          <a:p>
            <a:pPr eaLnBrk="1" hangingPunct="1"/>
            <a:r>
              <a:rPr lang="cs-CZ" altLang="cs-CZ" smtClean="0"/>
              <a:t>Léčba závažných systémových infekcí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Antimykotika </a:t>
            </a:r>
            <a:endParaRPr lang="cs-CZ" altLang="cs-CZ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2600" y="1981200"/>
            <a:ext cx="6705600" cy="4114800"/>
          </a:xfrm>
        </p:spPr>
        <p:txBody>
          <a:bodyPr/>
          <a:lstStyle/>
          <a:p>
            <a:pPr eaLnBrk="1" hangingPunct="1"/>
            <a:r>
              <a:rPr lang="cs-CZ" altLang="cs-CZ" sz="3600" b="1" smtClean="0"/>
              <a:t>Allylaminy</a:t>
            </a:r>
            <a:r>
              <a:rPr lang="cs-CZ" altLang="cs-CZ" smtClean="0"/>
              <a:t> - Terbinafin</a:t>
            </a:r>
          </a:p>
          <a:p>
            <a:pPr eaLnBrk="1" hangingPunct="1"/>
            <a:r>
              <a:rPr lang="cs-CZ" altLang="cs-CZ" smtClean="0"/>
              <a:t>Pouze k lokální aplikaci</a:t>
            </a:r>
          </a:p>
          <a:p>
            <a:pPr eaLnBrk="1" hangingPunct="1"/>
            <a:r>
              <a:rPr lang="cs-CZ" altLang="cs-CZ" smtClean="0"/>
              <a:t>Dermatofyta, méně kandidy</a:t>
            </a:r>
          </a:p>
          <a:p>
            <a:pPr eaLnBrk="1" hangingPunct="1"/>
            <a:r>
              <a:rPr lang="cs-CZ" altLang="cs-CZ" smtClean="0"/>
              <a:t>Cidní – statický účinek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pfile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Rezistence k antimykotikům</a:t>
            </a: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Problematická detekce</a:t>
            </a:r>
          </a:p>
          <a:p>
            <a:pPr eaLnBrk="1" hangingPunct="1"/>
            <a:r>
              <a:rPr lang="cs-CZ" altLang="cs-CZ" i="1" smtClean="0"/>
              <a:t>In vitro</a:t>
            </a:r>
            <a:r>
              <a:rPr lang="cs-CZ" altLang="cs-CZ" smtClean="0"/>
              <a:t> nemusí odpovídat </a:t>
            </a:r>
            <a:r>
              <a:rPr lang="cs-CZ" altLang="cs-CZ" i="1" smtClean="0"/>
              <a:t>in vivo</a:t>
            </a:r>
          </a:p>
          <a:p>
            <a:pPr eaLnBrk="1" hangingPunct="1"/>
            <a:r>
              <a:rPr lang="cs-CZ" altLang="cs-CZ" smtClean="0"/>
              <a:t>Rezistence k triazolům : </a:t>
            </a:r>
            <a:r>
              <a:rPr lang="cs-CZ" altLang="cs-CZ" b="1" smtClean="0"/>
              <a:t>flukonazol</a:t>
            </a:r>
          </a:p>
          <a:p>
            <a:pPr eaLnBrk="1" hangingPunct="1">
              <a:buFontTx/>
              <a:buChar char="-"/>
            </a:pPr>
            <a:r>
              <a:rPr lang="cs-CZ" altLang="cs-CZ" smtClean="0"/>
              <a:t>přirozená vláknité houby</a:t>
            </a:r>
          </a:p>
          <a:p>
            <a:pPr eaLnBrk="1" hangingPunct="1">
              <a:buFontTx/>
              <a:buChar char="-"/>
            </a:pPr>
            <a:r>
              <a:rPr lang="cs-CZ" altLang="cs-CZ" i="1" smtClean="0"/>
              <a:t>Candida krusei</a:t>
            </a:r>
            <a:r>
              <a:rPr lang="cs-CZ" altLang="cs-CZ" smtClean="0"/>
              <a:t>, </a:t>
            </a:r>
            <a:r>
              <a:rPr lang="cs-CZ" altLang="cs-CZ" i="1" smtClean="0"/>
              <a:t>Candida glabrata</a:t>
            </a:r>
          </a:p>
          <a:p>
            <a:pPr eaLnBrk="1" hangingPunct="1">
              <a:buFontTx/>
              <a:buNone/>
            </a:pPr>
            <a:r>
              <a:rPr lang="cs-CZ" altLang="cs-CZ" smtClean="0">
                <a:cs typeface="Times New Roman" pitchFamily="18" charset="0"/>
              </a:rPr>
              <a:t>•</a:t>
            </a:r>
            <a:r>
              <a:rPr lang="cs-CZ" altLang="cs-CZ" smtClean="0"/>
              <a:t> </a:t>
            </a:r>
            <a:r>
              <a:rPr lang="cs-CZ" altLang="cs-CZ" b="1" smtClean="0"/>
              <a:t>Amfotericin B</a:t>
            </a:r>
            <a:r>
              <a:rPr lang="cs-CZ" altLang="cs-CZ" smtClean="0"/>
              <a:t> : Candida lusitaniae</a:t>
            </a:r>
          </a:p>
          <a:p>
            <a:pPr eaLnBrk="1" hangingPunct="1">
              <a:buFontTx/>
              <a:buNone/>
            </a:pPr>
            <a:r>
              <a:rPr lang="cs-CZ" altLang="cs-CZ" smtClean="0">
                <a:cs typeface="Times New Roman" pitchFamily="18" charset="0"/>
              </a:rPr>
              <a:t>•</a:t>
            </a:r>
            <a:r>
              <a:rPr lang="cs-CZ" altLang="cs-CZ" smtClean="0"/>
              <a:t> </a:t>
            </a:r>
            <a:r>
              <a:rPr lang="cs-CZ" altLang="cs-CZ" b="1" smtClean="0"/>
              <a:t>5-FC</a:t>
            </a:r>
            <a:r>
              <a:rPr lang="cs-CZ" altLang="cs-CZ" smtClean="0"/>
              <a:t> : </a:t>
            </a:r>
            <a:r>
              <a:rPr lang="cs-CZ" altLang="cs-CZ" i="1" smtClean="0"/>
              <a:t>Candida</a:t>
            </a:r>
            <a:r>
              <a:rPr lang="cs-CZ" altLang="cs-CZ" smtClean="0"/>
              <a:t> spp.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262</Words>
  <Application>Microsoft Office PowerPoint</Application>
  <PresentationFormat>Předvádění na obrazovce (4:3)</PresentationFormat>
  <Paragraphs>67</Paragraphs>
  <Slides>12</Slides>
  <Notes>9</Notes>
  <HiddenSlides>2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Default Design</vt:lpstr>
      <vt:lpstr>Antimykotika</vt:lpstr>
      <vt:lpstr>Dělení a význam antimykotik</vt:lpstr>
      <vt:lpstr>Prezentace aplikace PowerPoint</vt:lpstr>
      <vt:lpstr>Antimykotika </vt:lpstr>
      <vt:lpstr>Azoly </vt:lpstr>
      <vt:lpstr>Antimykotika II</vt:lpstr>
      <vt:lpstr>Prezentace aplikace PowerPoint</vt:lpstr>
      <vt:lpstr>Antimykotika </vt:lpstr>
      <vt:lpstr>Antimykotika </vt:lpstr>
      <vt:lpstr>Antimykotika </vt:lpstr>
      <vt:lpstr>Prezentace aplikace PowerPoint</vt:lpstr>
      <vt:lpstr>Rezistence k antimykotikům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Antimykotika</dc:title>
  <dc:creator>Ota</dc:creator>
  <cp:lastModifiedBy>user</cp:lastModifiedBy>
  <cp:revision>5</cp:revision>
  <dcterms:created xsi:type="dcterms:W3CDTF">2013-12-12T05:04:45Z</dcterms:created>
  <dcterms:modified xsi:type="dcterms:W3CDTF">2013-12-19T13:54:51Z</dcterms:modified>
</cp:coreProperties>
</file>