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51" r:id="rId3"/>
    <p:sldMasterId id="2147483653" r:id="rId4"/>
    <p:sldMasterId id="2147483654" r:id="rId5"/>
  </p:sldMasterIdLst>
  <p:handoutMasterIdLst>
    <p:handoutMasterId r:id="rId30"/>
  </p:handoutMasterIdLst>
  <p:sldIdLst>
    <p:sldId id="256" r:id="rId6"/>
    <p:sldId id="281" r:id="rId7"/>
    <p:sldId id="257" r:id="rId8"/>
    <p:sldId id="258" r:id="rId9"/>
    <p:sldId id="259" r:id="rId10"/>
    <p:sldId id="278" r:id="rId11"/>
    <p:sldId id="260" r:id="rId12"/>
    <p:sldId id="261" r:id="rId13"/>
    <p:sldId id="279" r:id="rId14"/>
    <p:sldId id="280" r:id="rId15"/>
    <p:sldId id="262" r:id="rId16"/>
    <p:sldId id="263" r:id="rId17"/>
    <p:sldId id="276" r:id="rId18"/>
    <p:sldId id="264" r:id="rId19"/>
    <p:sldId id="266" r:id="rId20"/>
    <p:sldId id="277" r:id="rId21"/>
    <p:sldId id="275" r:id="rId22"/>
    <p:sldId id="267" r:id="rId23"/>
    <p:sldId id="268" r:id="rId24"/>
    <p:sldId id="269" r:id="rId25"/>
    <p:sldId id="270" r:id="rId26"/>
    <p:sldId id="271" r:id="rId27"/>
    <p:sldId id="272" r:id="rId28"/>
    <p:sldId id="273" r:id="rId2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800" kern="1200">
        <a:solidFill>
          <a:srgbClr val="495C48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rgbClr val="495C48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rgbClr val="495C48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rgbClr val="495C48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rgbClr val="495C48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rgbClr val="495C48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rgbClr val="495C48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rgbClr val="495C48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rgbClr val="495C48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66"/>
    <a:srgbClr val="FF0000"/>
    <a:srgbClr val="FF0066"/>
    <a:srgbClr val="343434"/>
    <a:srgbClr val="FFFFD9"/>
    <a:srgbClr val="474747"/>
    <a:srgbClr val="FFFFE5"/>
    <a:srgbClr val="495C4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34627C39-EC2C-4421-9673-3F23988002CF}" type="datetimeFigureOut">
              <a:rPr lang="cs-CZ"/>
              <a:pPr>
                <a:defRPr/>
              </a:pPr>
              <a:t>29.9.2010</a:t>
            </a:fld>
            <a:endParaRPr lang="cs-CZ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52014B8E-CE80-4F33-9B74-7F1AB65573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0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1138" y="152400"/>
            <a:ext cx="2125662" cy="58832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52400"/>
            <a:ext cx="6229350" cy="5883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1412875"/>
            <a:ext cx="4038600" cy="4910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0388" y="1412875"/>
            <a:ext cx="4038600" cy="4910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1138" y="152400"/>
            <a:ext cx="2125662" cy="617061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52400"/>
            <a:ext cx="6229350" cy="617061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0388" y="1125538"/>
            <a:ext cx="4038600" cy="49101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1138" y="152400"/>
            <a:ext cx="2125662" cy="58832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52400"/>
            <a:ext cx="6229350" cy="5883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1188" y="1123950"/>
            <a:ext cx="3451225" cy="72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4813" y="1123950"/>
            <a:ext cx="3452812" cy="72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157003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15700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11188" y="1125538"/>
            <a:ext cx="3560762" cy="151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24350" y="1125538"/>
            <a:ext cx="3560763" cy="1511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40513" y="1125538"/>
            <a:ext cx="2057400" cy="32766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68313" y="1125538"/>
            <a:ext cx="6019800" cy="32766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79388" y="1125538"/>
            <a:ext cx="8229600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  <a:p>
            <a:pPr lvl="4"/>
            <a:r>
              <a:rPr lang="en-US" smtClean="0"/>
              <a:t>Sixth level</a:t>
            </a:r>
          </a:p>
          <a:p>
            <a:pPr lvl="4"/>
            <a:r>
              <a:rPr lang="en-US" smtClean="0"/>
              <a:t>Seventh level</a:t>
            </a:r>
          </a:p>
          <a:p>
            <a:pPr lvl="4"/>
            <a:r>
              <a:rPr lang="en-US" smtClean="0"/>
              <a:t>Eighth level</a:t>
            </a:r>
          </a:p>
          <a:p>
            <a:pPr lvl="4"/>
            <a:r>
              <a:rPr lang="en-US" smtClean="0"/>
              <a:t>Ninth level</a:t>
            </a:r>
          </a:p>
        </p:txBody>
      </p:sp>
      <p:sp>
        <p:nvSpPr>
          <p:cNvPr id="11" name="Rectangle 20"/>
          <p:cNvSpPr/>
          <p:nvPr/>
        </p:nvSpPr>
        <p:spPr>
          <a:xfrm>
            <a:off x="0" y="0"/>
            <a:ext cx="9144000" cy="90805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5" name="Rectangle 21"/>
          <p:cNvSpPr/>
          <p:nvPr/>
        </p:nvSpPr>
        <p:spPr>
          <a:xfrm>
            <a:off x="0" y="0"/>
            <a:ext cx="250825" cy="90805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02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5" r:id="rId1"/>
    <p:sldLayoutId id="2147483664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300" b="1">
          <a:solidFill>
            <a:schemeClr val="tx1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Font typeface="Wingdings" pitchFamily="2" charset="2"/>
        <a:buChar char="§"/>
        <a:defRPr b="1"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79388" y="1412875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  <a:p>
            <a:pPr lvl="4"/>
            <a:r>
              <a:rPr lang="en-US" smtClean="0"/>
              <a:t>Sixth level</a:t>
            </a:r>
          </a:p>
          <a:p>
            <a:pPr lvl="4"/>
            <a:r>
              <a:rPr lang="en-US" smtClean="0"/>
              <a:t>Seventh level</a:t>
            </a:r>
          </a:p>
          <a:p>
            <a:pPr lvl="4"/>
            <a:r>
              <a:rPr lang="en-US" smtClean="0"/>
              <a:t>Eighth level</a:t>
            </a:r>
          </a:p>
          <a:p>
            <a:pPr lvl="4"/>
            <a:r>
              <a:rPr lang="en-US" smtClean="0"/>
              <a:t>Ninth level</a:t>
            </a:r>
          </a:p>
        </p:txBody>
      </p:sp>
      <p:sp>
        <p:nvSpPr>
          <p:cNvPr id="11" name="Rectangle 20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5" name="Rectangle 21"/>
          <p:cNvSpPr/>
          <p:nvPr/>
        </p:nvSpPr>
        <p:spPr>
          <a:xfrm>
            <a:off x="0" y="0"/>
            <a:ext cx="250825" cy="119697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3317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80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5" r:id="rId2"/>
    <p:sldLayoutId id="2147483674" r:id="rId3"/>
    <p:sldLayoutId id="2147483673" r:id="rId4"/>
    <p:sldLayoutId id="2147483672" r:id="rId5"/>
    <p:sldLayoutId id="2147483671" r:id="rId6"/>
    <p:sldLayoutId id="2147483670" r:id="rId7"/>
    <p:sldLayoutId id="2147483669" r:id="rId8"/>
    <p:sldLayoutId id="2147483668" r:id="rId9"/>
    <p:sldLayoutId id="2147483667" r:id="rId10"/>
    <p:sldLayoutId id="21474836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300" b="1">
          <a:solidFill>
            <a:schemeClr val="tx1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Font typeface="Wingdings" pitchFamily="2" charset="2"/>
        <a:buChar char="§"/>
        <a:defRPr b="1"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179388" y="1125538"/>
            <a:ext cx="8229600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  <a:p>
            <a:pPr lvl="4"/>
            <a:r>
              <a:rPr lang="en-US" smtClean="0"/>
              <a:t>Sixth level</a:t>
            </a:r>
          </a:p>
          <a:p>
            <a:pPr lvl="4"/>
            <a:r>
              <a:rPr lang="en-US" smtClean="0"/>
              <a:t>Seventh level</a:t>
            </a:r>
          </a:p>
          <a:p>
            <a:pPr lvl="4"/>
            <a:r>
              <a:rPr lang="en-US" smtClean="0"/>
              <a:t>Eighth level</a:t>
            </a:r>
          </a:p>
          <a:p>
            <a:pPr lvl="4"/>
            <a:r>
              <a:rPr lang="en-US" smtClean="0"/>
              <a:t>Ninth level</a:t>
            </a:r>
          </a:p>
        </p:txBody>
      </p:sp>
      <p:sp>
        <p:nvSpPr>
          <p:cNvPr id="25603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6" r:id="rId2"/>
    <p:sldLayoutId id="2147483685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7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Gill Sans MT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300" b="1">
          <a:solidFill>
            <a:schemeClr val="tx1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 b="1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Font typeface="Wingdings" pitchFamily="2" charset="2"/>
        <a:buChar char="§"/>
        <a:defRPr b="1"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16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1188" y="1123950"/>
            <a:ext cx="705643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COR PULMONALE</a:t>
            </a:r>
          </a:p>
        </p:txBody>
      </p:sp>
      <p:sp>
        <p:nvSpPr>
          <p:cNvPr id="12" name="Rectangle 32"/>
          <p:cNvSpPr>
            <a:spLocks noChangeArrowheads="1"/>
          </p:cNvSpPr>
          <p:nvPr/>
        </p:nvSpPr>
        <p:spPr bwMode="auto">
          <a:xfrm>
            <a:off x="0" y="836613"/>
            <a:ext cx="9144000" cy="2060575"/>
          </a:xfrm>
          <a:prstGeom prst="rect">
            <a:avLst/>
          </a:prstGeom>
          <a:noFill/>
          <a:ln w="6350" cap="rnd" algn="ctr">
            <a:solidFill>
              <a:srgbClr val="99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Rectangle 31"/>
          <p:cNvSpPr>
            <a:spLocks noChangeArrowheads="1"/>
          </p:cNvSpPr>
          <p:nvPr/>
        </p:nvSpPr>
        <p:spPr bwMode="auto">
          <a:xfrm>
            <a:off x="0" y="836613"/>
            <a:ext cx="250825" cy="2060575"/>
          </a:xfrm>
          <a:prstGeom prst="rect">
            <a:avLst/>
          </a:prstGeom>
          <a:solidFill>
            <a:srgbClr val="993300"/>
          </a:solidFill>
          <a:ln w="6350" cap="rnd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  <p:sldLayoutId id="2147483697" r:id="rId2"/>
    <p:sldLayoutId id="2147483696" r:id="rId3"/>
    <p:sldLayoutId id="2147483695" r:id="rId4"/>
    <p:sldLayoutId id="2147483694" r:id="rId5"/>
    <p:sldLayoutId id="2147483693" r:id="rId6"/>
    <p:sldLayoutId id="2147483692" r:id="rId7"/>
    <p:sldLayoutId id="2147483691" r:id="rId8"/>
    <p:sldLayoutId id="2147483690" r:id="rId9"/>
    <p:sldLayoutId id="2147483689" r:id="rId10"/>
    <p:sldLayoutId id="214748368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/>
          <a:cs typeface="Arial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defRPr sz="40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defRPr sz="2300">
          <a:solidFill>
            <a:schemeClr val="tx2"/>
          </a:solidFill>
          <a:latin typeface="+mn-lt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76000"/>
        <a:buFont typeface="Wingdings 3" pitchFamily="18" charset="2"/>
        <a:buChar char=""/>
        <a:defRPr sz="2000">
          <a:solidFill>
            <a:schemeClr val="tx1"/>
          </a:solidFill>
          <a:latin typeface="+mn-lt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549FB3"/>
        </a:buClr>
        <a:buSzPct val="70000"/>
        <a:buFont typeface="Wingdings" pitchFamily="2" charset="2"/>
        <a:buChar char=""/>
        <a:defRPr>
          <a:solidFill>
            <a:schemeClr val="tx1"/>
          </a:solidFill>
          <a:latin typeface="+mn-lt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1188" y="1125538"/>
            <a:ext cx="7273925" cy="15113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smtClean="0"/>
              <a:t>COR PULMONALE</a:t>
            </a:r>
          </a:p>
          <a:p>
            <a:pPr lvl="0"/>
            <a:endParaRPr lang="cs-CZ" smtClean="0"/>
          </a:p>
        </p:txBody>
      </p:sp>
      <p:sp>
        <p:nvSpPr>
          <p:cNvPr id="12" name="Rectangle 32"/>
          <p:cNvSpPr>
            <a:spLocks noChangeArrowheads="1"/>
          </p:cNvSpPr>
          <p:nvPr/>
        </p:nvSpPr>
        <p:spPr bwMode="auto">
          <a:xfrm>
            <a:off x="0" y="836613"/>
            <a:ext cx="9144000" cy="2060575"/>
          </a:xfrm>
          <a:prstGeom prst="rect">
            <a:avLst/>
          </a:prstGeom>
          <a:noFill/>
          <a:ln w="6350" cap="rnd" algn="ctr">
            <a:solidFill>
              <a:srgbClr val="993300"/>
            </a:solidFill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6" name="Rectangle 31"/>
          <p:cNvSpPr>
            <a:spLocks noChangeArrowheads="1"/>
          </p:cNvSpPr>
          <p:nvPr/>
        </p:nvSpPr>
        <p:spPr bwMode="auto">
          <a:xfrm>
            <a:off x="0" y="836613"/>
            <a:ext cx="250825" cy="2060575"/>
          </a:xfrm>
          <a:prstGeom prst="rect">
            <a:avLst/>
          </a:prstGeom>
          <a:solidFill>
            <a:srgbClr val="993300"/>
          </a:solidFill>
          <a:ln w="6350" cap="rnd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93189" name="Picture 5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15913" y="5589588"/>
            <a:ext cx="795337" cy="863600"/>
          </a:xfrm>
          <a:prstGeom prst="rect">
            <a:avLst/>
          </a:prstGeom>
          <a:solidFill>
            <a:schemeClr val="tx2">
              <a:alpha val="0"/>
            </a:schemeClr>
          </a:solidFill>
          <a:ln w="952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11" name="Rectangle 20"/>
          <p:cNvSpPr/>
          <p:nvPr userDrawn="1"/>
        </p:nvSpPr>
        <p:spPr>
          <a:xfrm>
            <a:off x="0" y="3284538"/>
            <a:ext cx="9144000" cy="1268412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15" name="Rectangle 21"/>
          <p:cNvSpPr/>
          <p:nvPr userDrawn="1"/>
        </p:nvSpPr>
        <p:spPr>
          <a:xfrm>
            <a:off x="0" y="3284538"/>
            <a:ext cx="250825" cy="1268412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/>
          </a:p>
        </p:txBody>
      </p:sp>
      <p:sp>
        <p:nvSpPr>
          <p:cNvPr id="93192" name="Title Placeholder 21"/>
          <p:cNvSpPr>
            <a:spLocks noGrp="1"/>
          </p:cNvSpPr>
          <p:nvPr>
            <p:ph type="title"/>
          </p:nvPr>
        </p:nvSpPr>
        <p:spPr bwMode="auto">
          <a:xfrm>
            <a:off x="468313" y="3357563"/>
            <a:ext cx="8229600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93193" name="Text Box 9"/>
          <p:cNvSpPr txBox="1">
            <a:spLocks noChangeArrowheads="1"/>
          </p:cNvSpPr>
          <p:nvPr userDrawn="1"/>
        </p:nvSpPr>
        <p:spPr bwMode="auto">
          <a:xfrm>
            <a:off x="611188" y="3429000"/>
            <a:ext cx="53292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None/>
            </a:pPr>
            <a:r>
              <a:rPr lang="cs-CZ" sz="2000" b="1">
                <a:solidFill>
                  <a:schemeClr val="tx1"/>
                </a:solidFill>
                <a:latin typeface="Gill Sans MT" pitchFamily="34" charset="-18"/>
              </a:rPr>
              <a:t>INTERNÍ KLINIKA</a:t>
            </a:r>
            <a:br>
              <a:rPr lang="cs-CZ" sz="2000" b="1">
                <a:solidFill>
                  <a:schemeClr val="tx1"/>
                </a:solidFill>
                <a:latin typeface="Gill Sans MT" pitchFamily="34" charset="-18"/>
              </a:rPr>
            </a:br>
            <a:r>
              <a:rPr lang="cs-CZ" sz="2000" b="1">
                <a:solidFill>
                  <a:schemeClr val="tx1"/>
                </a:solidFill>
                <a:latin typeface="Gill Sans MT" pitchFamily="34" charset="-18"/>
              </a:rPr>
              <a:t>FAKULTNÍ NEMOCNICE V MOTOLE</a:t>
            </a:r>
            <a:br>
              <a:rPr lang="cs-CZ" sz="2000" b="1">
                <a:solidFill>
                  <a:schemeClr val="tx1"/>
                </a:solidFill>
                <a:latin typeface="Gill Sans MT" pitchFamily="34" charset="-18"/>
              </a:rPr>
            </a:br>
            <a:r>
              <a:rPr lang="cs-CZ" sz="2000" b="1">
                <a:solidFill>
                  <a:schemeClr val="tx1"/>
                </a:solidFill>
                <a:latin typeface="Gill Sans MT" pitchFamily="34" charset="-18"/>
              </a:rPr>
              <a:t>UNIVERZITA KARLOVA 2. LF</a:t>
            </a:r>
          </a:p>
        </p:txBody>
      </p:sp>
      <p:pic>
        <p:nvPicPr>
          <p:cNvPr id="93194" name="Picture 10" descr="logo interny 1(3)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956550" y="5589588"/>
            <a:ext cx="863600" cy="8636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</p:pic>
      <p:pic>
        <p:nvPicPr>
          <p:cNvPr id="93195" name="Picture 11" descr="Znak 2LF UK barevny 111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3998913" y="5445125"/>
            <a:ext cx="1146175" cy="1133475"/>
          </a:xfrm>
          <a:prstGeom prst="rect">
            <a:avLst/>
          </a:prstGeom>
          <a:noFill/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2pPr>
      <a:lvl3pPr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3pPr>
      <a:lvl4pPr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4pPr>
      <a:lvl5pPr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Gill Sans MT" pitchFamily="34" charset="-18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defRPr sz="4000" b="1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defRPr sz="2300">
          <a:solidFill>
            <a:schemeClr val="tx2"/>
          </a:solidFill>
          <a:latin typeface="+mn-lt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000000"/>
        </a:buClr>
        <a:buSzPct val="76000"/>
        <a:buFont typeface="Wingdings 3" pitchFamily="18" charset="2"/>
        <a:buChar char=""/>
        <a:defRPr sz="2000">
          <a:solidFill>
            <a:schemeClr val="tx1"/>
          </a:solidFill>
          <a:latin typeface="+mn-lt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549FB3"/>
        </a:buClr>
        <a:buSzPct val="70000"/>
        <a:buFont typeface="Wingdings" pitchFamily="2" charset="2"/>
        <a:buChar char=""/>
        <a:defRPr>
          <a:solidFill>
            <a:schemeClr val="tx1"/>
          </a:solidFill>
          <a:latin typeface="+mn-lt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5pPr>
      <a:lvl6pPr marL="18288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6pPr>
      <a:lvl7pPr marL="22860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7pPr>
      <a:lvl8pPr marL="27432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8pPr>
      <a:lvl9pPr marL="32004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Podnadpis 2"/>
          <p:cNvSpPr>
            <a:spLocks noGrp="1"/>
          </p:cNvSpPr>
          <p:nvPr>
            <p:ph type="subTitle" idx="4294967295"/>
          </p:nvPr>
        </p:nvSpPr>
        <p:spPr bwMode="auto">
          <a:xfrm>
            <a:off x="611188" y="981075"/>
            <a:ext cx="6985000" cy="1727200"/>
          </a:xfrm>
          <a:noFill/>
        </p:spPr>
        <p:txBody>
          <a:bodyPr/>
          <a:lstStyle/>
          <a:p>
            <a:pPr marL="0" indent="0"/>
            <a:r>
              <a:rPr lang="cs-CZ" sz="3200"/>
              <a:t>METABOLICKÝ SYNDROM</a:t>
            </a:r>
          </a:p>
          <a:p>
            <a:pPr marL="0" indent="0"/>
            <a:endParaRPr lang="cs-CZ" sz="3200"/>
          </a:p>
          <a:p>
            <a:pPr marL="0" indent="0"/>
            <a:r>
              <a:rPr lang="cs-CZ" sz="3200"/>
              <a:t>As. MUDr. Mark</a:t>
            </a:r>
            <a:r>
              <a:rPr lang="cs-CZ" sz="3200">
                <a:latin typeface="Arial" charset="0"/>
              </a:rPr>
              <a:t>é</a:t>
            </a:r>
            <a:r>
              <a:rPr lang="cs-CZ" sz="3200"/>
              <a:t>ta Hra</a:t>
            </a:r>
            <a:r>
              <a:rPr lang="cs-CZ" sz="3200">
                <a:latin typeface="Arial" charset="0"/>
              </a:rPr>
              <a:t>š</a:t>
            </a:r>
            <a:r>
              <a:rPr lang="cs-CZ" sz="3200"/>
              <a:t>kov</a:t>
            </a:r>
            <a:r>
              <a:rPr lang="cs-CZ" sz="3200">
                <a:latin typeface="Arial" charset="0"/>
              </a:rPr>
              <a:t>á</a:t>
            </a:r>
            <a:endParaRPr lang="cs-CZ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AGENDA</a:t>
            </a:r>
          </a:p>
        </p:txBody>
      </p:sp>
      <p:sp>
        <p:nvSpPr>
          <p:cNvPr id="645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DEFINICE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PREVALENCE A RIZIKOVÉ FAKTORY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DIAGNOSTIKA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anamnéza a fyzikální vyšetření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SCORE systém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přidružené diagnosy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TERAPIE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dietní a režimová opatření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farmakoterapie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TAKE-HOME MESSAGE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Nadpis 1"/>
          <p:cNvSpPr>
            <a:spLocks noGrp="1"/>
          </p:cNvSpPr>
          <p:nvPr>
            <p:ph type="title" idx="4294967295"/>
          </p:nvPr>
        </p:nvSpPr>
        <p:spPr>
          <a:xfrm>
            <a:off x="395288" y="188913"/>
            <a:ext cx="8229600" cy="593725"/>
          </a:xfrm>
        </p:spPr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Metabolický syndrom (METS)</a:t>
            </a:r>
          </a:p>
        </p:txBody>
      </p:sp>
      <p:sp>
        <p:nvSpPr>
          <p:cNvPr id="65538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b="0" smtClean="0">
                <a:latin typeface="Arial" charset="0"/>
              </a:rPr>
              <a:t>primární poruchou inzulinová rezistence spojená s abdominální obezitou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b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b="0" smtClean="0">
                <a:latin typeface="Arial" charset="0"/>
              </a:rPr>
              <a:t>výskyt METS u 25-30% dospělé evropské a severoamerické populace, prevalence stoupá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b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b="0" smtClean="0">
                <a:latin typeface="Arial" charset="0"/>
              </a:rPr>
              <a:t>alespoň 1 složka METS je během života přítomna až u 90% populace </a:t>
            </a:r>
          </a:p>
          <a:p>
            <a:pPr eaLnBrk="1" hangingPunct="1">
              <a:lnSpc>
                <a:spcPct val="90000"/>
              </a:lnSpc>
            </a:pPr>
            <a:endParaRPr lang="cs-CZ" sz="2400" b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b="0" smtClean="0">
                <a:latin typeface="Arial" charset="0"/>
              </a:rPr>
              <a:t>„hrozba“ přelomu 20. a 21. století</a:t>
            </a:r>
          </a:p>
          <a:p>
            <a:pPr eaLnBrk="1" hangingPunct="1">
              <a:lnSpc>
                <a:spcPct val="90000"/>
              </a:lnSpc>
            </a:pPr>
            <a:endParaRPr lang="cs-CZ" sz="2400" b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z="3600" smtClean="0">
                <a:latin typeface="Arial" charset="0"/>
              </a:rPr>
              <a:t>Kaplanovo smrtící kvarteto </a:t>
            </a:r>
            <a:br>
              <a:rPr lang="cs-CZ" sz="3600" smtClean="0">
                <a:latin typeface="Arial" charset="0"/>
              </a:rPr>
            </a:br>
            <a:r>
              <a:rPr lang="cs-CZ" sz="1400" smtClean="0">
                <a:latin typeface="Arial" charset="0"/>
              </a:rPr>
              <a:t>(80.léta 20.století)</a:t>
            </a:r>
          </a:p>
        </p:txBody>
      </p:sp>
      <p:sp>
        <p:nvSpPr>
          <p:cNvPr id="66562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472488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tzv. deadly quarter</a:t>
            </a:r>
            <a:r>
              <a:rPr lang="cs-CZ" sz="2800" u="sng" smtClean="0">
                <a:latin typeface="Arial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počátek 80.let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hlavní příčiny KV mortality a morbidity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8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hypertenze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DM2T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obezita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latin typeface="Arial" charset="0"/>
              </a:rPr>
              <a:t>hyperlipidémie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Reavenův METS </a:t>
            </a:r>
            <a:r>
              <a:rPr lang="cs-CZ" sz="1600" smtClean="0">
                <a:latin typeface="Arial" charset="0"/>
              </a:rPr>
              <a:t>(1988, 1993)</a:t>
            </a:r>
          </a:p>
        </p:txBody>
      </p:sp>
      <p:sp>
        <p:nvSpPr>
          <p:cNvPr id="67586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8291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inzulinorezistence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(rezistence k inzulinem stimulované utilizaci glukózy)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hyperinzulinismus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PGT nebo DM2T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hypertenze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dyslipidémie (↑ TAG, ↑VLDL-CHOL, ↓HDL-CHOL)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+ /-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androidní obezita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hyperurikémie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ICHS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mikrovaskulární angina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METS dle WHO </a:t>
            </a:r>
            <a:r>
              <a:rPr lang="cs-CZ" sz="1600" smtClean="0">
                <a:latin typeface="Arial" charset="0"/>
              </a:rPr>
              <a:t>(1999)</a:t>
            </a:r>
            <a:r>
              <a:rPr lang="cs-CZ" smtClean="0">
                <a:latin typeface="Arial" charset="0"/>
              </a:rPr>
              <a:t> </a:t>
            </a:r>
          </a:p>
        </p:txBody>
      </p:sp>
      <p:sp>
        <p:nvSpPr>
          <p:cNvPr id="68610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51419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u="sng" smtClean="0">
                <a:latin typeface="Arial" charset="0"/>
              </a:rPr>
              <a:t>přítomnost 1 ze 3 složek:</a:t>
            </a: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DM2T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PGT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prokázaná inzulinová rezistence (glykemický clamp)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u="sng" smtClean="0">
                <a:latin typeface="Arial" charset="0"/>
              </a:rPr>
              <a:t>+ přítomnost 2 ze 4 složek:</a:t>
            </a: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abdominální obezita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WHR ≥ 0,85 u žen, ≥ 0,9 u mužů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BMI </a:t>
            </a:r>
            <a:r>
              <a:rPr lang="en-US" sz="2400" smtClean="0">
                <a:latin typeface="Arial" charset="0"/>
              </a:rPr>
              <a:t>&gt;</a:t>
            </a:r>
            <a:r>
              <a:rPr lang="cs-CZ" sz="2400" smtClean="0">
                <a:latin typeface="Arial" charset="0"/>
              </a:rPr>
              <a:t> 30kg/m2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arteriální hypertenze , TK </a:t>
            </a:r>
            <a:r>
              <a:rPr lang="en-US" sz="2400" smtClean="0">
                <a:latin typeface="Arial" charset="0"/>
              </a:rPr>
              <a:t>&gt;</a:t>
            </a:r>
            <a:r>
              <a:rPr lang="cs-CZ" sz="2400" smtClean="0">
                <a:latin typeface="Arial" charset="0"/>
              </a:rPr>
              <a:t> 160/90 Torr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MAU, TAG </a:t>
            </a:r>
            <a:r>
              <a:rPr lang="en-US" sz="2400" smtClean="0">
                <a:latin typeface="Arial" charset="0"/>
              </a:rPr>
              <a:t>&gt;</a:t>
            </a:r>
            <a:r>
              <a:rPr lang="cs-CZ" sz="2400" smtClean="0">
                <a:latin typeface="Arial" charset="0"/>
              </a:rPr>
              <a:t> 1,7mmol/l, HDL-CHOL </a:t>
            </a:r>
            <a:r>
              <a:rPr lang="en-US" sz="2400" smtClean="0">
                <a:latin typeface="Arial" charset="0"/>
              </a:rPr>
              <a:t>&lt;</a:t>
            </a:r>
            <a:r>
              <a:rPr lang="cs-CZ" sz="2400" smtClean="0">
                <a:latin typeface="Arial" charset="0"/>
              </a:rPr>
              <a:t>1mmol/l u žen, HDL-CHOL </a:t>
            </a:r>
            <a:r>
              <a:rPr lang="en-US" sz="2400" smtClean="0">
                <a:latin typeface="Arial" charset="0"/>
              </a:rPr>
              <a:t>&lt;</a:t>
            </a:r>
            <a:r>
              <a:rPr lang="cs-CZ" sz="2400" smtClean="0">
                <a:latin typeface="Arial" charset="0"/>
              </a:rPr>
              <a:t>0,9mmol/ u mužů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V PRAXI MÁLO UŽÍVANÁ DEFINICE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Adult Treatment Panel III /AHA</a:t>
            </a:r>
            <a:r>
              <a:rPr lang="cs-CZ" smtClean="0"/>
              <a:t> </a:t>
            </a:r>
            <a:r>
              <a:rPr lang="cs-CZ" sz="1600" smtClean="0">
                <a:latin typeface="Arial" charset="0"/>
              </a:rPr>
              <a:t>(2001/2005)</a:t>
            </a:r>
          </a:p>
        </p:txBody>
      </p:sp>
      <p:sp>
        <p:nvSpPr>
          <p:cNvPr id="6963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cs-CZ" sz="2400" u="sng" smtClean="0">
                <a:latin typeface="Arial" charset="0"/>
              </a:rPr>
              <a:t>≥ 3 následující kritéria:</a:t>
            </a:r>
          </a:p>
          <a:p>
            <a:pPr eaLnBrk="1" hangingPunct="1">
              <a:buFont typeface="Wingdings" pitchFamily="2" charset="2"/>
              <a:buNone/>
            </a:pPr>
            <a:endParaRPr lang="cs-CZ" sz="2400" u="sng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obvod pasu › 102cm u mužů, › 88cm u žen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TK ≥ 130/85 Torr nebo terapie hypertenze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glykémie › 6,0 mmol/l nebo dříve dg DM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triglyceridy › 1,7mmol/l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HDL-CHOL ‹ 1,0mmol/l u mužů, ‹ 1,25mmol/l u žen</a:t>
            </a:r>
          </a:p>
          <a:p>
            <a:pPr eaLnBrk="1" hangingPunct="1"/>
            <a:endParaRPr lang="cs-CZ" sz="24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V PRAXI NEJVÍCE UŽÍVANÁ DEFINICE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Nadpis 1"/>
          <p:cNvSpPr>
            <a:spLocks noGrp="1"/>
          </p:cNvSpPr>
          <p:nvPr>
            <p:ph type="title" idx="4294967295"/>
          </p:nvPr>
        </p:nvSpPr>
        <p:spPr>
          <a:xfrm>
            <a:off x="468313" y="188913"/>
            <a:ext cx="8229600" cy="592137"/>
          </a:xfrm>
        </p:spPr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International Diabetes Federation</a:t>
            </a:r>
            <a:r>
              <a:rPr lang="cs-CZ" smtClean="0"/>
              <a:t> </a:t>
            </a:r>
            <a:r>
              <a:rPr lang="cs-CZ" sz="1600" smtClean="0"/>
              <a:t>(2005)</a:t>
            </a:r>
          </a:p>
        </p:txBody>
      </p:sp>
      <p:sp>
        <p:nvSpPr>
          <p:cNvPr id="70658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900613"/>
          </a:xfrm>
        </p:spPr>
        <p:txBody>
          <a:bodyPr/>
          <a:lstStyle/>
          <a:p>
            <a:pPr eaLnBrk="1" hangingPunct="1"/>
            <a:r>
              <a:rPr lang="cs-CZ" sz="2400" u="sng" smtClean="0">
                <a:latin typeface="Arial" charset="0"/>
              </a:rPr>
              <a:t>obvod pasu</a:t>
            </a:r>
            <a:r>
              <a:rPr lang="cs-CZ" sz="2400" smtClean="0">
                <a:latin typeface="Arial" charset="0"/>
              </a:rPr>
              <a:t> (evropská populace)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	› 94cm u mužů          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	› 80cm u žen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u="sng" smtClean="0">
                <a:latin typeface="Arial" charset="0"/>
              </a:rPr>
              <a:t>+ 2 následující kritéria: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TK ≥ 130/85 Torr nebo terapie hypertenze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glykémie › 5,6mmol/l nebo oGTT za 2hod 7,8-11mmol/l nebo dříve dg DM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triglyceridy › 1,7mmol/l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HDL-CHOL ‹ 0,9 u mužů, ‹ 1,1 u žen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DEFINICE S NEJPŘÍSNĚJŠÍMI KRITÉRII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b="0" smtClean="0">
                <a:latin typeface="Arial" charset="0"/>
              </a:rPr>
              <a:t>OBVOD PASU DLE ETNIKA</a:t>
            </a:r>
          </a:p>
        </p:txBody>
      </p:sp>
      <p:graphicFrame>
        <p:nvGraphicFramePr>
          <p:cNvPr id="36890" name="Group 26"/>
          <p:cNvGraphicFramePr>
            <a:graphicFrameLocks noGrp="1"/>
          </p:cNvGraphicFramePr>
          <p:nvPr>
            <p:ph idx="4294967295"/>
          </p:nvPr>
        </p:nvGraphicFramePr>
        <p:xfrm>
          <a:off x="179388" y="1125538"/>
          <a:ext cx="8229600" cy="4910137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1228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MUŽI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ŽENY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7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Evropa a USA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94cm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80cm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5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Jižní Asie a Čína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90cm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80cm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Japonsko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85cm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cs-CZ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ill Sans MT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/>
                          <a:cs typeface="Arial" charset="0"/>
                        </a:rPr>
                        <a:t>90cm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SYNONYMA METS</a:t>
            </a:r>
          </a:p>
        </p:txBody>
      </p:sp>
      <p:sp>
        <p:nvSpPr>
          <p:cNvPr id="7270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syndrom inzulinové rezistence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syndrom X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smrtící kvarteto - „deadly quartet“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civilizační syndrom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syndrom nového světa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syndrom 5H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hypertonicko – metabolický syndrom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tichý zabiják – „ silent killer“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…………atd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Prevalence a RF</a:t>
            </a:r>
          </a:p>
        </p:txBody>
      </p:sp>
      <p:sp>
        <p:nvSpPr>
          <p:cNvPr id="73730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329613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dle užité definice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vzestupná tendence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22% US populace dle NHANES III databáze (1988-1994)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34,5%US populace dle NHANES III databáze(1999-2002)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mtClean="0"/>
          </a:p>
          <a:p>
            <a:pPr eaLnBrk="1" hangingPunct="1">
              <a:lnSpc>
                <a:spcPct val="80000"/>
              </a:lnSpc>
            </a:pPr>
            <a:r>
              <a:rPr lang="cs-CZ" sz="2400" u="sng" smtClean="0">
                <a:latin typeface="Arial" charset="0"/>
              </a:rPr>
              <a:t>Nadváha/obezita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hlavní RF pro vznik METS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NHANES III:	METS u 5% pts s normální TH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			METS u 22% pts s nadváhou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			METS u 60% obézních pts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mtClean="0"/>
              <a:t> </a:t>
            </a:r>
          </a:p>
          <a:p>
            <a:pPr eaLnBrk="1" hangingPunct="1">
              <a:lnSpc>
                <a:spcPct val="80000"/>
              </a:lnSpc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RF PRO METS</a:t>
            </a:r>
          </a:p>
        </p:txBody>
      </p:sp>
      <p:sp>
        <p:nvSpPr>
          <p:cNvPr id="7475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věk </a:t>
            </a:r>
            <a:r>
              <a:rPr lang="cs-CZ" sz="1900" smtClean="0">
                <a:latin typeface="Arial" charset="0"/>
              </a:rPr>
              <a:t>(nad 60let x i děti!!!),</a:t>
            </a:r>
            <a:r>
              <a:rPr lang="cs-CZ" sz="2400" smtClean="0">
                <a:latin typeface="Arial" charset="0"/>
              </a:rPr>
              <a:t> muži=ženy </a:t>
            </a:r>
            <a:r>
              <a:rPr lang="cs-CZ" sz="1900" smtClean="0">
                <a:latin typeface="Arial" charset="0"/>
              </a:rPr>
              <a:t>(PCOS)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rasa </a:t>
            </a:r>
            <a:r>
              <a:rPr lang="cs-CZ" sz="1900" smtClean="0">
                <a:latin typeface="Arial" charset="0"/>
              </a:rPr>
              <a:t>(v USA černoši, mexičané, Pima indiáni)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menopausa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kouření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nižší socioekonomický statut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alkoholová abstinence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vysoký příjem sacharidů v dietě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fyzická inaktivita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léky </a:t>
            </a:r>
            <a:r>
              <a:rPr lang="cs-CZ" sz="1900" smtClean="0">
                <a:latin typeface="Arial" charset="0"/>
              </a:rPr>
              <a:t>(IS, antipsychotika – lithium, valproát, mirtazapin,…)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METS JAKO RIZIKOVÝ FAKTOR</a:t>
            </a:r>
          </a:p>
        </p:txBody>
      </p:sp>
      <p:sp>
        <p:nvSpPr>
          <p:cNvPr id="75778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40105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intraabdominální tuk – produkce prozánětlivých cytokinů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u="sng" smtClean="0">
                <a:latin typeface="Arial" charset="0"/>
              </a:rPr>
              <a:t>ZVÝŠENÉ RIZIKO PRO: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ICHS – 2x, trombogenní efekt, endoteliální dysfunkce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CMP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DM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STEATOSA JATER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MALIGNÍ TUMORY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</a:t>
            </a:r>
            <a:r>
              <a:rPr lang="cs-CZ" sz="1900" smtClean="0">
                <a:latin typeface="Arial" charset="0"/>
              </a:rPr>
              <a:t>- muži – kolon, rektum, prostata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1900" smtClean="0">
                <a:latin typeface="Arial" charset="0"/>
              </a:rPr>
              <a:t>	- ženy - endometrium, cervix, ovarium, prs, žlučník</a:t>
            </a:r>
          </a:p>
          <a:p>
            <a:pPr eaLnBrk="1" hangingPunct="1">
              <a:lnSpc>
                <a:spcPct val="80000"/>
              </a:lnSpc>
            </a:pPr>
            <a:endParaRPr lang="cs-CZ" sz="190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Nadpis 1"/>
          <p:cNvSpPr>
            <a:spLocks noGrp="1"/>
          </p:cNvSpPr>
          <p:nvPr>
            <p:ph type="title" idx="4294967295"/>
          </p:nvPr>
        </p:nvSpPr>
        <p:spPr>
          <a:xfrm>
            <a:off x="539750" y="260350"/>
            <a:ext cx="8229600" cy="504825"/>
          </a:xfrm>
        </p:spPr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KLINIKA</a:t>
            </a:r>
          </a:p>
        </p:txBody>
      </p:sp>
      <p:sp>
        <p:nvSpPr>
          <p:cNvPr id="76802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972050"/>
          </a:xfrm>
        </p:spPr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přítomnost 1 složky METS ↑ pravděpodobnst výskytu dalších složek 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při obezitě s BMI nad 35 výskyt METS téměř 100%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METS je významný RF pro rozvoj DM 2T a/nebo KVO!</a:t>
            </a:r>
          </a:p>
          <a:p>
            <a:pPr eaLnBrk="1" hangingPunct="1"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zhodnocení KV rizika dle SCORE   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včasná diagnostika a komplexní terapie</a:t>
            </a:r>
          </a:p>
          <a:p>
            <a:pPr eaLnBrk="1" hangingPunct="1"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/>
            <a:r>
              <a:rPr lang="cs-CZ" sz="2400" u="sng" smtClean="0">
                <a:latin typeface="Arial" charset="0"/>
              </a:rPr>
              <a:t>screeningová vyšetření u pts s min 1 RF:</a:t>
            </a:r>
            <a:r>
              <a:rPr lang="cs-CZ" sz="2400" smtClean="0">
                <a:latin typeface="Arial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TK, obvod pasu, lipidové spektrum, glykémie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Nadpis 1"/>
          <p:cNvSpPr>
            <a:spLocks noGrp="1"/>
          </p:cNvSpPr>
          <p:nvPr>
            <p:ph type="title" idx="4294967295"/>
          </p:nvPr>
        </p:nvSpPr>
        <p:spPr>
          <a:xfrm>
            <a:off x="468313" y="188913"/>
            <a:ext cx="8229600" cy="612775"/>
          </a:xfrm>
        </p:spPr>
        <p:txBody>
          <a:bodyPr anchor="ctr"/>
          <a:lstStyle/>
          <a:p>
            <a:pPr eaLnBrk="1" hangingPunct="1"/>
            <a:r>
              <a:rPr lang="cs-CZ" sz="2400" smtClean="0">
                <a:latin typeface="Arial" charset="0"/>
              </a:rPr>
              <a:t>ANAMNÉZA + FYZIKÁLNÍ VYŠETŘENÍ</a:t>
            </a:r>
          </a:p>
        </p:txBody>
      </p:sp>
      <p:sp>
        <p:nvSpPr>
          <p:cNvPr id="77826" name="Zástupný symbol pro obsah 2"/>
          <p:cNvSpPr>
            <a:spLocks noGrp="1"/>
          </p:cNvSpPr>
          <p:nvPr>
            <p:ph idx="4294967295"/>
          </p:nvPr>
        </p:nvSpPr>
        <p:spPr>
          <a:xfrm>
            <a:off x="179388" y="1643063"/>
            <a:ext cx="8621712" cy="4972050"/>
          </a:xfrm>
        </p:spPr>
        <p:txBody>
          <a:bodyPr/>
          <a:lstStyle/>
          <a:p>
            <a:pPr eaLnBrk="1" hangingPunct="1"/>
            <a:r>
              <a:rPr lang="cs-CZ" sz="2000" smtClean="0">
                <a:latin typeface="Arial" charset="0"/>
              </a:rPr>
              <a:t>RA – DM, HTN, obezita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smtClean="0">
                <a:latin typeface="Arial" charset="0"/>
              </a:rPr>
              <a:t>	- </a:t>
            </a:r>
            <a:r>
              <a:rPr lang="cs-CZ" sz="1700" smtClean="0">
                <a:latin typeface="Arial" charset="0"/>
              </a:rPr>
              <a:t>genetická determinace inzulinorezistence z cca 2/3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není konkrétní gen, vlivy prostředí včetně diety!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PSA – fyzická aktivita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Abusus – kouření, alkohol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700" smtClean="0">
                <a:latin typeface="Arial" charset="0"/>
              </a:rPr>
              <a:t>-------------------------------------------------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TK, TF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váha, výška, BMI, obvod pasu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retinopatie, neuropatie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xantomy, xantelesmata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arteriální šelesty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700" smtClean="0">
                <a:latin typeface="Arial" charset="0"/>
              </a:rPr>
              <a:t>…………………………………………..</a:t>
            </a:r>
          </a:p>
          <a:p>
            <a:pPr eaLnBrk="1" hangingPunct="1"/>
            <a:r>
              <a:rPr lang="cs-CZ" sz="2000" smtClean="0">
                <a:latin typeface="Arial" charset="0"/>
              </a:rPr>
              <a:t>SCORE systém lepší predikce KVO než přítomnost METS!!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2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z="2800" smtClean="0">
                <a:latin typeface="Arial" charset="0"/>
              </a:rPr>
              <a:t>KV RIZIKO – systém SCORE</a:t>
            </a:r>
          </a:p>
        </p:txBody>
      </p:sp>
      <p:sp>
        <p:nvSpPr>
          <p:cNvPr id="78850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600200"/>
            <a:ext cx="8362950" cy="4525963"/>
          </a:xfrm>
        </p:spPr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určování celkového KV rizika dle barevných nomogramů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věk, pohlaví, kouření, sTK, CHOL (CHOL/HDL-CHOL)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 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odhad rizika fatálních KV příhod v následujících 10 letech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vysoké KV riziko hodnota nad 5% - tedy pravděpodobnost úmrtí na KVO v následujících 10 letech nad 5%</a:t>
            </a:r>
          </a:p>
          <a:p>
            <a:pPr eaLnBrk="1" hangingPunct="1"/>
            <a:endParaRPr lang="cs-CZ" sz="24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CAVE! pts s DM1T s MAU a všichni DM2T automaticky za pts s vysokým KV rizikem (nad 5%)</a:t>
            </a:r>
          </a:p>
          <a:p>
            <a:pPr eaLnBrk="1" hangingPunct="1"/>
            <a:endParaRPr lang="cs-CZ" sz="2400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576263"/>
          </a:xfrm>
        </p:spPr>
        <p:txBody>
          <a:bodyPr anchor="ctr"/>
          <a:lstStyle/>
          <a:p>
            <a:pPr eaLnBrk="1" hangingPunct="1"/>
            <a:r>
              <a:rPr lang="cs-CZ" sz="2800" smtClean="0">
                <a:latin typeface="Arial" charset="0"/>
              </a:rPr>
              <a:t>SCORE NOMOGRAM</a:t>
            </a:r>
          </a:p>
        </p:txBody>
      </p:sp>
      <p:pic>
        <p:nvPicPr>
          <p:cNvPr id="79874" name="Picture 8" descr="33 - obr. 1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125538"/>
            <a:ext cx="6221412" cy="55451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z="2800" smtClean="0">
                <a:latin typeface="Arial" charset="0"/>
              </a:rPr>
              <a:t>PŘIDRUŽENÉ DG</a:t>
            </a:r>
          </a:p>
        </p:txBody>
      </p:sp>
      <p:sp>
        <p:nvSpPr>
          <p:cNvPr id="80898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steatosa jater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CHRI s MAU/PU – diabetické onemocnění ledvin, FSGS,..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800" smtClean="0">
                <a:latin typeface="Arial" charset="0"/>
              </a:rPr>
              <a:t> 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polycystická ovaria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syndrom spánkové apnoe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800" smtClean="0">
                <a:latin typeface="Arial" charset="0"/>
              </a:rPr>
              <a:t> 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dna/hyperurikémie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deprese</a:t>
            </a:r>
          </a:p>
          <a:p>
            <a:pPr eaLnBrk="1" hangingPunct="1"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/>
            <a:r>
              <a:rPr lang="cs-CZ" sz="2400" smtClean="0">
                <a:latin typeface="Arial" charset="0"/>
              </a:rPr>
              <a:t>poruchy kognitivních funkcí až demence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TERAPIE</a:t>
            </a:r>
          </a:p>
        </p:txBody>
      </p:sp>
      <p:sp>
        <p:nvSpPr>
          <p:cNvPr id="8192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komplexní přístup!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edukace základ spolupráce!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80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redukce hmotnosti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zvýšení fyzické aktivity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dietní opatření	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psychoterapie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ovlivnění KV RF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 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negativní energetická bilance nutná k dosažení metabolických výhod plynoucích z poklesu váhy 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liposukce bez efektu na insulinorezistenci, KV riziko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Nadpis 1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503238"/>
          </a:xfrm>
        </p:spPr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REDUKCE VÁHY</a:t>
            </a:r>
          </a:p>
        </p:txBody>
      </p:sp>
      <p:sp>
        <p:nvSpPr>
          <p:cNvPr id="82946" name="Zástupný symbol pro obsah 2"/>
          <p:cNvSpPr>
            <a:spLocks noGrp="1"/>
          </p:cNvSpPr>
          <p:nvPr>
            <p:ph idx="4294967295"/>
          </p:nvPr>
        </p:nvSpPr>
        <p:spPr>
          <a:xfrm>
            <a:off x="357188" y="1143000"/>
            <a:ext cx="8229600" cy="5357813"/>
          </a:xfrm>
        </p:spPr>
        <p:txBody>
          <a:bodyPr/>
          <a:lstStyle/>
          <a:p>
            <a:pPr marL="609600" indent="-609600" eaLnBrk="1" hangingPunct="1"/>
            <a:r>
              <a:rPr lang="cs-CZ" sz="2400" smtClean="0">
                <a:latin typeface="Arial" charset="0"/>
              </a:rPr>
              <a:t>základem negativní energetická bilance!</a:t>
            </a:r>
          </a:p>
          <a:p>
            <a:pPr marL="609600" indent="-609600" eaLnBrk="1" hangingPunct="1"/>
            <a:r>
              <a:rPr lang="cs-CZ" sz="2400" u="sng" smtClean="0">
                <a:latin typeface="Arial" charset="0"/>
              </a:rPr>
              <a:t>komplexní přístup k pacientovi: </a:t>
            </a:r>
            <a:endParaRPr lang="cs-CZ" sz="800" u="sng" smtClean="0">
              <a:latin typeface="Arial" charset="0"/>
            </a:endParaRPr>
          </a:p>
          <a:p>
            <a:pPr marL="609600" indent="-609600" eaLnBrk="1" hangingPunct="1"/>
            <a:r>
              <a:rPr lang="cs-CZ" sz="2400" smtClean="0">
                <a:latin typeface="Arial" charset="0"/>
              </a:rPr>
              <a:t>snížení kalorického příjmu,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</a:t>
            </a:r>
            <a:r>
              <a:rPr lang="cs-CZ" sz="1900" smtClean="0">
                <a:latin typeface="Arial" charset="0"/>
              </a:rPr>
              <a:t>- dietní deník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1900" smtClean="0">
                <a:latin typeface="Arial" charset="0"/>
              </a:rPr>
              <a:t>	- pokles váhy již o 5-10% sníží metabolická rizika</a:t>
            </a:r>
          </a:p>
          <a:p>
            <a:pPr marL="609600" indent="-609600" eaLnBrk="1" hangingPunct="1"/>
            <a:r>
              <a:rPr lang="cs-CZ" sz="2400" smtClean="0">
                <a:latin typeface="Arial" charset="0"/>
              </a:rPr>
              <a:t>fyzická aktivita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</a:t>
            </a:r>
            <a:r>
              <a:rPr lang="cs-CZ" sz="1900" smtClean="0">
                <a:latin typeface="Arial" charset="0"/>
              </a:rPr>
              <a:t>- 30-45 min středně intenzivní námahy 3-4xtýdně</a:t>
            </a:r>
          </a:p>
          <a:p>
            <a:pPr marL="609600" indent="-609600" eaLnBrk="1" hangingPunct="1"/>
            <a:r>
              <a:rPr lang="cs-CZ" sz="2400" smtClean="0">
                <a:latin typeface="Arial" charset="0"/>
              </a:rPr>
              <a:t>psychoterapie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</a:t>
            </a:r>
            <a:r>
              <a:rPr lang="cs-CZ" sz="1900" smtClean="0">
                <a:latin typeface="Arial" charset="0"/>
              </a:rPr>
              <a:t>bio-psycho-sociální přístup</a:t>
            </a:r>
          </a:p>
          <a:p>
            <a:pPr marL="609600" indent="-609600" eaLnBrk="1" hangingPunct="1">
              <a:buFont typeface="Wingdings" pitchFamily="2" charset="2"/>
              <a:buNone/>
            </a:pPr>
            <a:endParaRPr lang="cs-CZ" sz="1900" smtClean="0">
              <a:latin typeface="Arial" charset="0"/>
            </a:endParaRPr>
          </a:p>
          <a:p>
            <a:pPr marL="609600" indent="-609600" eaLnBrk="1" hangingPunct="1"/>
            <a:r>
              <a:rPr lang="cs-CZ" sz="1900" smtClean="0">
                <a:latin typeface="Arial" charset="0"/>
              </a:rPr>
              <a:t>antiobezitika</a:t>
            </a:r>
          </a:p>
          <a:p>
            <a:pPr marL="609600" indent="-609600" eaLnBrk="1" hangingPunct="1"/>
            <a:r>
              <a:rPr lang="cs-CZ" sz="1900" smtClean="0">
                <a:latin typeface="Arial" charset="0"/>
              </a:rPr>
              <a:t>chirurgická léčba obezity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</a:t>
            </a:r>
            <a:r>
              <a:rPr lang="cs-CZ" sz="1900" smtClean="0">
                <a:latin typeface="Arial" charset="0"/>
              </a:rPr>
              <a:t>- bandáž žaludku, gastrické balony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Nadpis 1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503238"/>
          </a:xfrm>
        </p:spPr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PREVENCE DM2T</a:t>
            </a:r>
          </a:p>
        </p:txBody>
      </p:sp>
      <p:sp>
        <p:nvSpPr>
          <p:cNvPr id="83970" name="Zástupný symbol pro obsah 2"/>
          <p:cNvSpPr>
            <a:spLocks noGrp="1"/>
          </p:cNvSpPr>
          <p:nvPr>
            <p:ph idx="4294967295"/>
          </p:nvPr>
        </p:nvSpPr>
        <p:spPr>
          <a:xfrm>
            <a:off x="442913" y="1214438"/>
            <a:ext cx="8486775" cy="5357812"/>
          </a:xfrm>
        </p:spPr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změna životního stylu</a:t>
            </a:r>
          </a:p>
          <a:p>
            <a:pPr eaLnBrk="1" hangingPunct="1"/>
            <a:r>
              <a:rPr lang="cs-CZ" sz="2400" smtClean="0">
                <a:latin typeface="Arial" charset="0"/>
              </a:rPr>
              <a:t>metformin a thiazolidindiony zlepšují insulinovou senzitivitu</a:t>
            </a:r>
          </a:p>
          <a:p>
            <a:pPr eaLnBrk="1" hangingPunct="1">
              <a:buFont typeface="Wingdings" pitchFamily="2" charset="2"/>
              <a:buNone/>
            </a:pPr>
            <a:endParaRPr lang="cs-CZ" sz="1000" smtClean="0">
              <a:latin typeface="Arial" charset="0"/>
            </a:endParaRPr>
          </a:p>
          <a:p>
            <a:pPr eaLnBrk="1" hangingPunct="1"/>
            <a:r>
              <a:rPr lang="cs-CZ" sz="2400" u="sng" smtClean="0">
                <a:latin typeface="Arial" charset="0"/>
              </a:rPr>
              <a:t>metformin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↓ jaterní glukoneogenezu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neutrální efekt na TH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CAVE! nauzea, zvracení, průjem, laktátová MAC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↓ riziko rozvoje DM u pts s PGT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↓ o 30% riziko rozvoje DM u pts s PGT při současné změně životního stylu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↓ TK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</a:t>
            </a:r>
            <a:endParaRPr lang="cs-CZ" sz="1000" u="sng" smtClean="0">
              <a:latin typeface="Arial" charset="0"/>
            </a:endParaRPr>
          </a:p>
          <a:p>
            <a:pPr eaLnBrk="1" hangingPunct="1"/>
            <a:r>
              <a:rPr lang="cs-CZ" sz="2400" u="sng" smtClean="0">
                <a:latin typeface="Arial" charset="0"/>
              </a:rPr>
              <a:t>thiazolidindiony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↑ inzulinovou sensitivitu v tukové a svalové tkáni, ↓ TK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1700" smtClean="0">
                <a:latin typeface="Arial" charset="0"/>
              </a:rPr>
              <a:t>	- CAVE! ↑ TH, hepatotoxicita, retence tekutin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Nadpis 1"/>
          <p:cNvSpPr>
            <a:spLocks noGrp="1"/>
          </p:cNvSpPr>
          <p:nvPr>
            <p:ph type="title" idx="4294967295"/>
          </p:nvPr>
        </p:nvSpPr>
        <p:spPr>
          <a:xfrm>
            <a:off x="457200" y="152400"/>
            <a:ext cx="8229600" cy="503238"/>
          </a:xfrm>
        </p:spPr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PREVENCE KVO</a:t>
            </a:r>
          </a:p>
        </p:txBody>
      </p:sp>
      <p:sp>
        <p:nvSpPr>
          <p:cNvPr id="84994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85875"/>
            <a:ext cx="8229600" cy="51435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stop kouření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těsná kompenzace DM 2T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terapie dyslipidémie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statiny, fibráty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cíl LDL-CHOL pod 2,5/2,1mmol/l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terapie arteriální hypertenze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cíl TK pod 130/80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ACEi, ARB, centr sympatolytika ↑inzulinovou senzitivitu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BB, diuretika, CCB ↓inzulinovou senzitivitu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PREVENCE</a:t>
            </a:r>
          </a:p>
        </p:txBody>
      </p:sp>
      <p:sp>
        <p:nvSpPr>
          <p:cNvPr id="86018" name="Zástupný symbol pro obsah 2"/>
          <p:cNvSpPr>
            <a:spLocks noGrp="1"/>
          </p:cNvSpPr>
          <p:nvPr>
            <p:ph type="body" sz="half" idx="4294967295"/>
          </p:nvPr>
        </p:nvSpPr>
        <p:spPr>
          <a:xfrm>
            <a:off x="179388" y="1125538"/>
            <a:ext cx="4038600" cy="4910137"/>
          </a:xfrm>
        </p:spPr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celá společnost</a:t>
            </a:r>
          </a:p>
        </p:txBody>
      </p:sp>
      <p:sp>
        <p:nvSpPr>
          <p:cNvPr id="86019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370388" y="1125538"/>
            <a:ext cx="4038600" cy="4910137"/>
          </a:xfrm>
        </p:spPr>
        <p:txBody>
          <a:bodyPr/>
          <a:lstStyle/>
          <a:p>
            <a:pPr eaLnBrk="1" hangingPunct="1"/>
            <a:r>
              <a:rPr lang="cs-CZ" sz="2400" smtClean="0">
                <a:latin typeface="Arial" charset="0"/>
              </a:rPr>
              <a:t>spolupráce pacienta</a:t>
            </a:r>
          </a:p>
        </p:txBody>
      </p:sp>
      <p:pic>
        <p:nvPicPr>
          <p:cNvPr id="86020" name="Picture 6" descr="1marathonG_468x4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989138"/>
            <a:ext cx="43338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Picture 8" descr="050413_waterRunning_vmed_2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989138"/>
            <a:ext cx="30035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Nadpis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eaLnBrk="1" hangingPunct="1"/>
            <a:r>
              <a:rPr lang="cs-CZ" smtClean="0">
                <a:latin typeface="Arial" charset="0"/>
              </a:rPr>
              <a:t>TAKE-HOME MESSAGE</a:t>
            </a:r>
          </a:p>
        </p:txBody>
      </p:sp>
      <p:sp>
        <p:nvSpPr>
          <p:cNvPr id="8704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NEJEDNOTNÁ DEFINICE METS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2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NEDOSTATEK EVIDENCE-BASED DAT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2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ZÁKLADEM OBEZITA + INZULINOREZISTENCE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2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PREVALENCE STOUPÁ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2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SCREENING RIZIKOVÝCH SKUPIN PACIENTŮ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800" smtClean="0">
                <a:latin typeface="Arial" charset="0"/>
              </a:rPr>
              <a:t> 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>
                <a:latin typeface="Arial" charset="0"/>
              </a:rPr>
              <a:t>KOMPLEXNÍ TERAPEUTICKÝ PŘÍSTUP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mtClean="0"/>
              <a:t>	</a:t>
            </a:r>
            <a:r>
              <a:rPr lang="cs-CZ" sz="2400" smtClean="0">
                <a:latin typeface="Arial" charset="0"/>
              </a:rPr>
              <a:t>- edukace a spolupráce pacienta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dietní a režimová opatření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smtClean="0">
                <a:latin typeface="Arial" charset="0"/>
              </a:rPr>
              <a:t>	- farmakoterapie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one_FNM">
  <a:themeElements>
    <a:clrScheme name="newone_FNM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newone_FNM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newone_FNM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newone_FNM">
  <a:themeElements>
    <a:clrScheme name="2_newone_FNM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2_newone_FNM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2_newone_FNM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newone_FNM">
  <a:themeElements>
    <a:clrScheme name="1_newone_FNM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_newone_FNM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_newone_FNM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3_Origin">
  <a:themeElements>
    <a:clrScheme name="13_Origin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3_Origin">
      <a:majorFont>
        <a:latin typeface="Gill Sans MT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rgbClr val="495C48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13_Origin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4_Origin">
  <a:themeElements>
    <a:clrScheme name="14_Origin 1">
      <a:dk1>
        <a:srgbClr val="5A6378"/>
      </a:dk1>
      <a:lt1>
        <a:srgbClr val="FFFFFF"/>
      </a:lt1>
      <a:dk2>
        <a:srgbClr val="000000"/>
      </a:dk2>
      <a:lt2>
        <a:srgbClr val="D4D4D6"/>
      </a:lt2>
      <a:accent1>
        <a:srgbClr val="F0AD00"/>
      </a:accent1>
      <a:accent2>
        <a:srgbClr val="60B5CC"/>
      </a:accent2>
      <a:accent3>
        <a:srgbClr val="AAAAAA"/>
      </a:accent3>
      <a:accent4>
        <a:srgbClr val="DADADA"/>
      </a:accent4>
      <a:accent5>
        <a:srgbClr val="F6D3AA"/>
      </a:accent5>
      <a:accent6>
        <a:srgbClr val="56A4B9"/>
      </a:accent6>
      <a:hlink>
        <a:srgbClr val="168BBA"/>
      </a:hlink>
      <a:folHlink>
        <a:srgbClr val="680000"/>
      </a:folHlink>
    </a:clrScheme>
    <a:fontScheme name="14_Origin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_Origin 1">
        <a:dk1>
          <a:srgbClr val="5A6378"/>
        </a:dk1>
        <a:lt1>
          <a:srgbClr val="FFFFFF"/>
        </a:lt1>
        <a:dk2>
          <a:srgbClr val="000000"/>
        </a:dk2>
        <a:lt2>
          <a:srgbClr val="D4D4D6"/>
        </a:lt2>
        <a:accent1>
          <a:srgbClr val="F0AD00"/>
        </a:accent1>
        <a:accent2>
          <a:srgbClr val="60B5CC"/>
        </a:accent2>
        <a:accent3>
          <a:srgbClr val="AAAAAA"/>
        </a:accent3>
        <a:accent4>
          <a:srgbClr val="DADADA"/>
        </a:accent4>
        <a:accent5>
          <a:srgbClr val="F6D3AA"/>
        </a:accent5>
        <a:accent6>
          <a:srgbClr val="56A4B9"/>
        </a:accent6>
        <a:hlink>
          <a:srgbClr val="168BBA"/>
        </a:hlink>
        <a:folHlink>
          <a:srgbClr val="68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817</Words>
  <Application>Microsoft Office PowerPoint</Application>
  <PresentationFormat>Předvádění na obrazovce (4:3)</PresentationFormat>
  <Paragraphs>287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24</vt:i4>
      </vt:variant>
    </vt:vector>
  </HeadingPairs>
  <TitlesOfParts>
    <vt:vector size="34" baseType="lpstr">
      <vt:lpstr>Arial</vt:lpstr>
      <vt:lpstr>Gill Sans MT</vt:lpstr>
      <vt:lpstr>Wingdings</vt:lpstr>
      <vt:lpstr>Calibri</vt:lpstr>
      <vt:lpstr>Wingdings 3</vt:lpstr>
      <vt:lpstr>newone_FNM</vt:lpstr>
      <vt:lpstr>2_newone_FNM</vt:lpstr>
      <vt:lpstr>1_newone_FNM</vt:lpstr>
      <vt:lpstr>13_Origin</vt:lpstr>
      <vt:lpstr>14_Origin</vt:lpstr>
      <vt:lpstr>Snímek 1</vt:lpstr>
      <vt:lpstr>AGENDA</vt:lpstr>
      <vt:lpstr>Metabolický syndrom (METS)</vt:lpstr>
      <vt:lpstr>Kaplanovo smrtící kvarteto  (80.léta 20.století)</vt:lpstr>
      <vt:lpstr>Reavenův METS (1988, 1993)</vt:lpstr>
      <vt:lpstr>METS dle WHO (1999) </vt:lpstr>
      <vt:lpstr>Adult Treatment Panel III /AHA (2001/2005)</vt:lpstr>
      <vt:lpstr>International Diabetes Federation (2005)</vt:lpstr>
      <vt:lpstr>OBVOD PASU DLE ETNIKA</vt:lpstr>
      <vt:lpstr>SYNONYMA METS</vt:lpstr>
      <vt:lpstr>Prevalence a RF</vt:lpstr>
      <vt:lpstr>RF PRO METS</vt:lpstr>
      <vt:lpstr>METS JAKO RIZIKOVÝ FAKTOR</vt:lpstr>
      <vt:lpstr>KLINIKA</vt:lpstr>
      <vt:lpstr>ANAMNÉZA + FYZIKÁLNÍ VYŠETŘENÍ</vt:lpstr>
      <vt:lpstr>KV RIZIKO – systém SCORE</vt:lpstr>
      <vt:lpstr>SCORE NOMOGRAM</vt:lpstr>
      <vt:lpstr>PŘIDRUŽENÉ DG</vt:lpstr>
      <vt:lpstr>TERAPIE</vt:lpstr>
      <vt:lpstr>REDUKCE VÁHY</vt:lpstr>
      <vt:lpstr>PREVENCE DM2T</vt:lpstr>
      <vt:lpstr>PREVENCE KVO</vt:lpstr>
      <vt:lpstr>PREVENCE</vt:lpstr>
      <vt:lpstr>TAKE-HOME MESSAGE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METABOLICKÝ SYNDROM</dc:title>
  <dc:creator>Lida</dc:creator>
  <cp:lastModifiedBy>uzivatel</cp:lastModifiedBy>
  <cp:revision>46</cp:revision>
  <dcterms:created xsi:type="dcterms:W3CDTF">2010-02-09T13:29:48Z</dcterms:created>
  <dcterms:modified xsi:type="dcterms:W3CDTF">2010-09-29T10:58:43Z</dcterms:modified>
</cp:coreProperties>
</file>