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handoutMasterIdLst>
    <p:handoutMasterId r:id="rId48"/>
  </p:handoutMasterIdLst>
  <p:sldIdLst>
    <p:sldId id="265" r:id="rId2"/>
    <p:sldId id="267" r:id="rId3"/>
    <p:sldId id="266" r:id="rId4"/>
    <p:sldId id="327" r:id="rId5"/>
    <p:sldId id="288" r:id="rId6"/>
    <p:sldId id="287" r:id="rId7"/>
    <p:sldId id="289" r:id="rId8"/>
    <p:sldId id="312" r:id="rId9"/>
    <p:sldId id="297" r:id="rId10"/>
    <p:sldId id="309" r:id="rId11"/>
    <p:sldId id="328" r:id="rId12"/>
    <p:sldId id="305" r:id="rId13"/>
    <p:sldId id="308" r:id="rId14"/>
    <p:sldId id="307" r:id="rId15"/>
    <p:sldId id="283" r:id="rId16"/>
    <p:sldId id="323" r:id="rId17"/>
    <p:sldId id="284" r:id="rId18"/>
    <p:sldId id="285" r:id="rId19"/>
    <p:sldId id="329" r:id="rId20"/>
    <p:sldId id="258" r:id="rId21"/>
    <p:sldId id="261" r:id="rId22"/>
    <p:sldId id="259" r:id="rId23"/>
    <p:sldId id="320" r:id="rId24"/>
    <p:sldId id="260" r:id="rId25"/>
    <p:sldId id="304" r:id="rId26"/>
    <p:sldId id="318" r:id="rId27"/>
    <p:sldId id="330" r:id="rId28"/>
    <p:sldId id="290" r:id="rId29"/>
    <p:sldId id="263" r:id="rId30"/>
    <p:sldId id="269" r:id="rId31"/>
    <p:sldId id="319" r:id="rId32"/>
    <p:sldId id="331" r:id="rId33"/>
    <p:sldId id="291" r:id="rId34"/>
    <p:sldId id="293" r:id="rId35"/>
    <p:sldId id="294" r:id="rId36"/>
    <p:sldId id="296" r:id="rId37"/>
    <p:sldId id="272" r:id="rId38"/>
    <p:sldId id="273" r:id="rId39"/>
    <p:sldId id="274" r:id="rId40"/>
    <p:sldId id="275" r:id="rId41"/>
    <p:sldId id="276" r:id="rId42"/>
    <p:sldId id="277" r:id="rId43"/>
    <p:sldId id="278" r:id="rId44"/>
    <p:sldId id="280" r:id="rId45"/>
    <p:sldId id="324" r:id="rId4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FF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A70E773-753A-4DD5-8EDB-B1CC61871E93}" type="datetimeFigureOut">
              <a:rPr lang="cs-CZ"/>
              <a:pPr>
                <a:defRPr/>
              </a:pPr>
              <a:t>24.4.2013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B8D3CD4-2922-4FAF-A5CA-C4FDC0CEE8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1284FFB-0F66-4418-8EB4-52BDC616567C}" type="datetimeFigureOut">
              <a:rPr lang="cs-CZ"/>
              <a:pPr>
                <a:defRPr/>
              </a:pPr>
              <a:t>24.4.2013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782E6C6-9A1B-454E-9E2E-0095811829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E2C5C0-3D9D-437F-BC2F-2BDC6861D358}" type="slidenum">
              <a:rPr lang="en-US">
                <a:ea typeface="Lucida Sans Unicode" pitchFamily="34" charset="0"/>
                <a:cs typeface="Lucida Sans Unicode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6825" cy="427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06825" cy="427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0338" y="449263"/>
            <a:ext cx="1941512" cy="58070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449263"/>
            <a:ext cx="5672138" cy="58070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24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24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24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fld id="{42C121A5-D5CF-4EEA-9E41-C3943F797F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3FBE8E8-EAF1-4343-848A-1366953C5F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49263"/>
            <a:ext cx="7766050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60" tIns="46080" rIns="92160" bIns="460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6050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74" r:id="rId12"/>
    <p:sldLayoutId id="2147483675" r:id="rId13"/>
  </p:sldLayoutIdLst>
  <p:txStyles>
    <p:titleStyle>
      <a:lvl1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2pPr>
      <a:lvl3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3pPr>
      <a:lvl4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4pPr>
      <a:lvl5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5pPr>
      <a:lvl6pPr marL="4572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6pPr>
      <a:lvl7pPr marL="9144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7pPr>
      <a:lvl8pPr marL="13716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8pPr>
      <a:lvl9pPr marL="18288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9pPr>
    </p:titleStyle>
    <p:bodyStyle>
      <a:lvl1pPr marL="336550" indent="-33655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CC66"/>
        </a:buClr>
        <a:buSzPct val="100000"/>
        <a:buFont typeface="StarBats"/>
        <a:buChar char=""/>
        <a:defRPr sz="3200">
          <a:solidFill>
            <a:srgbClr val="00CC66"/>
          </a:solidFill>
          <a:latin typeface="+mn-lt"/>
          <a:ea typeface="Lucida Sans Unicode" pitchFamily="34" charset="0"/>
          <a:cs typeface="+mn-cs"/>
        </a:defRPr>
      </a:lvl1pPr>
      <a:lvl2pPr marL="736600" indent="-279400" algn="l" defTabSz="449263" rtl="0" eaLnBrk="0" fontAlgn="base" hangingPunct="0">
        <a:lnSpc>
          <a:spcPct val="90000"/>
        </a:lnSpc>
        <a:spcBef>
          <a:spcPts val="650"/>
        </a:spcBef>
        <a:spcAft>
          <a:spcPct val="0"/>
        </a:spcAft>
        <a:buClr>
          <a:srgbClr val="00CC66"/>
        </a:buClr>
        <a:buSzPct val="100000"/>
        <a:buFont typeface="StarBats"/>
        <a:buChar char=""/>
        <a:defRPr sz="2800">
          <a:solidFill>
            <a:srgbClr val="00CC66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63"/>
        </a:spcBef>
        <a:spcAft>
          <a:spcPct val="0"/>
        </a:spcAft>
        <a:buClr>
          <a:srgbClr val="00CC66"/>
        </a:buClr>
        <a:buSzPct val="100000"/>
        <a:buFont typeface="StarBats"/>
        <a:buChar char=""/>
        <a:defRPr sz="2400">
          <a:solidFill>
            <a:srgbClr val="00CC66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StarBats"/>
        <a:buChar char=""/>
        <a:defRPr sz="2000">
          <a:solidFill>
            <a:srgbClr val="00CC66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.e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em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404813"/>
            <a:ext cx="8458200" cy="1458912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</a:rPr>
              <a:t>METABOLISM of ADIPOSE TISSUE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endParaRPr lang="cs-CZ" smtClean="0"/>
          </a:p>
          <a:p>
            <a:pPr algn="ctr">
              <a:buFont typeface="StarBats"/>
              <a:buNone/>
            </a:pPr>
            <a:r>
              <a:rPr lang="cs-CZ" sz="2800" smtClean="0"/>
              <a:t>	</a:t>
            </a:r>
            <a:r>
              <a:rPr lang="cs-CZ" sz="3600" smtClean="0"/>
              <a:t>	</a:t>
            </a:r>
            <a:endParaRPr lang="cs-CZ" sz="3600" smtClean="0">
              <a:solidFill>
                <a:srgbClr val="FFFF66"/>
              </a:solidFill>
            </a:endParaRPr>
          </a:p>
          <a:p>
            <a:pPr algn="ctr">
              <a:buFont typeface="StarBats"/>
              <a:buNone/>
            </a:pPr>
            <a:r>
              <a:rPr lang="cs-CZ" sz="3600" smtClean="0">
                <a:solidFill>
                  <a:srgbClr val="FFFF00"/>
                </a:solidFill>
              </a:rPr>
              <a:t>2. LF UK</a:t>
            </a:r>
          </a:p>
          <a:p>
            <a:pPr algn="ctr">
              <a:buFont typeface="StarBats"/>
              <a:buNone/>
            </a:pPr>
            <a:endParaRPr lang="cs-CZ" sz="3600" smtClean="0">
              <a:solidFill>
                <a:srgbClr val="FFFF00"/>
              </a:solidFill>
            </a:endParaRPr>
          </a:p>
          <a:p>
            <a:pPr algn="ctr">
              <a:buFont typeface="StarBats"/>
              <a:buNone/>
            </a:pPr>
            <a:r>
              <a:rPr lang="cs-CZ" sz="3600" b="1" smtClean="0">
                <a:solidFill>
                  <a:srgbClr val="FFFF00"/>
                </a:solidFill>
              </a:rPr>
              <a:t>Prof. Rudolf Poledne, PhD</a:t>
            </a:r>
            <a:r>
              <a:rPr lang="cs-CZ" sz="3600" smtClean="0">
                <a:solidFill>
                  <a:srgbClr val="FFC000"/>
                </a:solidFill>
              </a:rPr>
              <a:t>.</a:t>
            </a:r>
          </a:p>
          <a:p>
            <a:pPr lvl="4"/>
            <a:endParaRPr lang="cs-CZ" sz="3600" smtClean="0">
              <a:solidFill>
                <a:srgbClr val="FFFF66"/>
              </a:solidFill>
            </a:endParaRPr>
          </a:p>
        </p:txBody>
      </p:sp>
      <p:pic>
        <p:nvPicPr>
          <p:cNvPr id="17411" name="Picture 4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/>
          </p:nvPr>
        </p:nvSpPr>
        <p:spPr>
          <a:xfrm>
            <a:off x="650875" y="476250"/>
            <a:ext cx="7772400" cy="1470025"/>
          </a:xfrm>
        </p:spPr>
        <p:txBody>
          <a:bodyPr/>
          <a:lstStyle/>
          <a:p>
            <a:r>
              <a:rPr lang="cs-CZ" smtClean="0"/>
              <a:t>	</a:t>
            </a:r>
            <a:r>
              <a:rPr lang="cs-CZ" b="1" smtClean="0">
                <a:solidFill>
                  <a:srgbClr val="FFFF00"/>
                </a:solidFill>
              </a:rPr>
              <a:t>TYPES OF ADIPOSE TISSUE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2781300"/>
            <a:ext cx="6400800" cy="2376488"/>
          </a:xfrm>
        </p:spPr>
        <p:txBody>
          <a:bodyPr/>
          <a:lstStyle/>
          <a:p>
            <a:pPr marL="457200" indent="-457200" algn="just">
              <a:buFont typeface="Wingdings" pitchFamily="2" charset="2"/>
              <a:buChar char="Ø"/>
              <a:defRPr/>
            </a:pPr>
            <a:r>
              <a:rPr lang="cs-CZ" b="1" dirty="0" err="1" smtClean="0">
                <a:solidFill>
                  <a:srgbClr val="FFFF00"/>
                </a:solidFill>
              </a:rPr>
              <a:t>brown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adipose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tissue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457200" indent="-457200" algn="just">
              <a:buFont typeface="Wingdings" pitchFamily="2" charset="2"/>
              <a:buChar char="Ø"/>
              <a:defRPr/>
            </a:pPr>
            <a:r>
              <a:rPr lang="cs-CZ" b="1" dirty="0" err="1">
                <a:solidFill>
                  <a:srgbClr val="FFFF00"/>
                </a:solidFill>
              </a:rPr>
              <a:t>s</a:t>
            </a:r>
            <a:r>
              <a:rPr lang="cs-CZ" b="1" dirty="0" err="1" smtClean="0">
                <a:solidFill>
                  <a:srgbClr val="FFFF00"/>
                </a:solidFill>
              </a:rPr>
              <a:t>ubcutaneous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adipose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tissue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457200" indent="-457200" algn="just">
              <a:buFont typeface="Wingdings" pitchFamily="2" charset="2"/>
              <a:buChar char="Ø"/>
              <a:defRPr/>
            </a:pPr>
            <a:r>
              <a:rPr lang="cs-CZ" b="1" dirty="0" err="1" smtClean="0">
                <a:solidFill>
                  <a:srgbClr val="FFFF00"/>
                </a:solidFill>
              </a:rPr>
              <a:t>visceral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adipose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tissue</a:t>
            </a:r>
            <a:endParaRPr lang="cs-CZ" b="1" dirty="0" smtClean="0">
              <a:solidFill>
                <a:srgbClr val="FFFF00"/>
              </a:solidFill>
            </a:endParaRPr>
          </a:p>
          <a:p>
            <a:pPr algn="just">
              <a:buFont typeface="StarBats" charset="2"/>
              <a:buNone/>
              <a:defRPr/>
            </a:pP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8435" name="Picture 4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5"/>
          <p:cNvSpPr>
            <a:spLocks noGrp="1"/>
          </p:cNvSpPr>
          <p:nvPr>
            <p:ph type="ctrTitle"/>
          </p:nvPr>
        </p:nvSpPr>
        <p:spPr>
          <a:xfrm>
            <a:off x="755650" y="260350"/>
            <a:ext cx="7772400" cy="1470025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</a:rPr>
              <a:t>ADIPOSE TISSUE FUNCTIONS:</a:t>
            </a:r>
          </a:p>
        </p:txBody>
      </p:sp>
      <p:sp>
        <p:nvSpPr>
          <p:cNvPr id="19458" name="Podnadpis 6"/>
          <p:cNvSpPr>
            <a:spLocks noGrp="1"/>
          </p:cNvSpPr>
          <p:nvPr>
            <p:ph type="subTitle" idx="1"/>
          </p:nvPr>
        </p:nvSpPr>
        <p:spPr>
          <a:xfrm>
            <a:off x="1476375" y="2205038"/>
            <a:ext cx="6400800" cy="3816350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thermal isolation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mechanical protection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reserve of energy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endocrine organ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pro- and antiinflammation function</a:t>
            </a:r>
          </a:p>
          <a:p>
            <a:pPr marL="457200" indent="-457200">
              <a:buFont typeface="Arial" charset="0"/>
              <a:buChar char="•"/>
            </a:pPr>
            <a:endParaRPr lang="cs-CZ" smtClean="0"/>
          </a:p>
          <a:p>
            <a:pPr marL="457200" indent="-457200">
              <a:buFont typeface="Arial" charset="0"/>
              <a:buChar char="•"/>
            </a:pPr>
            <a:endParaRPr lang="cs-CZ" smtClean="0"/>
          </a:p>
        </p:txBody>
      </p:sp>
      <p:pic>
        <p:nvPicPr>
          <p:cNvPr id="19459" name="Picture 4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684213" y="1268413"/>
            <a:ext cx="0" cy="453707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84213" y="5786438"/>
            <a:ext cx="7416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Volný tvar 4"/>
          <p:cNvSpPr/>
          <p:nvPr/>
        </p:nvSpPr>
        <p:spPr>
          <a:xfrm>
            <a:off x="820738" y="3103563"/>
            <a:ext cx="1303337" cy="2616200"/>
          </a:xfrm>
          <a:custGeom>
            <a:avLst/>
            <a:gdLst>
              <a:gd name="connsiteX0" fmla="*/ 0 w 1303507"/>
              <a:gd name="connsiteY0" fmla="*/ 2616765 h 2616765"/>
              <a:gd name="connsiteX1" fmla="*/ 690664 w 1303507"/>
              <a:gd name="connsiteY1" fmla="*/ 24 h 2616765"/>
              <a:gd name="connsiteX2" fmla="*/ 1303507 w 1303507"/>
              <a:gd name="connsiteY2" fmla="*/ 2577854 h 2616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3507" h="2616765">
                <a:moveTo>
                  <a:pt x="0" y="2616765"/>
                </a:moveTo>
                <a:cubicBezTo>
                  <a:pt x="236706" y="1311637"/>
                  <a:pt x="473413" y="6509"/>
                  <a:pt x="690664" y="24"/>
                </a:cubicBezTo>
                <a:cubicBezTo>
                  <a:pt x="907915" y="-6461"/>
                  <a:pt x="1105711" y="1285696"/>
                  <a:pt x="1303507" y="2577854"/>
                </a:cubicBezTo>
              </a:path>
            </a:pathLst>
          </a:custGeom>
          <a:noFill/>
          <a:ln w="3492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1692275" y="2852738"/>
            <a:ext cx="6408738" cy="2876550"/>
          </a:xfrm>
          <a:custGeom>
            <a:avLst/>
            <a:gdLst>
              <a:gd name="connsiteX0" fmla="*/ 0 w 6099242"/>
              <a:gd name="connsiteY0" fmla="*/ 2941169 h 2941169"/>
              <a:gd name="connsiteX1" fmla="*/ 2490281 w 6099242"/>
              <a:gd name="connsiteY1" fmla="*/ 470344 h 2941169"/>
              <a:gd name="connsiteX2" fmla="*/ 6099242 w 6099242"/>
              <a:gd name="connsiteY2" fmla="*/ 3416 h 2941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9242" h="2941169">
                <a:moveTo>
                  <a:pt x="0" y="2941169"/>
                </a:moveTo>
                <a:cubicBezTo>
                  <a:pt x="736870" y="1950569"/>
                  <a:pt x="1473741" y="959969"/>
                  <a:pt x="2490281" y="470344"/>
                </a:cubicBezTo>
                <a:cubicBezTo>
                  <a:pt x="3506821" y="-19281"/>
                  <a:pt x="4803031" y="-7933"/>
                  <a:pt x="6099242" y="3416"/>
                </a:cubicBezTo>
              </a:path>
            </a:pathLst>
          </a:custGeom>
          <a:noFill/>
          <a:ln w="3492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485" name="TextovéPole 23"/>
          <p:cNvSpPr txBox="1">
            <a:spLocks noChangeArrowheads="1"/>
          </p:cNvSpPr>
          <p:nvPr/>
        </p:nvSpPr>
        <p:spPr bwMode="auto">
          <a:xfrm>
            <a:off x="4895850" y="2205038"/>
            <a:ext cx="3492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AEROBIC OXIDATION OF FFA</a:t>
            </a:r>
          </a:p>
          <a:p>
            <a:pPr algn="ctr"/>
            <a:endParaRPr lang="cs-CZ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486" name="TextovéPole 27"/>
          <p:cNvSpPr txBox="1">
            <a:spLocks noChangeArrowheads="1"/>
          </p:cNvSpPr>
          <p:nvPr/>
        </p:nvSpPr>
        <p:spPr bwMode="auto">
          <a:xfrm>
            <a:off x="1763713" y="3352800"/>
            <a:ext cx="16557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GLYCOLEN</a:t>
            </a: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741363" y="1277938"/>
            <a:ext cx="360362" cy="445135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 flipV="1">
            <a:off x="1101725" y="1268413"/>
            <a:ext cx="360363" cy="445135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ovéPole 33"/>
          <p:cNvSpPr txBox="1">
            <a:spLocks noChangeArrowheads="1"/>
          </p:cNvSpPr>
          <p:nvPr/>
        </p:nvSpPr>
        <p:spPr bwMode="auto">
          <a:xfrm>
            <a:off x="620713" y="900113"/>
            <a:ext cx="1358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ATP + GP</a:t>
            </a:r>
          </a:p>
        </p:txBody>
      </p:sp>
      <p:sp>
        <p:nvSpPr>
          <p:cNvPr id="20490" name="TextovéPole 34"/>
          <p:cNvSpPr txBox="1">
            <a:spLocks noChangeArrowheads="1"/>
          </p:cNvSpPr>
          <p:nvPr/>
        </p:nvSpPr>
        <p:spPr bwMode="auto">
          <a:xfrm>
            <a:off x="468313" y="5949950"/>
            <a:ext cx="400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0</a:t>
            </a:r>
          </a:p>
        </p:txBody>
      </p:sp>
      <p:sp>
        <p:nvSpPr>
          <p:cNvPr id="20491" name="TextovéPole 36"/>
          <p:cNvSpPr txBox="1">
            <a:spLocks noChangeArrowheads="1"/>
          </p:cNvSpPr>
          <p:nvPr/>
        </p:nvSpPr>
        <p:spPr bwMode="auto">
          <a:xfrm>
            <a:off x="1217613" y="5949950"/>
            <a:ext cx="401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</a:t>
            </a:r>
          </a:p>
        </p:txBody>
      </p:sp>
      <p:sp>
        <p:nvSpPr>
          <p:cNvPr id="20492" name="TextovéPole 37"/>
          <p:cNvSpPr txBox="1">
            <a:spLocks noChangeArrowheads="1"/>
          </p:cNvSpPr>
          <p:nvPr/>
        </p:nvSpPr>
        <p:spPr bwMode="auto">
          <a:xfrm>
            <a:off x="1979613" y="5949950"/>
            <a:ext cx="401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2</a:t>
            </a:r>
          </a:p>
        </p:txBody>
      </p:sp>
      <p:sp>
        <p:nvSpPr>
          <p:cNvPr id="20493" name="TextovéPole 39"/>
          <p:cNvSpPr txBox="1">
            <a:spLocks noChangeArrowheads="1"/>
          </p:cNvSpPr>
          <p:nvPr/>
        </p:nvSpPr>
        <p:spPr bwMode="auto">
          <a:xfrm>
            <a:off x="2730500" y="5949950"/>
            <a:ext cx="4016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3</a:t>
            </a:r>
          </a:p>
        </p:txBody>
      </p:sp>
      <p:sp>
        <p:nvSpPr>
          <p:cNvPr id="20494" name="TextovéPole 40"/>
          <p:cNvSpPr txBox="1">
            <a:spLocks noChangeArrowheads="1"/>
          </p:cNvSpPr>
          <p:nvPr/>
        </p:nvSpPr>
        <p:spPr bwMode="auto">
          <a:xfrm>
            <a:off x="3522663" y="5949950"/>
            <a:ext cx="401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4</a:t>
            </a:r>
          </a:p>
        </p:txBody>
      </p:sp>
      <p:sp>
        <p:nvSpPr>
          <p:cNvPr id="20495" name="TextovéPole 41"/>
          <p:cNvSpPr txBox="1">
            <a:spLocks noChangeArrowheads="1"/>
          </p:cNvSpPr>
          <p:nvPr/>
        </p:nvSpPr>
        <p:spPr bwMode="auto">
          <a:xfrm>
            <a:off x="4386263" y="5949950"/>
            <a:ext cx="401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5</a:t>
            </a:r>
          </a:p>
        </p:txBody>
      </p:sp>
      <p:sp>
        <p:nvSpPr>
          <p:cNvPr id="20496" name="TextovéPole 42"/>
          <p:cNvSpPr txBox="1">
            <a:spLocks noChangeArrowheads="1"/>
          </p:cNvSpPr>
          <p:nvPr/>
        </p:nvSpPr>
        <p:spPr bwMode="auto">
          <a:xfrm>
            <a:off x="5178425" y="5949950"/>
            <a:ext cx="4016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</a:t>
            </a:r>
          </a:p>
        </p:txBody>
      </p:sp>
      <p:cxnSp>
        <p:nvCxnSpPr>
          <p:cNvPr id="47" name="Přímá spojnice 46"/>
          <p:cNvCxnSpPr/>
          <p:nvPr/>
        </p:nvCxnSpPr>
        <p:spPr>
          <a:xfrm>
            <a:off x="1430338" y="5656263"/>
            <a:ext cx="0" cy="2984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380038" y="5661025"/>
            <a:ext cx="0" cy="2968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4587875" y="5661025"/>
            <a:ext cx="0" cy="2968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2928938" y="5664200"/>
            <a:ext cx="0" cy="2968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3735388" y="5664200"/>
            <a:ext cx="0" cy="2968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2181225" y="5651500"/>
            <a:ext cx="0" cy="2984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3" name="TextovéPole 24"/>
          <p:cNvSpPr txBox="1">
            <a:spLocks noChangeArrowheads="1"/>
          </p:cNvSpPr>
          <p:nvPr/>
        </p:nvSpPr>
        <p:spPr bwMode="auto">
          <a:xfrm>
            <a:off x="5580063" y="5908675"/>
            <a:ext cx="1146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HOUR</a:t>
            </a:r>
          </a:p>
        </p:txBody>
      </p:sp>
      <p:sp>
        <p:nvSpPr>
          <p:cNvPr id="20504" name="TextovéPole 26"/>
          <p:cNvSpPr txBox="1">
            <a:spLocks noChangeArrowheads="1"/>
          </p:cNvSpPr>
          <p:nvPr/>
        </p:nvSpPr>
        <p:spPr bwMode="auto">
          <a:xfrm>
            <a:off x="336550" y="115888"/>
            <a:ext cx="847725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MUSCLE ENERGY RESOURCES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95288"/>
            <a:ext cx="7993062" cy="601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ovéPole 63"/>
          <p:cNvSpPr txBox="1">
            <a:spLocks noChangeArrowheads="1"/>
          </p:cNvSpPr>
          <p:nvPr/>
        </p:nvSpPr>
        <p:spPr bwMode="auto">
          <a:xfrm>
            <a:off x="0" y="115888"/>
            <a:ext cx="9144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ADIPOSE TISSUE AS ENDOCRINE ORGAN</a:t>
            </a:r>
          </a:p>
        </p:txBody>
      </p:sp>
      <p:pic>
        <p:nvPicPr>
          <p:cNvPr id="22530" name="Picture 2" descr="C:\Users\tozy\Desktop\Dočasné\Shlukžlutý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045352">
            <a:off x="1116013" y="1085850"/>
            <a:ext cx="1392237" cy="140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C:\Users\tozy\Desktop\Dočasné\Zkumavk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8413" y="3933825"/>
            <a:ext cx="846137" cy="236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C:\Users\tozy\Desktop\Dočasné\Buňky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41838" y="1630363"/>
            <a:ext cx="2262187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C:\Users\tozy\Desktop\Dočasné\Buňk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83472">
            <a:off x="4884738" y="5924550"/>
            <a:ext cx="14224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C:\Users\tozy\Desktop\Dočasné\Buňky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14913" y="2051050"/>
            <a:ext cx="13176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C:\Users\tozy\Desktop\Dočasné\Adipocyt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00650" y="3452813"/>
            <a:ext cx="7905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5" descr="C:\Users\tozy\Desktop\Dočasné\Buňk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50877">
            <a:off x="5108575" y="2411413"/>
            <a:ext cx="96043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C:\Users\tozy\Desktop\Dočasné\Skvrna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rgbClr val="C4AB64">
                <a:tint val="45000"/>
                <a:satMod val="400000"/>
              </a:srgbClr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061461" y="5314024"/>
            <a:ext cx="1304528" cy="686725"/>
          </a:xfrm>
          <a:prstGeom prst="rect">
            <a:avLst/>
          </a:prstGeom>
          <a:noFill/>
          <a:extLst>
            <a:ext uri="{909E8E84-426E-40DD-AFC4-6F175D3DCCD1}"/>
          </a:extLst>
        </p:spPr>
      </p:pic>
      <p:cxnSp>
        <p:nvCxnSpPr>
          <p:cNvPr id="24" name="Přímá spojnice se šipkou 23"/>
          <p:cNvCxnSpPr/>
          <p:nvPr/>
        </p:nvCxnSpPr>
        <p:spPr>
          <a:xfrm>
            <a:off x="2700338" y="5876925"/>
            <a:ext cx="194310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9" name="TextovéPole 28"/>
          <p:cNvSpPr txBox="1">
            <a:spLocks noChangeArrowheads="1"/>
          </p:cNvSpPr>
          <p:nvPr/>
        </p:nvSpPr>
        <p:spPr bwMode="auto">
          <a:xfrm>
            <a:off x="2500313" y="5354638"/>
            <a:ext cx="2362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FRACTION 3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NON –FAT  FRACTION</a:t>
            </a:r>
          </a:p>
        </p:txBody>
      </p:sp>
      <p:sp>
        <p:nvSpPr>
          <p:cNvPr id="22540" name="TextovéPole 31"/>
          <p:cNvSpPr txBox="1">
            <a:spLocks noChangeArrowheads="1"/>
          </p:cNvSpPr>
          <p:nvPr/>
        </p:nvSpPr>
        <p:spPr bwMode="auto">
          <a:xfrm>
            <a:off x="7380288" y="5713413"/>
            <a:ext cx="86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TNF</a:t>
            </a:r>
            <a:r>
              <a:rPr lang="el-GR" sz="14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α</a:t>
            </a:r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</a:t>
            </a:r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6524625" y="5876925"/>
            <a:ext cx="71120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4716463" y="3933825"/>
            <a:ext cx="29845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V="1">
            <a:off x="4716463" y="3933825"/>
            <a:ext cx="0" cy="719138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2700338" y="4652963"/>
            <a:ext cx="2016125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45" name="TextovéPole 39"/>
          <p:cNvSpPr txBox="1">
            <a:spLocks noChangeArrowheads="1"/>
          </p:cNvSpPr>
          <p:nvPr/>
        </p:nvSpPr>
        <p:spPr bwMode="auto">
          <a:xfrm>
            <a:off x="2527300" y="4130675"/>
            <a:ext cx="2362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FRACTION 2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FLOATING  FRACTION</a:t>
            </a:r>
          </a:p>
        </p:txBody>
      </p:sp>
      <p:sp>
        <p:nvSpPr>
          <p:cNvPr id="22546" name="TextovéPole 40"/>
          <p:cNvSpPr txBox="1">
            <a:spLocks noChangeArrowheads="1"/>
          </p:cNvSpPr>
          <p:nvPr/>
        </p:nvSpPr>
        <p:spPr bwMode="auto">
          <a:xfrm>
            <a:off x="2627313" y="1682750"/>
            <a:ext cx="23622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FRACTION 1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FILTER – RETAINED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FRACTION</a:t>
            </a:r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2700338" y="2420938"/>
            <a:ext cx="215900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6156325" y="3879850"/>
            <a:ext cx="71120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>
            <a:off x="6227763" y="2378075"/>
            <a:ext cx="712787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50" name="TextovéPole 48"/>
          <p:cNvSpPr txBox="1">
            <a:spLocks noChangeArrowheads="1"/>
          </p:cNvSpPr>
          <p:nvPr/>
        </p:nvSpPr>
        <p:spPr bwMode="auto">
          <a:xfrm>
            <a:off x="395288" y="792163"/>
            <a:ext cx="2476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WHITE ADIPOSE TISSUE</a:t>
            </a:r>
          </a:p>
        </p:txBody>
      </p:sp>
      <p:sp>
        <p:nvSpPr>
          <p:cNvPr id="22551" name="TextovéPole 49"/>
          <p:cNvSpPr txBox="1">
            <a:spLocks noChangeArrowheads="1"/>
          </p:cNvSpPr>
          <p:nvPr/>
        </p:nvSpPr>
        <p:spPr bwMode="auto">
          <a:xfrm>
            <a:off x="107950" y="2401888"/>
            <a:ext cx="17049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COLLAGENASE 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DIGESTION</a:t>
            </a:r>
          </a:p>
        </p:txBody>
      </p:sp>
      <p:cxnSp>
        <p:nvCxnSpPr>
          <p:cNvPr id="51" name="Přímá spojnice se šipkou 50"/>
          <p:cNvCxnSpPr/>
          <p:nvPr/>
        </p:nvCxnSpPr>
        <p:spPr>
          <a:xfrm>
            <a:off x="1692275" y="2608263"/>
            <a:ext cx="0" cy="301625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53" name="TextovéPole 54"/>
          <p:cNvSpPr txBox="1">
            <a:spLocks noChangeArrowheads="1"/>
          </p:cNvSpPr>
          <p:nvPr/>
        </p:nvSpPr>
        <p:spPr bwMode="auto">
          <a:xfrm>
            <a:off x="971550" y="2935288"/>
            <a:ext cx="160496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FILTER 200 </a:t>
            </a:r>
            <a:r>
              <a:rPr lang="el-GR" sz="12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μ</a:t>
            </a:r>
            <a:r>
              <a:rPr lang="cs-CZ" sz="12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m MESH</a:t>
            </a:r>
          </a:p>
        </p:txBody>
      </p:sp>
      <p:cxnSp>
        <p:nvCxnSpPr>
          <p:cNvPr id="57" name="Přímá spojnice se šipkou 56"/>
          <p:cNvCxnSpPr/>
          <p:nvPr/>
        </p:nvCxnSpPr>
        <p:spPr>
          <a:xfrm>
            <a:off x="1692275" y="3302000"/>
            <a:ext cx="0" cy="57785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55" name="TextovéPole 57"/>
          <p:cNvSpPr txBox="1">
            <a:spLocks noChangeArrowheads="1"/>
          </p:cNvSpPr>
          <p:nvPr/>
        </p:nvSpPr>
        <p:spPr bwMode="auto">
          <a:xfrm>
            <a:off x="250825" y="3481388"/>
            <a:ext cx="1728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CENTRIFUGE</a:t>
            </a:r>
          </a:p>
          <a:p>
            <a:pPr algn="ctr"/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FILTRATE</a:t>
            </a:r>
          </a:p>
        </p:txBody>
      </p:sp>
      <p:sp>
        <p:nvSpPr>
          <p:cNvPr id="22556" name="TextovéPole 58"/>
          <p:cNvSpPr txBox="1">
            <a:spLocks noChangeArrowheads="1"/>
          </p:cNvSpPr>
          <p:nvPr/>
        </p:nvSpPr>
        <p:spPr bwMode="auto">
          <a:xfrm>
            <a:off x="6916738" y="3711575"/>
            <a:ext cx="19034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LEPTIN, ADIPONECTIN</a:t>
            </a:r>
          </a:p>
        </p:txBody>
      </p:sp>
      <p:sp>
        <p:nvSpPr>
          <p:cNvPr id="22557" name="TextovéPole 59"/>
          <p:cNvSpPr txBox="1">
            <a:spLocks noChangeArrowheads="1"/>
          </p:cNvSpPr>
          <p:nvPr/>
        </p:nvSpPr>
        <p:spPr bwMode="auto">
          <a:xfrm>
            <a:off x="6948488" y="2236788"/>
            <a:ext cx="20875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PAI – 1, IL – 8, VEGF, IL – 6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IL – 1</a:t>
            </a:r>
            <a:r>
              <a:rPr lang="el-GR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β</a:t>
            </a:r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, IL – 10, TNF</a:t>
            </a:r>
            <a:r>
              <a:rPr lang="el-GR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α</a:t>
            </a:r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, 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ADIPONECTIN</a:t>
            </a:r>
          </a:p>
        </p:txBody>
      </p:sp>
      <p:sp>
        <p:nvSpPr>
          <p:cNvPr id="22558" name="TextovéPole 60"/>
          <p:cNvSpPr txBox="1">
            <a:spLocks noChangeArrowheads="1"/>
          </p:cNvSpPr>
          <p:nvPr/>
        </p:nvSpPr>
        <p:spPr bwMode="auto">
          <a:xfrm>
            <a:off x="5033963" y="3163888"/>
            <a:ext cx="14906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ADIPOCYTES</a:t>
            </a:r>
          </a:p>
        </p:txBody>
      </p:sp>
      <p:sp>
        <p:nvSpPr>
          <p:cNvPr id="22559" name="TextovéPole 61"/>
          <p:cNvSpPr txBox="1">
            <a:spLocks noChangeArrowheads="1"/>
          </p:cNvSpPr>
          <p:nvPr/>
        </p:nvSpPr>
        <p:spPr bwMode="auto">
          <a:xfrm>
            <a:off x="4440238" y="4640263"/>
            <a:ext cx="4595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STROMAL VASCULAR CELLS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(MONOCYTES/MACROPHAGES/PREADIPOCYTES)</a:t>
            </a:r>
          </a:p>
        </p:txBody>
      </p:sp>
      <p:sp>
        <p:nvSpPr>
          <p:cNvPr id="22560" name="TextovéPole 62"/>
          <p:cNvSpPr txBox="1">
            <a:spLocks noChangeArrowheads="1"/>
          </p:cNvSpPr>
          <p:nvPr/>
        </p:nvSpPr>
        <p:spPr bwMode="auto">
          <a:xfrm>
            <a:off x="4440238" y="881063"/>
            <a:ext cx="38766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ADIPOSE – TISSUE MATRIX</a:t>
            </a:r>
          </a:p>
          <a:p>
            <a:r>
              <a:rPr lang="cs-CZ" sz="1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(ENDOTHELIAL, SMOOTH MUSCLE AND FIBROBLAST CELLS)</a:t>
            </a:r>
          </a:p>
        </p:txBody>
      </p:sp>
      <p:pic>
        <p:nvPicPr>
          <p:cNvPr id="22561" name="Picture 4" descr="nové ikem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172450" y="6121400"/>
            <a:ext cx="8636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 txBox="1">
            <a:spLocks noChangeArrowheads="1"/>
          </p:cNvSpPr>
          <p:nvPr/>
        </p:nvSpPr>
        <p:spPr bwMode="auto">
          <a:xfrm>
            <a:off x="0" y="1158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DAMP  signály při excesivní obezitě</a:t>
            </a:r>
            <a:endParaRPr lang="fr-FR" sz="2800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3"/>
          <a:srcRect t="67720"/>
          <a:stretch>
            <a:fillRect/>
          </a:stretch>
        </p:blipFill>
        <p:spPr bwMode="auto">
          <a:xfrm>
            <a:off x="92075" y="1282700"/>
            <a:ext cx="8988425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4427538" y="6165850"/>
            <a:ext cx="4411662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>
              <a:lnSpc>
                <a:spcPct val="9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b="1" i="1">
                <a:solidFill>
                  <a:srgbClr val="FF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J. Clin. Invest. 2006;116:33-35</a:t>
            </a: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0" y="1196975"/>
            <a:ext cx="47625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3"/>
          <p:cNvSpPr>
            <a:spLocks noGrp="1"/>
          </p:cNvSpPr>
          <p:nvPr>
            <p:ph type="title"/>
          </p:nvPr>
        </p:nvSpPr>
        <p:spPr>
          <a:xfrm>
            <a:off x="611188" y="1773238"/>
            <a:ext cx="7766050" cy="1458912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</a:rPr>
              <a:t>Reserve of energy </a:t>
            </a:r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27013"/>
            <a:ext cx="8281988" cy="623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Obrázek 1" descr="břicho.jpg"/>
          <p:cNvPicPr>
            <a:picLocks noChangeAspect="1"/>
          </p:cNvPicPr>
          <p:nvPr/>
        </p:nvPicPr>
        <p:blipFill>
          <a:blip r:embed="rId2"/>
          <a:srcRect l="24144" t="15462" r="2563" b="9325"/>
          <a:stretch>
            <a:fillRect/>
          </a:stretch>
        </p:blipFill>
        <p:spPr bwMode="auto">
          <a:xfrm>
            <a:off x="331788" y="2689225"/>
            <a:ext cx="3827462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2824163" y="2859088"/>
            <a:ext cx="1971675" cy="1157287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2797175" y="4006850"/>
            <a:ext cx="2008188" cy="1130300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841625" y="3998913"/>
            <a:ext cx="2268538" cy="17462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3" name="TextovéPole 6"/>
          <p:cNvSpPr txBox="1">
            <a:spLocks noChangeArrowheads="1"/>
          </p:cNvSpPr>
          <p:nvPr/>
        </p:nvSpPr>
        <p:spPr bwMode="auto">
          <a:xfrm>
            <a:off x="4916488" y="2381250"/>
            <a:ext cx="38465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Dyslipoproteinemia</a:t>
            </a:r>
          </a:p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VLDL1 – high density LDL</a:t>
            </a:r>
          </a:p>
        </p:txBody>
      </p:sp>
      <p:sp>
        <p:nvSpPr>
          <p:cNvPr id="27654" name="TextovéPole 8"/>
          <p:cNvSpPr txBox="1">
            <a:spLocks noChangeArrowheads="1"/>
          </p:cNvSpPr>
          <p:nvPr/>
        </p:nvSpPr>
        <p:spPr bwMode="auto">
          <a:xfrm>
            <a:off x="5187950" y="3694113"/>
            <a:ext cx="3330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Interleukin 6, adiponectin</a:t>
            </a:r>
          </a:p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VCAM, ICAM</a:t>
            </a:r>
          </a:p>
        </p:txBody>
      </p:sp>
      <p:sp>
        <p:nvSpPr>
          <p:cNvPr id="27655" name="TextovéPole 9"/>
          <p:cNvSpPr txBox="1">
            <a:spLocks noChangeArrowheads="1"/>
          </p:cNvSpPr>
          <p:nvPr/>
        </p:nvSpPr>
        <p:spPr bwMode="auto">
          <a:xfrm>
            <a:off x="5043488" y="4852988"/>
            <a:ext cx="34750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Monocyte changes after pasage of adipose tissue </a:t>
            </a:r>
          </a:p>
        </p:txBody>
      </p:sp>
      <p:sp>
        <p:nvSpPr>
          <p:cNvPr id="27656" name="TextovéPole 11"/>
          <p:cNvSpPr txBox="1">
            <a:spLocks noChangeArrowheads="1"/>
          </p:cNvSpPr>
          <p:nvPr/>
        </p:nvSpPr>
        <p:spPr bwMode="auto">
          <a:xfrm>
            <a:off x="238125" y="814388"/>
            <a:ext cx="8469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Aterogenic effect of  visceral adipose tissue</a:t>
            </a:r>
          </a:p>
        </p:txBody>
      </p:sp>
      <p:pic>
        <p:nvPicPr>
          <p:cNvPr id="27657" name="Picture 4" descr="IK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01025" y="6002338"/>
            <a:ext cx="70008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Users\tozy\Desktop\Dočasné\Játra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8525" y="4552950"/>
            <a:ext cx="2343150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 descr="C:\Users\tozy\Desktop\Dočasné\Sva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138" y="3157538"/>
            <a:ext cx="223520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2349500"/>
            <a:ext cx="1800225" cy="165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7" descr="C:\Users\tozy\Desktop\Dočasné\Tenké střev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39813" y="836613"/>
            <a:ext cx="1682750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ovéPole 3"/>
          <p:cNvSpPr txBox="1">
            <a:spLocks noChangeArrowheads="1"/>
          </p:cNvSpPr>
          <p:nvPr/>
        </p:nvSpPr>
        <p:spPr bwMode="auto">
          <a:xfrm>
            <a:off x="3794125" y="3108325"/>
            <a:ext cx="1714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CHYLOM.</a:t>
            </a:r>
          </a:p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REMNANTS</a:t>
            </a:r>
          </a:p>
        </p:txBody>
      </p:sp>
      <p:sp>
        <p:nvSpPr>
          <p:cNvPr id="5" name="Oblouk 4"/>
          <p:cNvSpPr/>
          <p:nvPr/>
        </p:nvSpPr>
        <p:spPr>
          <a:xfrm rot="17852086">
            <a:off x="4724400" y="2422525"/>
            <a:ext cx="2016125" cy="2016125"/>
          </a:xfrm>
          <a:prstGeom prst="arc">
            <a:avLst/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louk 11"/>
          <p:cNvSpPr/>
          <p:nvPr/>
        </p:nvSpPr>
        <p:spPr>
          <a:xfrm rot="18535218">
            <a:off x="2435225" y="2746375"/>
            <a:ext cx="2016125" cy="2016125"/>
          </a:xfrm>
          <a:prstGeom prst="arc">
            <a:avLst/>
          </a:prstGeom>
          <a:ln w="15875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louk 12"/>
          <p:cNvSpPr/>
          <p:nvPr/>
        </p:nvSpPr>
        <p:spPr>
          <a:xfrm rot="8497673">
            <a:off x="4725988" y="2252663"/>
            <a:ext cx="2016125" cy="2016125"/>
          </a:xfrm>
          <a:prstGeom prst="arc">
            <a:avLst/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louk 13"/>
          <p:cNvSpPr/>
          <p:nvPr/>
        </p:nvSpPr>
        <p:spPr>
          <a:xfrm rot="7525614">
            <a:off x="2311400" y="2263775"/>
            <a:ext cx="2016125" cy="2016125"/>
          </a:xfrm>
          <a:prstGeom prst="arc">
            <a:avLst/>
          </a:prstGeom>
          <a:ln w="15875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7" name="Přímá spojnice se šipkou 6"/>
          <p:cNvCxnSpPr>
            <a:stCxn id="28677" idx="2"/>
          </p:cNvCxnSpPr>
          <p:nvPr/>
        </p:nvCxnSpPr>
        <p:spPr>
          <a:xfrm flipH="1">
            <a:off x="4610100" y="3754438"/>
            <a:ext cx="41275" cy="611187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031" idx="3"/>
            <a:endCxn id="28685" idx="1"/>
          </p:cNvCxnSpPr>
          <p:nvPr/>
        </p:nvCxnSpPr>
        <p:spPr>
          <a:xfrm>
            <a:off x="2722563" y="1428750"/>
            <a:ext cx="83185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28685" idx="2"/>
            <a:endCxn id="28677" idx="0"/>
          </p:cNvCxnSpPr>
          <p:nvPr/>
        </p:nvCxnSpPr>
        <p:spPr>
          <a:xfrm>
            <a:off x="4568825" y="1614488"/>
            <a:ext cx="82550" cy="1493837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5" name="TextovéPole 22"/>
          <p:cNvSpPr txBox="1">
            <a:spLocks noChangeArrowheads="1"/>
          </p:cNvSpPr>
          <p:nvPr/>
        </p:nvSpPr>
        <p:spPr bwMode="auto">
          <a:xfrm>
            <a:off x="3554413" y="1244600"/>
            <a:ext cx="2028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CHYLOMICRONS</a:t>
            </a:r>
          </a:p>
        </p:txBody>
      </p:sp>
      <p:sp>
        <p:nvSpPr>
          <p:cNvPr id="28686" name="TextovéPole 28"/>
          <p:cNvSpPr txBox="1">
            <a:spLocks noChangeArrowheads="1"/>
          </p:cNvSpPr>
          <p:nvPr/>
        </p:nvSpPr>
        <p:spPr bwMode="auto">
          <a:xfrm>
            <a:off x="958850" y="395288"/>
            <a:ext cx="2028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INTESTINE</a:t>
            </a:r>
          </a:p>
        </p:txBody>
      </p:sp>
      <p:sp>
        <p:nvSpPr>
          <p:cNvPr id="28687" name="TextovéPole 29"/>
          <p:cNvSpPr txBox="1">
            <a:spLocks noChangeArrowheads="1"/>
          </p:cNvSpPr>
          <p:nvPr/>
        </p:nvSpPr>
        <p:spPr bwMode="auto">
          <a:xfrm>
            <a:off x="3557588" y="6227763"/>
            <a:ext cx="2028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LIVER</a:t>
            </a:r>
          </a:p>
        </p:txBody>
      </p:sp>
      <p:sp>
        <p:nvSpPr>
          <p:cNvPr id="28688" name="TextovéPole 30"/>
          <p:cNvSpPr txBox="1">
            <a:spLocks noChangeArrowheads="1"/>
          </p:cNvSpPr>
          <p:nvPr/>
        </p:nvSpPr>
        <p:spPr bwMode="auto">
          <a:xfrm>
            <a:off x="3995738" y="5013325"/>
            <a:ext cx="1357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</p:txBody>
      </p:sp>
      <p:sp>
        <p:nvSpPr>
          <p:cNvPr id="28689" name="TextovéPole 31"/>
          <p:cNvSpPr txBox="1">
            <a:spLocks noChangeArrowheads="1"/>
          </p:cNvSpPr>
          <p:nvPr/>
        </p:nvSpPr>
        <p:spPr bwMode="auto">
          <a:xfrm>
            <a:off x="1023938" y="2771775"/>
            <a:ext cx="1227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MUSCLE</a:t>
            </a:r>
          </a:p>
        </p:txBody>
      </p:sp>
      <p:sp>
        <p:nvSpPr>
          <p:cNvPr id="28690" name="TextovéPole 32"/>
          <p:cNvSpPr txBox="1">
            <a:spLocks noChangeArrowheads="1"/>
          </p:cNvSpPr>
          <p:nvPr/>
        </p:nvSpPr>
        <p:spPr bwMode="auto">
          <a:xfrm>
            <a:off x="1457325" y="3490913"/>
            <a:ext cx="793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</p:txBody>
      </p:sp>
      <p:sp>
        <p:nvSpPr>
          <p:cNvPr id="28691" name="TextovéPole 33"/>
          <p:cNvSpPr txBox="1">
            <a:spLocks noChangeArrowheads="1"/>
          </p:cNvSpPr>
          <p:nvPr/>
        </p:nvSpPr>
        <p:spPr bwMode="auto">
          <a:xfrm>
            <a:off x="900113" y="4048125"/>
            <a:ext cx="7921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ATP</a:t>
            </a:r>
          </a:p>
        </p:txBody>
      </p:sp>
      <p:sp>
        <p:nvSpPr>
          <p:cNvPr id="35" name="Oblouk 34"/>
          <p:cNvSpPr/>
          <p:nvPr/>
        </p:nvSpPr>
        <p:spPr>
          <a:xfrm rot="15422366">
            <a:off x="1223169" y="3682206"/>
            <a:ext cx="539750" cy="611188"/>
          </a:xfrm>
          <a:prstGeom prst="arc">
            <a:avLst>
              <a:gd name="adj1" fmla="val 16200000"/>
              <a:gd name="adj2" fmla="val 1635070"/>
            </a:avLst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693" name="TextovéPole 35"/>
          <p:cNvSpPr txBox="1">
            <a:spLocks noChangeArrowheads="1"/>
          </p:cNvSpPr>
          <p:nvPr/>
        </p:nvSpPr>
        <p:spPr bwMode="auto">
          <a:xfrm>
            <a:off x="131763" y="1125538"/>
            <a:ext cx="9080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2 – MG</a:t>
            </a:r>
          </a:p>
        </p:txBody>
      </p:sp>
      <p:sp>
        <p:nvSpPr>
          <p:cNvPr id="28694" name="TextovéPole 36"/>
          <p:cNvSpPr txBox="1">
            <a:spLocks noChangeArrowheads="1"/>
          </p:cNvSpPr>
          <p:nvPr/>
        </p:nvSpPr>
        <p:spPr bwMode="auto">
          <a:xfrm>
            <a:off x="3171825" y="2266950"/>
            <a:ext cx="622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LPL</a:t>
            </a:r>
          </a:p>
        </p:txBody>
      </p:sp>
      <p:sp>
        <p:nvSpPr>
          <p:cNvPr id="28695" name="TextovéPole 37"/>
          <p:cNvSpPr txBox="1">
            <a:spLocks noChangeArrowheads="1"/>
          </p:cNvSpPr>
          <p:nvPr/>
        </p:nvSpPr>
        <p:spPr bwMode="auto">
          <a:xfrm>
            <a:off x="5353050" y="1989138"/>
            <a:ext cx="620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LPL</a:t>
            </a:r>
          </a:p>
        </p:txBody>
      </p:sp>
      <p:sp>
        <p:nvSpPr>
          <p:cNvPr id="28696" name="TextovéPole 38"/>
          <p:cNvSpPr txBox="1">
            <a:spLocks noChangeArrowheads="1"/>
          </p:cNvSpPr>
          <p:nvPr/>
        </p:nvSpPr>
        <p:spPr bwMode="auto">
          <a:xfrm>
            <a:off x="5692775" y="4567238"/>
            <a:ext cx="750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LRP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7378700" y="2708275"/>
            <a:ext cx="7937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784975" y="3424238"/>
            <a:ext cx="9906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FATP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8699" name="TextovéPole 41"/>
          <p:cNvSpPr txBox="1">
            <a:spLocks noChangeArrowheads="1"/>
          </p:cNvSpPr>
          <p:nvPr/>
        </p:nvSpPr>
        <p:spPr bwMode="auto">
          <a:xfrm>
            <a:off x="7578725" y="1547813"/>
            <a:ext cx="1385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ADIPOSE T.</a:t>
            </a:r>
          </a:p>
        </p:txBody>
      </p:sp>
      <p:sp>
        <p:nvSpPr>
          <p:cNvPr id="28700" name="TextovéPole 42"/>
          <p:cNvSpPr txBox="1">
            <a:spLocks noChangeArrowheads="1"/>
          </p:cNvSpPr>
          <p:nvPr/>
        </p:nvSpPr>
        <p:spPr bwMode="auto">
          <a:xfrm>
            <a:off x="1444625" y="1098550"/>
            <a:ext cx="12779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TG</a:t>
            </a:r>
          </a:p>
          <a:p>
            <a:pPr algn="ctr"/>
            <a:r>
              <a:rPr lang="cs-CZ" sz="20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apoB – 48</a:t>
            </a:r>
          </a:p>
        </p:txBody>
      </p:sp>
      <p:sp>
        <p:nvSpPr>
          <p:cNvPr id="28701" name="TextovéPole 10"/>
          <p:cNvSpPr txBox="1">
            <a:spLocks noChangeArrowheads="1"/>
          </p:cNvSpPr>
          <p:nvPr/>
        </p:nvSpPr>
        <p:spPr bwMode="auto">
          <a:xfrm>
            <a:off x="2987675" y="147638"/>
            <a:ext cx="43910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Exogenous fat intake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lipsa 10"/>
          <p:cNvSpPr>
            <a:spLocks noChangeArrowheads="1"/>
          </p:cNvSpPr>
          <p:nvPr/>
        </p:nvSpPr>
        <p:spPr bwMode="auto">
          <a:xfrm>
            <a:off x="5210175" y="1457325"/>
            <a:ext cx="514350" cy="51435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9698" name="Elipsa 9"/>
          <p:cNvSpPr>
            <a:spLocks noChangeArrowheads="1"/>
          </p:cNvSpPr>
          <p:nvPr/>
        </p:nvSpPr>
        <p:spPr bwMode="auto">
          <a:xfrm>
            <a:off x="2324100" y="3162300"/>
            <a:ext cx="1495425" cy="143827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9699" name="Elipsa 8"/>
          <p:cNvSpPr>
            <a:spLocks noChangeArrowheads="1"/>
          </p:cNvSpPr>
          <p:nvPr/>
        </p:nvSpPr>
        <p:spPr bwMode="auto">
          <a:xfrm>
            <a:off x="2809875" y="1704975"/>
            <a:ext cx="962025" cy="10001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9700" name="Elipsa 7"/>
          <p:cNvSpPr>
            <a:spLocks noChangeArrowheads="1"/>
          </p:cNvSpPr>
          <p:nvPr/>
        </p:nvSpPr>
        <p:spPr bwMode="auto">
          <a:xfrm>
            <a:off x="2657475" y="1552575"/>
            <a:ext cx="4191000" cy="395287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9701" name="Elipsa 2"/>
          <p:cNvSpPr>
            <a:spLocks noChangeArrowheads="1"/>
          </p:cNvSpPr>
          <p:nvPr/>
        </p:nvSpPr>
        <p:spPr bwMode="auto">
          <a:xfrm>
            <a:off x="2505075" y="1400175"/>
            <a:ext cx="4191000" cy="3952875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cs-CZ" sz="28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triglycerides</a:t>
            </a:r>
          </a:p>
          <a:p>
            <a:pPr algn="ctr"/>
            <a:endParaRPr lang="cs-CZ" sz="28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endParaRPr lang="cs-CZ" sz="28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endParaRPr lang="cs-CZ" sz="28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endParaRPr lang="cs-CZ" sz="2800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r>
              <a:rPr lang="cs-CZ" sz="28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cholesterol-esters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134100" y="5067300"/>
            <a:ext cx="11715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B 48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971550" y="3810000"/>
            <a:ext cx="10175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A I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019300" y="1409700"/>
            <a:ext cx="8842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E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534025" y="1085850"/>
            <a:ext cx="10906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A V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436813" y="2352675"/>
            <a:ext cx="577850" cy="425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835650" y="1758950"/>
            <a:ext cx="595313" cy="425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FC</a:t>
            </a:r>
          </a:p>
        </p:txBody>
      </p:sp>
      <p:pic>
        <p:nvPicPr>
          <p:cNvPr id="29708" name="Picture 45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2450" y="6021388"/>
            <a:ext cx="7921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3"/>
          <p:cNvSpPr txBox="1">
            <a:spLocks noChangeArrowheads="1"/>
          </p:cNvSpPr>
          <p:nvPr/>
        </p:nvSpPr>
        <p:spPr bwMode="auto">
          <a:xfrm>
            <a:off x="1085850" y="508000"/>
            <a:ext cx="707707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Postprandial lipoprotein metabolism</a:t>
            </a:r>
            <a:endParaRPr lang="de-DE" sz="3200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722" name="Obdélník 2"/>
          <p:cNvSpPr>
            <a:spLocks noChangeArrowheads="1"/>
          </p:cNvSpPr>
          <p:nvPr/>
        </p:nvSpPr>
        <p:spPr bwMode="auto">
          <a:xfrm>
            <a:off x="1181100" y="2990850"/>
            <a:ext cx="1019175" cy="285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723" name="Obdélník 3"/>
          <p:cNvSpPr>
            <a:spLocks noChangeArrowheads="1"/>
          </p:cNvSpPr>
          <p:nvPr/>
        </p:nvSpPr>
        <p:spPr bwMode="auto">
          <a:xfrm>
            <a:off x="2343150" y="2990850"/>
            <a:ext cx="1019175" cy="285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724" name="Obdélník 4"/>
          <p:cNvSpPr>
            <a:spLocks noChangeArrowheads="1"/>
          </p:cNvSpPr>
          <p:nvPr/>
        </p:nvSpPr>
        <p:spPr bwMode="auto">
          <a:xfrm>
            <a:off x="3505200" y="2990850"/>
            <a:ext cx="1019175" cy="285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725" name="Obdélník 5"/>
          <p:cNvSpPr>
            <a:spLocks noChangeArrowheads="1"/>
          </p:cNvSpPr>
          <p:nvPr/>
        </p:nvSpPr>
        <p:spPr bwMode="auto">
          <a:xfrm>
            <a:off x="4667250" y="2990850"/>
            <a:ext cx="1019175" cy="285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726" name="Obdélník 6"/>
          <p:cNvSpPr>
            <a:spLocks noChangeArrowheads="1"/>
          </p:cNvSpPr>
          <p:nvPr/>
        </p:nvSpPr>
        <p:spPr bwMode="auto">
          <a:xfrm>
            <a:off x="5829300" y="2990850"/>
            <a:ext cx="1019175" cy="285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0727" name="Obdélník 7"/>
          <p:cNvSpPr>
            <a:spLocks noChangeArrowheads="1"/>
          </p:cNvSpPr>
          <p:nvPr/>
        </p:nvSpPr>
        <p:spPr bwMode="auto">
          <a:xfrm>
            <a:off x="7010400" y="2990850"/>
            <a:ext cx="1019175" cy="285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9" name="Elipsa 8"/>
          <p:cNvSpPr/>
          <p:nvPr/>
        </p:nvSpPr>
        <p:spPr bwMode="auto">
          <a:xfrm>
            <a:off x="1595525" y="3057511"/>
            <a:ext cx="185650" cy="17146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10" name="Elipsa 9"/>
          <p:cNvSpPr/>
          <p:nvPr/>
        </p:nvSpPr>
        <p:spPr bwMode="auto">
          <a:xfrm>
            <a:off x="2767100" y="3057511"/>
            <a:ext cx="185650" cy="17146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11" name="Elipsa 10"/>
          <p:cNvSpPr/>
          <p:nvPr/>
        </p:nvSpPr>
        <p:spPr bwMode="auto">
          <a:xfrm>
            <a:off x="3938675" y="3057511"/>
            <a:ext cx="185650" cy="17146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12" name="Elipsa 11"/>
          <p:cNvSpPr/>
          <p:nvPr/>
        </p:nvSpPr>
        <p:spPr bwMode="auto">
          <a:xfrm>
            <a:off x="5110250" y="3057511"/>
            <a:ext cx="185650" cy="17146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13" name="Elipsa 12"/>
          <p:cNvSpPr/>
          <p:nvPr/>
        </p:nvSpPr>
        <p:spPr bwMode="auto">
          <a:xfrm>
            <a:off x="6281825" y="3057511"/>
            <a:ext cx="185650" cy="17146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14" name="Elipsa 13"/>
          <p:cNvSpPr/>
          <p:nvPr/>
        </p:nvSpPr>
        <p:spPr bwMode="auto">
          <a:xfrm>
            <a:off x="7453400" y="3057511"/>
            <a:ext cx="185650" cy="171464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30746" name="Elipsa 14"/>
          <p:cNvSpPr>
            <a:spLocks noChangeArrowheads="1"/>
          </p:cNvSpPr>
          <p:nvPr/>
        </p:nvSpPr>
        <p:spPr bwMode="auto">
          <a:xfrm>
            <a:off x="4314825" y="1914525"/>
            <a:ext cx="571500" cy="228600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s-CZ" sz="11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</a:t>
            </a:r>
          </a:p>
        </p:txBody>
      </p:sp>
      <p:grpSp>
        <p:nvGrpSpPr>
          <p:cNvPr id="30747" name="Skupina 27"/>
          <p:cNvGrpSpPr>
            <a:grpSpLocks/>
          </p:cNvGrpSpPr>
          <p:nvPr/>
        </p:nvGrpSpPr>
        <p:grpSpPr bwMode="auto">
          <a:xfrm>
            <a:off x="4895850" y="2476500"/>
            <a:ext cx="361950" cy="514350"/>
            <a:chOff x="4467226" y="3990975"/>
            <a:chExt cx="361949" cy="514352"/>
          </a:xfrm>
        </p:grpSpPr>
        <p:cxnSp>
          <p:nvCxnSpPr>
            <p:cNvPr id="30786" name="Zakřivená spojovací čára 20"/>
            <p:cNvCxnSpPr>
              <a:cxnSpLocks noChangeShapeType="1"/>
            </p:cNvCxnSpPr>
            <p:nvPr/>
          </p:nvCxnSpPr>
          <p:spPr bwMode="auto">
            <a:xfrm rot="16200000" flipH="1">
              <a:off x="4381500" y="4143374"/>
              <a:ext cx="447679" cy="276227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7" name="Zakřivená spojovací čára 21"/>
            <p:cNvCxnSpPr>
              <a:cxnSpLocks noChangeShapeType="1"/>
            </p:cNvCxnSpPr>
            <p:nvPr/>
          </p:nvCxnSpPr>
          <p:spPr bwMode="auto">
            <a:xfrm rot="16200000" flipH="1">
              <a:off x="4467226" y="4124326"/>
              <a:ext cx="333378" cy="66676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8" name="Zakřivená spojovací čára 23"/>
            <p:cNvCxnSpPr>
              <a:cxnSpLocks noChangeShapeType="1"/>
            </p:cNvCxnSpPr>
            <p:nvPr/>
          </p:nvCxnSpPr>
          <p:spPr bwMode="auto">
            <a:xfrm rot="5400000">
              <a:off x="4610100" y="4162428"/>
              <a:ext cx="257178" cy="85722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9" name="Zakřivená spojovací čára 25"/>
            <p:cNvCxnSpPr>
              <a:cxnSpLocks noChangeShapeType="1"/>
            </p:cNvCxnSpPr>
            <p:nvPr/>
          </p:nvCxnSpPr>
          <p:spPr bwMode="auto">
            <a:xfrm rot="5400000">
              <a:off x="4657725" y="4267203"/>
              <a:ext cx="257178" cy="85722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</p:grpSp>
      <p:grpSp>
        <p:nvGrpSpPr>
          <p:cNvPr id="30748" name="Skupina 28"/>
          <p:cNvGrpSpPr>
            <a:grpSpLocks/>
          </p:cNvGrpSpPr>
          <p:nvPr/>
        </p:nvGrpSpPr>
        <p:grpSpPr bwMode="auto">
          <a:xfrm>
            <a:off x="2590800" y="2466975"/>
            <a:ext cx="361950" cy="514350"/>
            <a:chOff x="4467226" y="3990975"/>
            <a:chExt cx="361949" cy="514352"/>
          </a:xfrm>
        </p:grpSpPr>
        <p:cxnSp>
          <p:nvCxnSpPr>
            <p:cNvPr id="30782" name="Zakřivená spojovací čára 29"/>
            <p:cNvCxnSpPr>
              <a:cxnSpLocks noChangeShapeType="1"/>
            </p:cNvCxnSpPr>
            <p:nvPr/>
          </p:nvCxnSpPr>
          <p:spPr bwMode="auto">
            <a:xfrm rot="16200000" flipH="1">
              <a:off x="4381500" y="4143374"/>
              <a:ext cx="447679" cy="276227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3" name="Zakřivená spojovací čára 30"/>
            <p:cNvCxnSpPr>
              <a:cxnSpLocks noChangeShapeType="1"/>
            </p:cNvCxnSpPr>
            <p:nvPr/>
          </p:nvCxnSpPr>
          <p:spPr bwMode="auto">
            <a:xfrm rot="16200000" flipH="1">
              <a:off x="4467226" y="4124326"/>
              <a:ext cx="333378" cy="66676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4" name="Zakřivená spojovací čára 31"/>
            <p:cNvCxnSpPr>
              <a:cxnSpLocks noChangeShapeType="1"/>
            </p:cNvCxnSpPr>
            <p:nvPr/>
          </p:nvCxnSpPr>
          <p:spPr bwMode="auto">
            <a:xfrm rot="5400000">
              <a:off x="4610100" y="4162428"/>
              <a:ext cx="257178" cy="85722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5" name="Zakřivená spojovací čára 32"/>
            <p:cNvCxnSpPr>
              <a:cxnSpLocks noChangeShapeType="1"/>
            </p:cNvCxnSpPr>
            <p:nvPr/>
          </p:nvCxnSpPr>
          <p:spPr bwMode="auto">
            <a:xfrm rot="5400000">
              <a:off x="4657725" y="4267203"/>
              <a:ext cx="257178" cy="85722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</p:grpSp>
      <p:grpSp>
        <p:nvGrpSpPr>
          <p:cNvPr id="30749" name="Skupina 33"/>
          <p:cNvGrpSpPr>
            <a:grpSpLocks/>
          </p:cNvGrpSpPr>
          <p:nvPr/>
        </p:nvGrpSpPr>
        <p:grpSpPr bwMode="auto">
          <a:xfrm>
            <a:off x="6057900" y="2476500"/>
            <a:ext cx="361950" cy="514350"/>
            <a:chOff x="4467226" y="3990975"/>
            <a:chExt cx="361949" cy="514352"/>
          </a:xfrm>
        </p:grpSpPr>
        <p:cxnSp>
          <p:nvCxnSpPr>
            <p:cNvPr id="30778" name="Zakřivená spojovací čára 34"/>
            <p:cNvCxnSpPr>
              <a:cxnSpLocks noChangeShapeType="1"/>
            </p:cNvCxnSpPr>
            <p:nvPr/>
          </p:nvCxnSpPr>
          <p:spPr bwMode="auto">
            <a:xfrm rot="16200000" flipH="1">
              <a:off x="4381500" y="4143374"/>
              <a:ext cx="447679" cy="276227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79" name="Zakřivená spojovací čára 35"/>
            <p:cNvCxnSpPr>
              <a:cxnSpLocks noChangeShapeType="1"/>
            </p:cNvCxnSpPr>
            <p:nvPr/>
          </p:nvCxnSpPr>
          <p:spPr bwMode="auto">
            <a:xfrm rot="16200000" flipH="1">
              <a:off x="4467226" y="4124326"/>
              <a:ext cx="333378" cy="66676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0" name="Zakřivená spojovací čára 36"/>
            <p:cNvCxnSpPr>
              <a:cxnSpLocks noChangeShapeType="1"/>
            </p:cNvCxnSpPr>
            <p:nvPr/>
          </p:nvCxnSpPr>
          <p:spPr bwMode="auto">
            <a:xfrm rot="5400000">
              <a:off x="4610100" y="4162428"/>
              <a:ext cx="257178" cy="85722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  <p:cxnSp>
          <p:nvCxnSpPr>
            <p:cNvPr id="30781" name="Zakřivená spojovací čára 37"/>
            <p:cNvCxnSpPr>
              <a:cxnSpLocks noChangeShapeType="1"/>
            </p:cNvCxnSpPr>
            <p:nvPr/>
          </p:nvCxnSpPr>
          <p:spPr bwMode="auto">
            <a:xfrm rot="5400000">
              <a:off x="4657725" y="4267203"/>
              <a:ext cx="257178" cy="85722"/>
            </a:xfrm>
            <a:prstGeom prst="curvedConnector3">
              <a:avLst>
                <a:gd name="adj1" fmla="val 50000"/>
              </a:avLst>
            </a:prstGeom>
            <a:noFill/>
            <a:ln w="38100" algn="ctr">
              <a:solidFill>
                <a:srgbClr val="FF9933"/>
              </a:solidFill>
              <a:round/>
              <a:headEnd/>
              <a:tailEnd/>
            </a:ln>
          </p:spPr>
        </p:cxnSp>
      </p:grpSp>
      <p:sp>
        <p:nvSpPr>
          <p:cNvPr id="30750" name="TextovéPole 38"/>
          <p:cNvSpPr txBox="1">
            <a:spLocks noChangeArrowheads="1"/>
          </p:cNvSpPr>
          <p:nvPr/>
        </p:nvSpPr>
        <p:spPr bwMode="auto">
          <a:xfrm>
            <a:off x="6486525" y="2476500"/>
            <a:ext cx="1966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solidFill>
                  <a:srgbClr val="FFC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lipoprotein lipase</a:t>
            </a:r>
          </a:p>
        </p:txBody>
      </p:sp>
      <p:sp>
        <p:nvSpPr>
          <p:cNvPr id="14368" name="Elipsa 39"/>
          <p:cNvSpPr>
            <a:spLocks noChangeArrowheads="1"/>
          </p:cNvSpPr>
          <p:nvPr/>
        </p:nvSpPr>
        <p:spPr bwMode="auto">
          <a:xfrm>
            <a:off x="3981450" y="3762375"/>
            <a:ext cx="476250" cy="238125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>
            <a:noFill/>
          </a:ln>
          <a:extLst>
            <a:ext uri="{91240B29-F687-4F45-9708-019B960494DF}"/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CR</a:t>
            </a:r>
          </a:p>
        </p:txBody>
      </p:sp>
      <p:sp>
        <p:nvSpPr>
          <p:cNvPr id="14369" name="Elipsa 41"/>
          <p:cNvSpPr>
            <a:spLocks noChangeArrowheads="1"/>
          </p:cNvSpPr>
          <p:nvPr/>
        </p:nvSpPr>
        <p:spPr bwMode="auto">
          <a:xfrm>
            <a:off x="4733925" y="3771900"/>
            <a:ext cx="476250" cy="238125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>
            <a:noFill/>
          </a:ln>
          <a:extLst>
            <a:ext uri="{91240B29-F687-4F45-9708-019B960494DF}"/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CR</a:t>
            </a:r>
          </a:p>
        </p:txBody>
      </p:sp>
      <p:sp>
        <p:nvSpPr>
          <p:cNvPr id="30753" name="Elipsa 42"/>
          <p:cNvSpPr>
            <a:spLocks noChangeArrowheads="1"/>
          </p:cNvSpPr>
          <p:nvPr/>
        </p:nvSpPr>
        <p:spPr bwMode="auto">
          <a:xfrm>
            <a:off x="2105025" y="1543050"/>
            <a:ext cx="571500" cy="228600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s-CZ" sz="11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</a:t>
            </a:r>
          </a:p>
        </p:txBody>
      </p:sp>
      <p:sp>
        <p:nvSpPr>
          <p:cNvPr id="30754" name="Elipsa 43"/>
          <p:cNvSpPr>
            <a:spLocks noChangeArrowheads="1"/>
          </p:cNvSpPr>
          <p:nvPr/>
        </p:nvSpPr>
        <p:spPr bwMode="auto">
          <a:xfrm>
            <a:off x="6981825" y="1809750"/>
            <a:ext cx="571500" cy="228600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s-CZ" sz="11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</a:t>
            </a:r>
          </a:p>
        </p:txBody>
      </p:sp>
      <p:sp>
        <p:nvSpPr>
          <p:cNvPr id="30755" name="Volný tvar 44"/>
          <p:cNvSpPr>
            <a:spLocks/>
          </p:cNvSpPr>
          <p:nvPr/>
        </p:nvSpPr>
        <p:spPr bwMode="auto">
          <a:xfrm>
            <a:off x="1057275" y="4464050"/>
            <a:ext cx="1604963" cy="1060450"/>
          </a:xfrm>
          <a:custGeom>
            <a:avLst/>
            <a:gdLst>
              <a:gd name="T0" fmla="*/ 161781 w 1605085"/>
              <a:gd name="T1" fmla="*/ 50800 h 1060450"/>
              <a:gd name="T2" fmla="*/ 142743 w 1605085"/>
              <a:gd name="T3" fmla="*/ 374650 h 1060450"/>
              <a:gd name="T4" fmla="*/ 133230 w 1605085"/>
              <a:gd name="T5" fmla="*/ 450850 h 1060450"/>
              <a:gd name="T6" fmla="*/ 114192 w 1605085"/>
              <a:gd name="T7" fmla="*/ 698500 h 1060450"/>
              <a:gd name="T8" fmla="*/ 142743 w 1605085"/>
              <a:gd name="T9" fmla="*/ 1041400 h 1060450"/>
              <a:gd name="T10" fmla="*/ 171294 w 1605085"/>
              <a:gd name="T11" fmla="*/ 1060450 h 1060450"/>
              <a:gd name="T12" fmla="*/ 590010 w 1605085"/>
              <a:gd name="T13" fmla="*/ 1050925 h 1060450"/>
              <a:gd name="T14" fmla="*/ 1056315 w 1605085"/>
              <a:gd name="T15" fmla="*/ 1022350 h 1060450"/>
              <a:gd name="T16" fmla="*/ 1256160 w 1605085"/>
              <a:gd name="T17" fmla="*/ 1012825 h 1060450"/>
              <a:gd name="T18" fmla="*/ 1570197 w 1605085"/>
              <a:gd name="T19" fmla="*/ 1003300 h 1060450"/>
              <a:gd name="T20" fmla="*/ 1598736 w 1605085"/>
              <a:gd name="T21" fmla="*/ 946150 h 1060450"/>
              <a:gd name="T22" fmla="*/ 1579710 w 1605085"/>
              <a:gd name="T23" fmla="*/ 793750 h 1060450"/>
              <a:gd name="T24" fmla="*/ 1570197 w 1605085"/>
              <a:gd name="T25" fmla="*/ 650875 h 1060450"/>
              <a:gd name="T26" fmla="*/ 1560672 w 1605085"/>
              <a:gd name="T27" fmla="*/ 250825 h 1060450"/>
              <a:gd name="T28" fmla="*/ 1513095 w 1605085"/>
              <a:gd name="T29" fmla="*/ 212725 h 1060450"/>
              <a:gd name="T30" fmla="*/ 1436967 w 1605085"/>
              <a:gd name="T31" fmla="*/ 136525 h 1060450"/>
              <a:gd name="T32" fmla="*/ 1322768 w 1605085"/>
              <a:gd name="T33" fmla="*/ 88900 h 1060450"/>
              <a:gd name="T34" fmla="*/ 1113407 w 1605085"/>
              <a:gd name="T35" fmla="*/ 69850 h 1060450"/>
              <a:gd name="T36" fmla="*/ 161781 w 1605085"/>
              <a:gd name="T37" fmla="*/ 50800 h 10604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605085"/>
              <a:gd name="T58" fmla="*/ 0 h 1060450"/>
              <a:gd name="T59" fmla="*/ 1605085 w 1605085"/>
              <a:gd name="T60" fmla="*/ 1060450 h 106045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605085" h="1060450">
                <a:moveTo>
                  <a:pt x="161925" y="50800"/>
                </a:moveTo>
                <a:cubicBezTo>
                  <a:pt x="0" y="101600"/>
                  <a:pt x="150579" y="266788"/>
                  <a:pt x="142875" y="374650"/>
                </a:cubicBezTo>
                <a:cubicBezTo>
                  <a:pt x="141051" y="400183"/>
                  <a:pt x="135241" y="425322"/>
                  <a:pt x="133350" y="450850"/>
                </a:cubicBezTo>
                <a:cubicBezTo>
                  <a:pt x="113587" y="717651"/>
                  <a:pt x="135734" y="548459"/>
                  <a:pt x="114300" y="698500"/>
                </a:cubicBezTo>
                <a:cubicBezTo>
                  <a:pt x="123825" y="812800"/>
                  <a:pt x="124987" y="928107"/>
                  <a:pt x="142875" y="1041400"/>
                </a:cubicBezTo>
                <a:cubicBezTo>
                  <a:pt x="144660" y="1052708"/>
                  <a:pt x="160005" y="1060206"/>
                  <a:pt x="171450" y="1060450"/>
                </a:cubicBezTo>
                <a:lnTo>
                  <a:pt x="590550" y="1050925"/>
                </a:lnTo>
                <a:cubicBezTo>
                  <a:pt x="844138" y="1014698"/>
                  <a:pt x="653800" y="1036760"/>
                  <a:pt x="1057275" y="1022350"/>
                </a:cubicBezTo>
                <a:cubicBezTo>
                  <a:pt x="1123983" y="1019968"/>
                  <a:pt x="1190595" y="1015296"/>
                  <a:pt x="1257300" y="1012825"/>
                </a:cubicBezTo>
                <a:lnTo>
                  <a:pt x="1571625" y="1003300"/>
                </a:lnTo>
                <a:cubicBezTo>
                  <a:pt x="1581150" y="984250"/>
                  <a:pt x="1597711" y="967303"/>
                  <a:pt x="1600200" y="946150"/>
                </a:cubicBezTo>
                <a:cubicBezTo>
                  <a:pt x="1605085" y="904630"/>
                  <a:pt x="1590224" y="839119"/>
                  <a:pt x="1581150" y="793750"/>
                </a:cubicBezTo>
                <a:cubicBezTo>
                  <a:pt x="1577975" y="746125"/>
                  <a:pt x="1573299" y="698576"/>
                  <a:pt x="1571625" y="650875"/>
                </a:cubicBezTo>
                <a:cubicBezTo>
                  <a:pt x="1566948" y="517569"/>
                  <a:pt x="1579352" y="383092"/>
                  <a:pt x="1562100" y="250825"/>
                </a:cubicBezTo>
                <a:cubicBezTo>
                  <a:pt x="1559471" y="230666"/>
                  <a:pt x="1528850" y="227100"/>
                  <a:pt x="1514475" y="212725"/>
                </a:cubicBezTo>
                <a:cubicBezTo>
                  <a:pt x="1457418" y="155668"/>
                  <a:pt x="1519150" y="187991"/>
                  <a:pt x="1438275" y="136525"/>
                </a:cubicBezTo>
                <a:cubicBezTo>
                  <a:pt x="1412640" y="120212"/>
                  <a:pt x="1354685" y="94658"/>
                  <a:pt x="1323975" y="88900"/>
                </a:cubicBezTo>
                <a:cubicBezTo>
                  <a:pt x="1302648" y="84901"/>
                  <a:pt x="1126368" y="70845"/>
                  <a:pt x="1114425" y="69850"/>
                </a:cubicBezTo>
                <a:cubicBezTo>
                  <a:pt x="793703" y="73025"/>
                  <a:pt x="323850" y="0"/>
                  <a:pt x="161925" y="50800"/>
                </a:cubicBezTo>
                <a:close/>
              </a:path>
            </a:pathLst>
          </a:custGeom>
          <a:solidFill>
            <a:srgbClr val="FF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0756" name="Volný tvar 45"/>
          <p:cNvSpPr>
            <a:spLocks/>
          </p:cNvSpPr>
          <p:nvPr/>
        </p:nvSpPr>
        <p:spPr bwMode="auto">
          <a:xfrm>
            <a:off x="3081338" y="4573588"/>
            <a:ext cx="1522412" cy="976312"/>
          </a:xfrm>
          <a:custGeom>
            <a:avLst/>
            <a:gdLst>
              <a:gd name="T0" fmla="*/ 14744 w 1522922"/>
              <a:gd name="T1" fmla="*/ 112196 h 976682"/>
              <a:gd name="T2" fmla="*/ 5255 w 1522922"/>
              <a:gd name="T3" fmla="*/ 813853 h 976682"/>
              <a:gd name="T4" fmla="*/ 33722 w 1522922"/>
              <a:gd name="T5" fmla="*/ 956080 h 976682"/>
              <a:gd name="T6" fmla="*/ 90644 w 1522922"/>
              <a:gd name="T7" fmla="*/ 946598 h 976682"/>
              <a:gd name="T8" fmla="*/ 213965 w 1522922"/>
              <a:gd name="T9" fmla="*/ 937117 h 976682"/>
              <a:gd name="T10" fmla="*/ 289865 w 1522922"/>
              <a:gd name="T11" fmla="*/ 927634 h 976682"/>
              <a:gd name="T12" fmla="*/ 802148 w 1522922"/>
              <a:gd name="T13" fmla="*/ 918154 h 976682"/>
              <a:gd name="T14" fmla="*/ 915989 w 1522922"/>
              <a:gd name="T15" fmla="*/ 908671 h 976682"/>
              <a:gd name="T16" fmla="*/ 1010856 w 1522922"/>
              <a:gd name="T17" fmla="*/ 899189 h 976682"/>
              <a:gd name="T18" fmla="*/ 1342897 w 1522922"/>
              <a:gd name="T19" fmla="*/ 880225 h 976682"/>
              <a:gd name="T20" fmla="*/ 1475710 w 1522922"/>
              <a:gd name="T21" fmla="*/ 870745 h 976682"/>
              <a:gd name="T22" fmla="*/ 1504171 w 1522922"/>
              <a:gd name="T23" fmla="*/ 861262 h 976682"/>
              <a:gd name="T24" fmla="*/ 1475710 w 1522922"/>
              <a:gd name="T25" fmla="*/ 671627 h 976682"/>
              <a:gd name="T26" fmla="*/ 1475710 w 1522922"/>
              <a:gd name="T27" fmla="*/ 244946 h 976682"/>
              <a:gd name="T28" fmla="*/ 1466225 w 1522922"/>
              <a:gd name="T29" fmla="*/ 216503 h 976682"/>
              <a:gd name="T30" fmla="*/ 1418790 w 1522922"/>
              <a:gd name="T31" fmla="*/ 140651 h 976682"/>
              <a:gd name="T32" fmla="*/ 1172134 w 1522922"/>
              <a:gd name="T33" fmla="*/ 131162 h 976682"/>
              <a:gd name="T34" fmla="*/ 944450 w 1522922"/>
              <a:gd name="T35" fmla="*/ 102719 h 976682"/>
              <a:gd name="T36" fmla="*/ 697794 w 1522922"/>
              <a:gd name="T37" fmla="*/ 93242 h 976682"/>
              <a:gd name="T38" fmla="*/ 223454 w 1522922"/>
              <a:gd name="T39" fmla="*/ 102719 h 976682"/>
              <a:gd name="T40" fmla="*/ 166532 w 1522922"/>
              <a:gd name="T41" fmla="*/ 131162 h 976682"/>
              <a:gd name="T42" fmla="*/ 81155 w 1522922"/>
              <a:gd name="T43" fmla="*/ 178571 h 976682"/>
              <a:gd name="T44" fmla="*/ 52688 w 1522922"/>
              <a:gd name="T45" fmla="*/ 140651 h 976682"/>
              <a:gd name="T46" fmla="*/ 14744 w 1522922"/>
              <a:gd name="T47" fmla="*/ 112196 h 976682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522922"/>
              <a:gd name="T73" fmla="*/ 0 h 976682"/>
              <a:gd name="T74" fmla="*/ 1522922 w 1522922"/>
              <a:gd name="T75" fmla="*/ 976682 h 976682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522922" h="976682">
                <a:moveTo>
                  <a:pt x="14804" y="112712"/>
                </a:moveTo>
                <a:cubicBezTo>
                  <a:pt x="6867" y="225424"/>
                  <a:pt x="0" y="582650"/>
                  <a:pt x="5279" y="817562"/>
                </a:cubicBezTo>
                <a:cubicBezTo>
                  <a:pt x="6370" y="866118"/>
                  <a:pt x="7590" y="919583"/>
                  <a:pt x="33854" y="960437"/>
                </a:cubicBezTo>
                <a:cubicBezTo>
                  <a:pt x="44298" y="976682"/>
                  <a:pt x="71797" y="952934"/>
                  <a:pt x="91004" y="950912"/>
                </a:cubicBezTo>
                <a:cubicBezTo>
                  <a:pt x="132173" y="946578"/>
                  <a:pt x="173619" y="945312"/>
                  <a:pt x="214829" y="941387"/>
                </a:cubicBezTo>
                <a:cubicBezTo>
                  <a:pt x="240311" y="938960"/>
                  <a:pt x="265445" y="932687"/>
                  <a:pt x="291029" y="931862"/>
                </a:cubicBezTo>
                <a:cubicBezTo>
                  <a:pt x="462419" y="926333"/>
                  <a:pt x="633929" y="925512"/>
                  <a:pt x="805379" y="922337"/>
                </a:cubicBezTo>
                <a:lnTo>
                  <a:pt x="919679" y="912812"/>
                </a:lnTo>
                <a:cubicBezTo>
                  <a:pt x="951456" y="909923"/>
                  <a:pt x="983115" y="905734"/>
                  <a:pt x="1014929" y="903287"/>
                </a:cubicBezTo>
                <a:cubicBezTo>
                  <a:pt x="1135070" y="894045"/>
                  <a:pt x="1226340" y="891629"/>
                  <a:pt x="1348304" y="884237"/>
                </a:cubicBezTo>
                <a:cubicBezTo>
                  <a:pt x="1392786" y="881541"/>
                  <a:pt x="1437204" y="877887"/>
                  <a:pt x="1481654" y="874712"/>
                </a:cubicBezTo>
                <a:cubicBezTo>
                  <a:pt x="1491179" y="871537"/>
                  <a:pt x="1508984" y="875150"/>
                  <a:pt x="1510229" y="865187"/>
                </a:cubicBezTo>
                <a:cubicBezTo>
                  <a:pt x="1522922" y="763641"/>
                  <a:pt x="1510064" y="745713"/>
                  <a:pt x="1481654" y="674687"/>
                </a:cubicBezTo>
                <a:cubicBezTo>
                  <a:pt x="1450203" y="485983"/>
                  <a:pt x="1481654" y="696964"/>
                  <a:pt x="1481654" y="246062"/>
                </a:cubicBezTo>
                <a:cubicBezTo>
                  <a:pt x="1481654" y="236022"/>
                  <a:pt x="1474307" y="227288"/>
                  <a:pt x="1472129" y="217487"/>
                </a:cubicBezTo>
                <a:cubicBezTo>
                  <a:pt x="1463074" y="176738"/>
                  <a:pt x="1477816" y="146618"/>
                  <a:pt x="1424504" y="141287"/>
                </a:cubicBezTo>
                <a:cubicBezTo>
                  <a:pt x="1342303" y="133067"/>
                  <a:pt x="1259404" y="134937"/>
                  <a:pt x="1176854" y="131762"/>
                </a:cubicBezTo>
                <a:cubicBezTo>
                  <a:pt x="1112160" y="122520"/>
                  <a:pt x="1016946" y="107003"/>
                  <a:pt x="948254" y="103187"/>
                </a:cubicBezTo>
                <a:cubicBezTo>
                  <a:pt x="865770" y="98605"/>
                  <a:pt x="783154" y="96837"/>
                  <a:pt x="700604" y="93662"/>
                </a:cubicBezTo>
                <a:cubicBezTo>
                  <a:pt x="541854" y="96837"/>
                  <a:pt x="382732" y="91874"/>
                  <a:pt x="224354" y="103187"/>
                </a:cubicBezTo>
                <a:cubicBezTo>
                  <a:pt x="203110" y="104704"/>
                  <a:pt x="185601" y="121030"/>
                  <a:pt x="167204" y="131762"/>
                </a:cubicBezTo>
                <a:cubicBezTo>
                  <a:pt x="79865" y="182710"/>
                  <a:pt x="141349" y="159430"/>
                  <a:pt x="81479" y="179387"/>
                </a:cubicBezTo>
                <a:cubicBezTo>
                  <a:pt x="71954" y="166687"/>
                  <a:pt x="65604" y="150812"/>
                  <a:pt x="52904" y="141287"/>
                </a:cubicBezTo>
                <a:cubicBezTo>
                  <a:pt x="2331" y="103357"/>
                  <a:pt x="22741" y="0"/>
                  <a:pt x="14804" y="112712"/>
                </a:cubicBezTo>
                <a:close/>
              </a:path>
            </a:pathLst>
          </a:custGeom>
          <a:solidFill>
            <a:srgbClr val="FF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0757" name="Volný tvar 46"/>
          <p:cNvSpPr>
            <a:spLocks/>
          </p:cNvSpPr>
          <p:nvPr/>
        </p:nvSpPr>
        <p:spPr bwMode="auto">
          <a:xfrm>
            <a:off x="5133975" y="4557713"/>
            <a:ext cx="1517650" cy="976312"/>
          </a:xfrm>
          <a:custGeom>
            <a:avLst/>
            <a:gdLst>
              <a:gd name="T0" fmla="*/ 104547 w 1517930"/>
              <a:gd name="T1" fmla="*/ 80962 h 976312"/>
              <a:gd name="T2" fmla="*/ 741306 w 1517930"/>
              <a:gd name="T3" fmla="*/ 80962 h 976312"/>
              <a:gd name="T4" fmla="*/ 864855 w 1517930"/>
              <a:gd name="T5" fmla="*/ 90487 h 976312"/>
              <a:gd name="T6" fmla="*/ 1035930 w 1517930"/>
              <a:gd name="T7" fmla="*/ 80962 h 976312"/>
              <a:gd name="T8" fmla="*/ 1482612 w 1517930"/>
              <a:gd name="T9" fmla="*/ 109537 h 976312"/>
              <a:gd name="T10" fmla="*/ 1511127 w 1517930"/>
              <a:gd name="T11" fmla="*/ 157162 h 976312"/>
              <a:gd name="T12" fmla="*/ 1501624 w 1517930"/>
              <a:gd name="T13" fmla="*/ 214312 h 976312"/>
              <a:gd name="T14" fmla="*/ 1511127 w 1517930"/>
              <a:gd name="T15" fmla="*/ 271462 h 976312"/>
              <a:gd name="T16" fmla="*/ 1501624 w 1517930"/>
              <a:gd name="T17" fmla="*/ 519112 h 976312"/>
              <a:gd name="T18" fmla="*/ 1511127 w 1517930"/>
              <a:gd name="T19" fmla="*/ 595312 h 976312"/>
              <a:gd name="T20" fmla="*/ 1501624 w 1517930"/>
              <a:gd name="T21" fmla="*/ 766762 h 976312"/>
              <a:gd name="T22" fmla="*/ 1492118 w 1517930"/>
              <a:gd name="T23" fmla="*/ 852487 h 976312"/>
              <a:gd name="T24" fmla="*/ 1444597 w 1517930"/>
              <a:gd name="T25" fmla="*/ 938212 h 976312"/>
              <a:gd name="T26" fmla="*/ 1387578 w 1517930"/>
              <a:gd name="T27" fmla="*/ 976312 h 976312"/>
              <a:gd name="T28" fmla="*/ 503709 w 1517930"/>
              <a:gd name="T29" fmla="*/ 966787 h 976312"/>
              <a:gd name="T30" fmla="*/ 437178 w 1517930"/>
              <a:gd name="T31" fmla="*/ 928687 h 976312"/>
              <a:gd name="T32" fmla="*/ 237597 w 1517930"/>
              <a:gd name="T33" fmla="*/ 747712 h 976312"/>
              <a:gd name="T34" fmla="*/ 133050 w 1517930"/>
              <a:gd name="T35" fmla="*/ 623887 h 976312"/>
              <a:gd name="T36" fmla="*/ 114048 w 1517930"/>
              <a:gd name="T37" fmla="*/ 566737 h 976312"/>
              <a:gd name="T38" fmla="*/ 104547 w 1517930"/>
              <a:gd name="T39" fmla="*/ 80962 h 97631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517930"/>
              <a:gd name="T61" fmla="*/ 0 h 976312"/>
              <a:gd name="T62" fmla="*/ 1517930 w 1517930"/>
              <a:gd name="T63" fmla="*/ 976312 h 97631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517930" h="976312">
                <a:moveTo>
                  <a:pt x="104775" y="80962"/>
                </a:moveTo>
                <a:cubicBezTo>
                  <a:pt x="209550" y="0"/>
                  <a:pt x="94265" y="80962"/>
                  <a:pt x="742950" y="80962"/>
                </a:cubicBezTo>
                <a:cubicBezTo>
                  <a:pt x="784347" y="80962"/>
                  <a:pt x="825500" y="87312"/>
                  <a:pt x="866775" y="90487"/>
                </a:cubicBezTo>
                <a:cubicBezTo>
                  <a:pt x="923925" y="87312"/>
                  <a:pt x="980987" y="80962"/>
                  <a:pt x="1038225" y="80962"/>
                </a:cubicBezTo>
                <a:cubicBezTo>
                  <a:pt x="1295264" y="80962"/>
                  <a:pt x="1282264" y="84082"/>
                  <a:pt x="1485900" y="109537"/>
                </a:cubicBezTo>
                <a:cubicBezTo>
                  <a:pt x="1495425" y="125412"/>
                  <a:pt x="1511163" y="138947"/>
                  <a:pt x="1514475" y="157162"/>
                </a:cubicBezTo>
                <a:cubicBezTo>
                  <a:pt x="1517930" y="176163"/>
                  <a:pt x="1504950" y="194999"/>
                  <a:pt x="1504950" y="214312"/>
                </a:cubicBezTo>
                <a:cubicBezTo>
                  <a:pt x="1504950" y="233625"/>
                  <a:pt x="1511300" y="252412"/>
                  <a:pt x="1514475" y="271462"/>
                </a:cubicBezTo>
                <a:cubicBezTo>
                  <a:pt x="1511300" y="354012"/>
                  <a:pt x="1504950" y="436501"/>
                  <a:pt x="1504950" y="519112"/>
                </a:cubicBezTo>
                <a:cubicBezTo>
                  <a:pt x="1504950" y="544710"/>
                  <a:pt x="1514475" y="569714"/>
                  <a:pt x="1514475" y="595312"/>
                </a:cubicBezTo>
                <a:cubicBezTo>
                  <a:pt x="1514475" y="652550"/>
                  <a:pt x="1509178" y="709680"/>
                  <a:pt x="1504950" y="766762"/>
                </a:cubicBezTo>
                <a:cubicBezTo>
                  <a:pt x="1502826" y="795434"/>
                  <a:pt x="1500152" y="824127"/>
                  <a:pt x="1495425" y="852487"/>
                </a:cubicBezTo>
                <a:cubicBezTo>
                  <a:pt x="1490634" y="881233"/>
                  <a:pt x="1464164" y="921848"/>
                  <a:pt x="1447800" y="938212"/>
                </a:cubicBezTo>
                <a:cubicBezTo>
                  <a:pt x="1431611" y="954401"/>
                  <a:pt x="1409700" y="963612"/>
                  <a:pt x="1390650" y="976312"/>
                </a:cubicBezTo>
                <a:lnTo>
                  <a:pt x="504825" y="966787"/>
                </a:lnTo>
                <a:cubicBezTo>
                  <a:pt x="479259" y="965509"/>
                  <a:pt x="458901" y="943674"/>
                  <a:pt x="438150" y="928687"/>
                </a:cubicBezTo>
                <a:cubicBezTo>
                  <a:pt x="346823" y="862729"/>
                  <a:pt x="317322" y="826909"/>
                  <a:pt x="238125" y="747712"/>
                </a:cubicBezTo>
                <a:cubicBezTo>
                  <a:pt x="161662" y="671249"/>
                  <a:pt x="196634" y="712485"/>
                  <a:pt x="133350" y="623887"/>
                </a:cubicBezTo>
                <a:cubicBezTo>
                  <a:pt x="127000" y="604837"/>
                  <a:pt x="115636" y="586773"/>
                  <a:pt x="114300" y="566737"/>
                </a:cubicBezTo>
                <a:cubicBezTo>
                  <a:pt x="103880" y="410434"/>
                  <a:pt x="0" y="161924"/>
                  <a:pt x="104775" y="80962"/>
                </a:cubicBezTo>
                <a:close/>
              </a:path>
            </a:pathLst>
          </a:custGeom>
          <a:solidFill>
            <a:srgbClr val="FF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0758" name="Volný tvar 47"/>
          <p:cNvSpPr>
            <a:spLocks/>
          </p:cNvSpPr>
          <p:nvPr/>
        </p:nvSpPr>
        <p:spPr bwMode="auto">
          <a:xfrm>
            <a:off x="7083425" y="4610100"/>
            <a:ext cx="1208088" cy="1000125"/>
          </a:xfrm>
          <a:custGeom>
            <a:avLst/>
            <a:gdLst>
              <a:gd name="T0" fmla="*/ 1149851 w 1207765"/>
              <a:gd name="T1" fmla="*/ 57150 h 1000125"/>
              <a:gd name="T2" fmla="*/ 1121184 w 1207765"/>
              <a:gd name="T3" fmla="*/ 476250 h 1000125"/>
              <a:gd name="T4" fmla="*/ 1102073 w 1207765"/>
              <a:gd name="T5" fmla="*/ 657225 h 1000125"/>
              <a:gd name="T6" fmla="*/ 1082961 w 1207765"/>
              <a:gd name="T7" fmla="*/ 685800 h 1000125"/>
              <a:gd name="T8" fmla="*/ 987403 w 1207765"/>
              <a:gd name="T9" fmla="*/ 790575 h 1000125"/>
              <a:gd name="T10" fmla="*/ 853627 w 1207765"/>
              <a:gd name="T11" fmla="*/ 895350 h 1000125"/>
              <a:gd name="T12" fmla="*/ 777180 w 1207765"/>
              <a:gd name="T13" fmla="*/ 942975 h 1000125"/>
              <a:gd name="T14" fmla="*/ 633845 w 1207765"/>
              <a:gd name="T15" fmla="*/ 1000125 h 1000125"/>
              <a:gd name="T16" fmla="*/ 213401 w 1207765"/>
              <a:gd name="T17" fmla="*/ 981075 h 1000125"/>
              <a:gd name="T18" fmla="*/ 175181 w 1207765"/>
              <a:gd name="T19" fmla="*/ 962025 h 1000125"/>
              <a:gd name="T20" fmla="*/ 136961 w 1207765"/>
              <a:gd name="T21" fmla="*/ 952500 h 1000125"/>
              <a:gd name="T22" fmla="*/ 70070 w 1207765"/>
              <a:gd name="T23" fmla="*/ 904875 h 1000125"/>
              <a:gd name="T24" fmla="*/ 41399 w 1207765"/>
              <a:gd name="T25" fmla="*/ 866775 h 1000125"/>
              <a:gd name="T26" fmla="*/ 22289 w 1207765"/>
              <a:gd name="T27" fmla="*/ 304800 h 1000125"/>
              <a:gd name="T28" fmla="*/ 89180 w 1207765"/>
              <a:gd name="T29" fmla="*/ 47625 h 1000125"/>
              <a:gd name="T30" fmla="*/ 203840 w 1207765"/>
              <a:gd name="T31" fmla="*/ 38100 h 1000125"/>
              <a:gd name="T32" fmla="*/ 366293 w 1207765"/>
              <a:gd name="T33" fmla="*/ 28575 h 1000125"/>
              <a:gd name="T34" fmla="*/ 1178518 w 1207765"/>
              <a:gd name="T35" fmla="*/ 0 h 1000125"/>
              <a:gd name="T36" fmla="*/ 1207185 w 1207765"/>
              <a:gd name="T37" fmla="*/ 19050 h 1000125"/>
              <a:gd name="T38" fmla="*/ 1197629 w 1207765"/>
              <a:gd name="T39" fmla="*/ 66675 h 1000125"/>
              <a:gd name="T40" fmla="*/ 1188073 w 1207765"/>
              <a:gd name="T41" fmla="*/ 95250 h 1000125"/>
              <a:gd name="T42" fmla="*/ 1130740 w 1207765"/>
              <a:gd name="T43" fmla="*/ 123825 h 100012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207765"/>
              <a:gd name="T67" fmla="*/ 0 h 1000125"/>
              <a:gd name="T68" fmla="*/ 1207765 w 1207765"/>
              <a:gd name="T69" fmla="*/ 1000125 h 1000125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207765" h="1000125">
                <a:moveTo>
                  <a:pt x="1146167" y="57150"/>
                </a:moveTo>
                <a:cubicBezTo>
                  <a:pt x="1136642" y="196850"/>
                  <a:pt x="1128670" y="336665"/>
                  <a:pt x="1117592" y="476250"/>
                </a:cubicBezTo>
                <a:cubicBezTo>
                  <a:pt x="1112793" y="536718"/>
                  <a:pt x="1109393" y="597545"/>
                  <a:pt x="1098542" y="657225"/>
                </a:cubicBezTo>
                <a:cubicBezTo>
                  <a:pt x="1096494" y="668488"/>
                  <a:pt x="1086361" y="676642"/>
                  <a:pt x="1079492" y="685800"/>
                </a:cubicBezTo>
                <a:cubicBezTo>
                  <a:pt x="1045840" y="730669"/>
                  <a:pt x="1027571" y="750579"/>
                  <a:pt x="984242" y="790575"/>
                </a:cubicBezTo>
                <a:cubicBezTo>
                  <a:pt x="937319" y="833888"/>
                  <a:pt x="903608" y="860206"/>
                  <a:pt x="850892" y="895350"/>
                </a:cubicBezTo>
                <a:cubicBezTo>
                  <a:pt x="825970" y="911965"/>
                  <a:pt x="801121" y="928880"/>
                  <a:pt x="774692" y="942975"/>
                </a:cubicBezTo>
                <a:cubicBezTo>
                  <a:pt x="743697" y="959506"/>
                  <a:pt x="662656" y="988560"/>
                  <a:pt x="631817" y="1000125"/>
                </a:cubicBezTo>
                <a:lnTo>
                  <a:pt x="212717" y="981075"/>
                </a:lnTo>
                <a:cubicBezTo>
                  <a:pt x="198628" y="979314"/>
                  <a:pt x="187912" y="967011"/>
                  <a:pt x="174617" y="962025"/>
                </a:cubicBezTo>
                <a:cubicBezTo>
                  <a:pt x="162360" y="957428"/>
                  <a:pt x="149217" y="955675"/>
                  <a:pt x="136517" y="952500"/>
                </a:cubicBezTo>
                <a:cubicBezTo>
                  <a:pt x="120292" y="941683"/>
                  <a:pt x="81657" y="916690"/>
                  <a:pt x="69842" y="904875"/>
                </a:cubicBezTo>
                <a:cubicBezTo>
                  <a:pt x="58617" y="893650"/>
                  <a:pt x="50792" y="879475"/>
                  <a:pt x="41267" y="866775"/>
                </a:cubicBezTo>
                <a:cubicBezTo>
                  <a:pt x="12763" y="667249"/>
                  <a:pt x="0" y="597328"/>
                  <a:pt x="22217" y="304800"/>
                </a:cubicBezTo>
                <a:cubicBezTo>
                  <a:pt x="28924" y="216495"/>
                  <a:pt x="39166" y="120906"/>
                  <a:pt x="88892" y="47625"/>
                </a:cubicBezTo>
                <a:cubicBezTo>
                  <a:pt x="110359" y="15989"/>
                  <a:pt x="165051" y="40730"/>
                  <a:pt x="203192" y="38100"/>
                </a:cubicBezTo>
                <a:cubicBezTo>
                  <a:pt x="257132" y="34380"/>
                  <a:pt x="311097" y="30858"/>
                  <a:pt x="365117" y="28575"/>
                </a:cubicBezTo>
                <a:lnTo>
                  <a:pt x="1174742" y="0"/>
                </a:lnTo>
                <a:cubicBezTo>
                  <a:pt x="1184267" y="6350"/>
                  <a:pt x="1200172" y="8043"/>
                  <a:pt x="1203317" y="19050"/>
                </a:cubicBezTo>
                <a:cubicBezTo>
                  <a:pt x="1207765" y="34616"/>
                  <a:pt x="1197719" y="50969"/>
                  <a:pt x="1193792" y="66675"/>
                </a:cubicBezTo>
                <a:cubicBezTo>
                  <a:pt x="1191357" y="76415"/>
                  <a:pt x="1191367" y="88150"/>
                  <a:pt x="1184267" y="95250"/>
                </a:cubicBezTo>
                <a:lnTo>
                  <a:pt x="1127117" y="123825"/>
                </a:lnTo>
              </a:path>
            </a:pathLst>
          </a:custGeom>
          <a:solidFill>
            <a:srgbClr val="FF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30759" name="Skupina 59"/>
          <p:cNvGrpSpPr>
            <a:grpSpLocks/>
          </p:cNvGrpSpPr>
          <p:nvPr/>
        </p:nvGrpSpPr>
        <p:grpSpPr bwMode="auto">
          <a:xfrm>
            <a:off x="3573463" y="4137025"/>
            <a:ext cx="460375" cy="530225"/>
            <a:chOff x="3764133" y="5812781"/>
            <a:chExt cx="460886" cy="530869"/>
          </a:xfrm>
        </p:grpSpPr>
        <p:cxnSp>
          <p:nvCxnSpPr>
            <p:cNvPr id="30776" name="Přímá spojovací čára 49"/>
            <p:cNvCxnSpPr>
              <a:cxnSpLocks noChangeShapeType="1"/>
            </p:cNvCxnSpPr>
            <p:nvPr/>
          </p:nvCxnSpPr>
          <p:spPr bwMode="auto">
            <a:xfrm rot="5400000">
              <a:off x="3862388" y="6186488"/>
              <a:ext cx="314325" cy="0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  <p:sp>
          <p:nvSpPr>
            <p:cNvPr id="30777" name="TextovéPole 58"/>
            <p:cNvSpPr txBox="1">
              <a:spLocks noChangeArrowheads="1"/>
            </p:cNvSpPr>
            <p:nvPr/>
          </p:nvSpPr>
          <p:spPr bwMode="auto">
            <a:xfrm rot="-5400000">
              <a:off x="3834115" y="5742799"/>
              <a:ext cx="320922" cy="460886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solidFill>
                    <a:srgbClr val="92D050"/>
                  </a:solidFill>
                  <a:latin typeface="Times New Roman" pitchFamily="18" charset="0"/>
                  <a:ea typeface="Lucida Sans Unicode" pitchFamily="34" charset="0"/>
                  <a:cs typeface="Lucida Sans Unicode" pitchFamily="34" charset="0"/>
                </a:rPr>
                <a:t>(</a:t>
              </a:r>
            </a:p>
          </p:txBody>
        </p:sp>
      </p:grpSp>
      <p:grpSp>
        <p:nvGrpSpPr>
          <p:cNvPr id="30760" name="Skupina 60"/>
          <p:cNvGrpSpPr>
            <a:grpSpLocks/>
          </p:cNvGrpSpPr>
          <p:nvPr/>
        </p:nvGrpSpPr>
        <p:grpSpPr bwMode="auto">
          <a:xfrm>
            <a:off x="7488238" y="4098925"/>
            <a:ext cx="460375" cy="530225"/>
            <a:chOff x="3764133" y="5812781"/>
            <a:chExt cx="460886" cy="530869"/>
          </a:xfrm>
        </p:grpSpPr>
        <p:cxnSp>
          <p:nvCxnSpPr>
            <p:cNvPr id="30774" name="Přímá spojovací čára 61"/>
            <p:cNvCxnSpPr>
              <a:cxnSpLocks noChangeShapeType="1"/>
            </p:cNvCxnSpPr>
            <p:nvPr/>
          </p:nvCxnSpPr>
          <p:spPr bwMode="auto">
            <a:xfrm rot="5400000">
              <a:off x="3862388" y="6186488"/>
              <a:ext cx="314325" cy="0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  <p:sp>
          <p:nvSpPr>
            <p:cNvPr id="30775" name="TextovéPole 62"/>
            <p:cNvSpPr txBox="1">
              <a:spLocks noChangeArrowheads="1"/>
            </p:cNvSpPr>
            <p:nvPr/>
          </p:nvSpPr>
          <p:spPr bwMode="auto">
            <a:xfrm rot="-5400000">
              <a:off x="3834115" y="5742799"/>
              <a:ext cx="320922" cy="460886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solidFill>
                    <a:srgbClr val="92D050"/>
                  </a:solidFill>
                  <a:latin typeface="Times New Roman" pitchFamily="18" charset="0"/>
                  <a:ea typeface="Lucida Sans Unicode" pitchFamily="34" charset="0"/>
                  <a:cs typeface="Lucida Sans Unicode" pitchFamily="34" charset="0"/>
                </a:rPr>
                <a:t>(</a:t>
              </a:r>
            </a:p>
          </p:txBody>
        </p:sp>
      </p:grpSp>
      <p:grpSp>
        <p:nvGrpSpPr>
          <p:cNvPr id="30761" name="Skupina 75"/>
          <p:cNvGrpSpPr>
            <a:grpSpLocks/>
          </p:cNvGrpSpPr>
          <p:nvPr/>
        </p:nvGrpSpPr>
        <p:grpSpPr bwMode="auto">
          <a:xfrm>
            <a:off x="5819775" y="4276725"/>
            <a:ext cx="257175" cy="390525"/>
            <a:chOff x="4876800" y="5676900"/>
            <a:chExt cx="257178" cy="390525"/>
          </a:xfrm>
        </p:grpSpPr>
        <p:cxnSp>
          <p:nvCxnSpPr>
            <p:cNvPr id="30771" name="Přímá spojovací čára 64"/>
            <p:cNvCxnSpPr>
              <a:cxnSpLocks noChangeShapeType="1"/>
            </p:cNvCxnSpPr>
            <p:nvPr/>
          </p:nvCxnSpPr>
          <p:spPr bwMode="auto">
            <a:xfrm rot="5400000">
              <a:off x="4843463" y="5910263"/>
              <a:ext cx="314325" cy="0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  <p:cxnSp>
          <p:nvCxnSpPr>
            <p:cNvPr id="30772" name="Přímá spojovací čára 68"/>
            <p:cNvCxnSpPr>
              <a:cxnSpLocks noChangeShapeType="1"/>
            </p:cNvCxnSpPr>
            <p:nvPr/>
          </p:nvCxnSpPr>
          <p:spPr bwMode="auto">
            <a:xfrm>
              <a:off x="4876800" y="5676900"/>
              <a:ext cx="114300" cy="85725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  <p:cxnSp>
          <p:nvCxnSpPr>
            <p:cNvPr id="30773" name="Přímá spojovací čára 69"/>
            <p:cNvCxnSpPr>
              <a:cxnSpLocks noChangeShapeType="1"/>
            </p:cNvCxnSpPr>
            <p:nvPr/>
          </p:nvCxnSpPr>
          <p:spPr bwMode="auto">
            <a:xfrm flipV="1">
              <a:off x="5010149" y="5676900"/>
              <a:ext cx="123829" cy="95251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</p:grpSp>
      <p:grpSp>
        <p:nvGrpSpPr>
          <p:cNvPr id="30762" name="Skupina 76"/>
          <p:cNvGrpSpPr>
            <a:grpSpLocks/>
          </p:cNvGrpSpPr>
          <p:nvPr/>
        </p:nvGrpSpPr>
        <p:grpSpPr bwMode="auto">
          <a:xfrm>
            <a:off x="1714500" y="4143375"/>
            <a:ext cx="257175" cy="390525"/>
            <a:chOff x="4876800" y="5676900"/>
            <a:chExt cx="257178" cy="390525"/>
          </a:xfrm>
        </p:grpSpPr>
        <p:cxnSp>
          <p:nvCxnSpPr>
            <p:cNvPr id="30768" name="Přímá spojovací čára 77"/>
            <p:cNvCxnSpPr>
              <a:cxnSpLocks noChangeShapeType="1"/>
            </p:cNvCxnSpPr>
            <p:nvPr/>
          </p:nvCxnSpPr>
          <p:spPr bwMode="auto">
            <a:xfrm rot="5400000">
              <a:off x="4843463" y="5910263"/>
              <a:ext cx="314325" cy="0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  <p:cxnSp>
          <p:nvCxnSpPr>
            <p:cNvPr id="30769" name="Přímá spojovací čára 78"/>
            <p:cNvCxnSpPr>
              <a:cxnSpLocks noChangeShapeType="1"/>
            </p:cNvCxnSpPr>
            <p:nvPr/>
          </p:nvCxnSpPr>
          <p:spPr bwMode="auto">
            <a:xfrm>
              <a:off x="4876800" y="5676900"/>
              <a:ext cx="114300" cy="85725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  <p:cxnSp>
          <p:nvCxnSpPr>
            <p:cNvPr id="30770" name="Přímá spojovací čára 79"/>
            <p:cNvCxnSpPr>
              <a:cxnSpLocks noChangeShapeType="1"/>
            </p:cNvCxnSpPr>
            <p:nvPr/>
          </p:nvCxnSpPr>
          <p:spPr bwMode="auto">
            <a:xfrm flipV="1">
              <a:off x="5010149" y="5676900"/>
              <a:ext cx="123829" cy="95251"/>
            </a:xfrm>
            <a:prstGeom prst="line">
              <a:avLst/>
            </a:prstGeom>
            <a:noFill/>
            <a:ln w="38100" algn="ctr">
              <a:solidFill>
                <a:srgbClr val="92D050"/>
              </a:solidFill>
              <a:round/>
              <a:headEnd/>
              <a:tailEnd/>
            </a:ln>
          </p:spPr>
        </p:cxnSp>
      </p:grpSp>
      <p:sp>
        <p:nvSpPr>
          <p:cNvPr id="81" name="TextovéPole 80"/>
          <p:cNvSpPr txBox="1"/>
          <p:nvPr/>
        </p:nvSpPr>
        <p:spPr>
          <a:xfrm>
            <a:off x="1038225" y="3962400"/>
            <a:ext cx="6985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LRP</a:t>
            </a:r>
          </a:p>
        </p:txBody>
      </p:sp>
      <p:sp>
        <p:nvSpPr>
          <p:cNvPr id="82" name="TextovéPole 81"/>
          <p:cNvSpPr txBox="1"/>
          <p:nvPr/>
        </p:nvSpPr>
        <p:spPr>
          <a:xfrm>
            <a:off x="6086475" y="4105275"/>
            <a:ext cx="6985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LRP</a:t>
            </a:r>
          </a:p>
        </p:txBody>
      </p:sp>
      <p:sp>
        <p:nvSpPr>
          <p:cNvPr id="83" name="TextovéPole 82"/>
          <p:cNvSpPr txBox="1"/>
          <p:nvPr/>
        </p:nvSpPr>
        <p:spPr>
          <a:xfrm>
            <a:off x="7867650" y="4067175"/>
            <a:ext cx="9493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LDL R</a:t>
            </a:r>
          </a:p>
        </p:txBody>
      </p:sp>
      <p:sp>
        <p:nvSpPr>
          <p:cNvPr id="84" name="TextovéPole 83"/>
          <p:cNvSpPr txBox="1"/>
          <p:nvPr/>
        </p:nvSpPr>
        <p:spPr>
          <a:xfrm>
            <a:off x="2689225" y="4086225"/>
            <a:ext cx="9493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LDL R</a:t>
            </a:r>
          </a:p>
        </p:txBody>
      </p:sp>
      <p:pic>
        <p:nvPicPr>
          <p:cNvPr id="30767" name="Picture 45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2450" y="6021388"/>
            <a:ext cx="7921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lipsa 28"/>
          <p:cNvSpPr/>
          <p:nvPr/>
        </p:nvSpPr>
        <p:spPr>
          <a:xfrm>
            <a:off x="2916238" y="4868863"/>
            <a:ext cx="1727200" cy="165576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5580063" y="4076700"/>
            <a:ext cx="869950" cy="1152525"/>
          </a:xfrm>
          <a:custGeom>
            <a:avLst/>
            <a:gdLst>
              <a:gd name="connsiteX0" fmla="*/ 283028 w 1014548"/>
              <a:gd name="connsiteY0" fmla="*/ 129177 h 1274354"/>
              <a:gd name="connsiteX1" fmla="*/ 187234 w 1014548"/>
              <a:gd name="connsiteY1" fmla="*/ 285932 h 1274354"/>
              <a:gd name="connsiteX2" fmla="*/ 56605 w 1014548"/>
              <a:gd name="connsiteY2" fmla="*/ 355600 h 1274354"/>
              <a:gd name="connsiteX3" fmla="*/ 4354 w 1014548"/>
              <a:gd name="connsiteY3" fmla="*/ 521063 h 1274354"/>
              <a:gd name="connsiteX4" fmla="*/ 82731 w 1014548"/>
              <a:gd name="connsiteY4" fmla="*/ 686526 h 1274354"/>
              <a:gd name="connsiteX5" fmla="*/ 152399 w 1014548"/>
              <a:gd name="connsiteY5" fmla="*/ 817155 h 1274354"/>
              <a:gd name="connsiteX6" fmla="*/ 143691 w 1014548"/>
              <a:gd name="connsiteY6" fmla="*/ 991326 h 1274354"/>
              <a:gd name="connsiteX7" fmla="*/ 291737 w 1014548"/>
              <a:gd name="connsiteY7" fmla="*/ 1104537 h 1274354"/>
              <a:gd name="connsiteX8" fmla="*/ 378822 w 1014548"/>
              <a:gd name="connsiteY8" fmla="*/ 1165497 h 1274354"/>
              <a:gd name="connsiteX9" fmla="*/ 492034 w 1014548"/>
              <a:gd name="connsiteY9" fmla="*/ 1226457 h 1274354"/>
              <a:gd name="connsiteX10" fmla="*/ 596537 w 1014548"/>
              <a:gd name="connsiteY10" fmla="*/ 1252583 h 1274354"/>
              <a:gd name="connsiteX11" fmla="*/ 770708 w 1014548"/>
              <a:gd name="connsiteY11" fmla="*/ 1270000 h 1274354"/>
              <a:gd name="connsiteX12" fmla="*/ 796834 w 1014548"/>
              <a:gd name="connsiteY12" fmla="*/ 1226457 h 1274354"/>
              <a:gd name="connsiteX13" fmla="*/ 927462 w 1014548"/>
              <a:gd name="connsiteY13" fmla="*/ 1174206 h 1274354"/>
              <a:gd name="connsiteX14" fmla="*/ 962297 w 1014548"/>
              <a:gd name="connsiteY14" fmla="*/ 1174206 h 1274354"/>
              <a:gd name="connsiteX15" fmla="*/ 997131 w 1014548"/>
              <a:gd name="connsiteY15" fmla="*/ 1104537 h 1274354"/>
              <a:gd name="connsiteX16" fmla="*/ 1005839 w 1014548"/>
              <a:gd name="connsiteY16" fmla="*/ 1000035 h 1274354"/>
              <a:gd name="connsiteX17" fmla="*/ 979714 w 1014548"/>
              <a:gd name="connsiteY17" fmla="*/ 956492 h 1274354"/>
              <a:gd name="connsiteX18" fmla="*/ 796834 w 1014548"/>
              <a:gd name="connsiteY18" fmla="*/ 843280 h 1274354"/>
              <a:gd name="connsiteX19" fmla="*/ 657497 w 1014548"/>
              <a:gd name="connsiteY19" fmla="*/ 651692 h 1274354"/>
              <a:gd name="connsiteX20" fmla="*/ 613954 w 1014548"/>
              <a:gd name="connsiteY20" fmla="*/ 442686 h 1274354"/>
              <a:gd name="connsiteX21" fmla="*/ 570411 w 1014548"/>
              <a:gd name="connsiteY21" fmla="*/ 338183 h 1274354"/>
              <a:gd name="connsiteX22" fmla="*/ 509451 w 1014548"/>
              <a:gd name="connsiteY22" fmla="*/ 137886 h 1274354"/>
              <a:gd name="connsiteX23" fmla="*/ 474617 w 1014548"/>
              <a:gd name="connsiteY23" fmla="*/ 59509 h 1274354"/>
              <a:gd name="connsiteX24" fmla="*/ 396239 w 1014548"/>
              <a:gd name="connsiteY24" fmla="*/ 7257 h 1274354"/>
              <a:gd name="connsiteX25" fmla="*/ 283028 w 1014548"/>
              <a:gd name="connsiteY25" fmla="*/ 129177 h 1274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14548" h="1274354">
                <a:moveTo>
                  <a:pt x="283028" y="129177"/>
                </a:moveTo>
                <a:cubicBezTo>
                  <a:pt x="248194" y="175623"/>
                  <a:pt x="224971" y="248195"/>
                  <a:pt x="187234" y="285932"/>
                </a:cubicBezTo>
                <a:cubicBezTo>
                  <a:pt x="149497" y="323669"/>
                  <a:pt x="87085" y="316412"/>
                  <a:pt x="56605" y="355600"/>
                </a:cubicBezTo>
                <a:cubicBezTo>
                  <a:pt x="26125" y="394789"/>
                  <a:pt x="0" y="465909"/>
                  <a:pt x="4354" y="521063"/>
                </a:cubicBezTo>
                <a:cubicBezTo>
                  <a:pt x="8708" y="576217"/>
                  <a:pt x="58057" y="637178"/>
                  <a:pt x="82731" y="686526"/>
                </a:cubicBezTo>
                <a:cubicBezTo>
                  <a:pt x="107405" y="735874"/>
                  <a:pt x="142239" y="766355"/>
                  <a:pt x="152399" y="817155"/>
                </a:cubicBezTo>
                <a:cubicBezTo>
                  <a:pt x="162559" y="867955"/>
                  <a:pt x="120468" y="943429"/>
                  <a:pt x="143691" y="991326"/>
                </a:cubicBezTo>
                <a:cubicBezTo>
                  <a:pt x="166914" y="1039223"/>
                  <a:pt x="252549" y="1075509"/>
                  <a:pt x="291737" y="1104537"/>
                </a:cubicBezTo>
                <a:cubicBezTo>
                  <a:pt x="330925" y="1133565"/>
                  <a:pt x="345439" y="1145177"/>
                  <a:pt x="378822" y="1165497"/>
                </a:cubicBezTo>
                <a:cubicBezTo>
                  <a:pt x="412205" y="1185817"/>
                  <a:pt x="455748" y="1211943"/>
                  <a:pt x="492034" y="1226457"/>
                </a:cubicBezTo>
                <a:cubicBezTo>
                  <a:pt x="528320" y="1240971"/>
                  <a:pt x="550091" y="1245326"/>
                  <a:pt x="596537" y="1252583"/>
                </a:cubicBezTo>
                <a:cubicBezTo>
                  <a:pt x="642983" y="1259840"/>
                  <a:pt x="737325" y="1274354"/>
                  <a:pt x="770708" y="1270000"/>
                </a:cubicBezTo>
                <a:cubicBezTo>
                  <a:pt x="804091" y="1265646"/>
                  <a:pt x="770708" y="1242423"/>
                  <a:pt x="796834" y="1226457"/>
                </a:cubicBezTo>
                <a:cubicBezTo>
                  <a:pt x="822960" y="1210491"/>
                  <a:pt x="899885" y="1182915"/>
                  <a:pt x="927462" y="1174206"/>
                </a:cubicBezTo>
                <a:cubicBezTo>
                  <a:pt x="955039" y="1165498"/>
                  <a:pt x="950686" y="1185817"/>
                  <a:pt x="962297" y="1174206"/>
                </a:cubicBezTo>
                <a:cubicBezTo>
                  <a:pt x="973908" y="1162595"/>
                  <a:pt x="989874" y="1133566"/>
                  <a:pt x="997131" y="1104537"/>
                </a:cubicBezTo>
                <a:cubicBezTo>
                  <a:pt x="1004388" y="1075508"/>
                  <a:pt x="1008742" y="1024709"/>
                  <a:pt x="1005839" y="1000035"/>
                </a:cubicBezTo>
                <a:cubicBezTo>
                  <a:pt x="1002936" y="975361"/>
                  <a:pt x="1014548" y="982618"/>
                  <a:pt x="979714" y="956492"/>
                </a:cubicBezTo>
                <a:cubicBezTo>
                  <a:pt x="944880" y="930366"/>
                  <a:pt x="850537" y="894080"/>
                  <a:pt x="796834" y="843280"/>
                </a:cubicBezTo>
                <a:cubicBezTo>
                  <a:pt x="743131" y="792480"/>
                  <a:pt x="687977" y="718458"/>
                  <a:pt x="657497" y="651692"/>
                </a:cubicBezTo>
                <a:cubicBezTo>
                  <a:pt x="627017" y="584926"/>
                  <a:pt x="628468" y="494937"/>
                  <a:pt x="613954" y="442686"/>
                </a:cubicBezTo>
                <a:cubicBezTo>
                  <a:pt x="599440" y="390435"/>
                  <a:pt x="587828" y="388983"/>
                  <a:pt x="570411" y="338183"/>
                </a:cubicBezTo>
                <a:cubicBezTo>
                  <a:pt x="552994" y="287383"/>
                  <a:pt x="525417" y="184332"/>
                  <a:pt x="509451" y="137886"/>
                </a:cubicBezTo>
                <a:cubicBezTo>
                  <a:pt x="493485" y="91440"/>
                  <a:pt x="493486" y="81281"/>
                  <a:pt x="474617" y="59509"/>
                </a:cubicBezTo>
                <a:cubicBezTo>
                  <a:pt x="455748" y="37738"/>
                  <a:pt x="425268" y="0"/>
                  <a:pt x="396239" y="7257"/>
                </a:cubicBezTo>
                <a:cubicBezTo>
                  <a:pt x="367210" y="14514"/>
                  <a:pt x="317862" y="82731"/>
                  <a:pt x="283028" y="129177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5435600" y="2852738"/>
            <a:ext cx="1104900" cy="1235075"/>
          </a:xfrm>
          <a:custGeom>
            <a:avLst/>
            <a:gdLst>
              <a:gd name="connsiteX0" fmla="*/ 870857 w 1248229"/>
              <a:gd name="connsiteY0" fmla="*/ 78378 h 1451429"/>
              <a:gd name="connsiteX1" fmla="*/ 687977 w 1248229"/>
              <a:gd name="connsiteY1" fmla="*/ 87086 h 1451429"/>
              <a:gd name="connsiteX2" fmla="*/ 478971 w 1248229"/>
              <a:gd name="connsiteY2" fmla="*/ 69669 h 1451429"/>
              <a:gd name="connsiteX3" fmla="*/ 261257 w 1248229"/>
              <a:gd name="connsiteY3" fmla="*/ 43543 h 1451429"/>
              <a:gd name="connsiteX4" fmla="*/ 252549 w 1248229"/>
              <a:gd name="connsiteY4" fmla="*/ 313509 h 1451429"/>
              <a:gd name="connsiteX5" fmla="*/ 148046 w 1248229"/>
              <a:gd name="connsiteY5" fmla="*/ 487680 h 1451429"/>
              <a:gd name="connsiteX6" fmla="*/ 78377 w 1248229"/>
              <a:gd name="connsiteY6" fmla="*/ 505098 h 1451429"/>
              <a:gd name="connsiteX7" fmla="*/ 52251 w 1248229"/>
              <a:gd name="connsiteY7" fmla="*/ 644435 h 1451429"/>
              <a:gd name="connsiteX8" fmla="*/ 95794 w 1248229"/>
              <a:gd name="connsiteY8" fmla="*/ 792480 h 1451429"/>
              <a:gd name="connsiteX9" fmla="*/ 95794 w 1248229"/>
              <a:gd name="connsiteY9" fmla="*/ 984069 h 1451429"/>
              <a:gd name="connsiteX10" fmla="*/ 0 w 1248229"/>
              <a:gd name="connsiteY10" fmla="*/ 1079863 h 1451429"/>
              <a:gd name="connsiteX11" fmla="*/ 95794 w 1248229"/>
              <a:gd name="connsiteY11" fmla="*/ 1149532 h 1451429"/>
              <a:gd name="connsiteX12" fmla="*/ 226423 w 1248229"/>
              <a:gd name="connsiteY12" fmla="*/ 1193075 h 1451429"/>
              <a:gd name="connsiteX13" fmla="*/ 209006 w 1248229"/>
              <a:gd name="connsiteY13" fmla="*/ 1297578 h 1451429"/>
              <a:gd name="connsiteX14" fmla="*/ 269966 w 1248229"/>
              <a:gd name="connsiteY14" fmla="*/ 1402080 h 1451429"/>
              <a:gd name="connsiteX15" fmla="*/ 391886 w 1248229"/>
              <a:gd name="connsiteY15" fmla="*/ 1436915 h 1451429"/>
              <a:gd name="connsiteX16" fmla="*/ 513806 w 1248229"/>
              <a:gd name="connsiteY16" fmla="*/ 1445623 h 1451429"/>
              <a:gd name="connsiteX17" fmla="*/ 696686 w 1248229"/>
              <a:gd name="connsiteY17" fmla="*/ 1419498 h 1451429"/>
              <a:gd name="connsiteX18" fmla="*/ 827314 w 1248229"/>
              <a:gd name="connsiteY18" fmla="*/ 1254035 h 1451429"/>
              <a:gd name="connsiteX19" fmla="*/ 1079863 w 1248229"/>
              <a:gd name="connsiteY19" fmla="*/ 888275 h 1451429"/>
              <a:gd name="connsiteX20" fmla="*/ 1210491 w 1248229"/>
              <a:gd name="connsiteY20" fmla="*/ 609600 h 1451429"/>
              <a:gd name="connsiteX21" fmla="*/ 1245326 w 1248229"/>
              <a:gd name="connsiteY21" fmla="*/ 348343 h 1451429"/>
              <a:gd name="connsiteX22" fmla="*/ 1227909 w 1248229"/>
              <a:gd name="connsiteY22" fmla="*/ 156755 h 1451429"/>
              <a:gd name="connsiteX23" fmla="*/ 1132114 w 1248229"/>
              <a:gd name="connsiteY23" fmla="*/ 78378 h 1451429"/>
              <a:gd name="connsiteX24" fmla="*/ 1010194 w 1248229"/>
              <a:gd name="connsiteY24" fmla="*/ 8709 h 1451429"/>
              <a:gd name="connsiteX25" fmla="*/ 931817 w 1248229"/>
              <a:gd name="connsiteY25" fmla="*/ 26126 h 1451429"/>
              <a:gd name="connsiteX26" fmla="*/ 870857 w 1248229"/>
              <a:gd name="connsiteY26" fmla="*/ 78378 h 145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248229" h="1451429">
                <a:moveTo>
                  <a:pt x="870857" y="78378"/>
                </a:moveTo>
                <a:cubicBezTo>
                  <a:pt x="830217" y="88538"/>
                  <a:pt x="753291" y="88537"/>
                  <a:pt x="687977" y="87086"/>
                </a:cubicBezTo>
                <a:cubicBezTo>
                  <a:pt x="622663" y="85635"/>
                  <a:pt x="550091" y="76926"/>
                  <a:pt x="478971" y="69669"/>
                </a:cubicBezTo>
                <a:cubicBezTo>
                  <a:pt x="407851" y="62412"/>
                  <a:pt x="298994" y="2903"/>
                  <a:pt x="261257" y="43543"/>
                </a:cubicBezTo>
                <a:cubicBezTo>
                  <a:pt x="223520" y="84183"/>
                  <a:pt x="271418" y="239486"/>
                  <a:pt x="252549" y="313509"/>
                </a:cubicBezTo>
                <a:cubicBezTo>
                  <a:pt x="233681" y="387532"/>
                  <a:pt x="177074" y="455749"/>
                  <a:pt x="148046" y="487680"/>
                </a:cubicBezTo>
                <a:cubicBezTo>
                  <a:pt x="119018" y="519611"/>
                  <a:pt x="94343" y="478972"/>
                  <a:pt x="78377" y="505098"/>
                </a:cubicBezTo>
                <a:cubicBezTo>
                  <a:pt x="62411" y="531224"/>
                  <a:pt x="49348" y="596538"/>
                  <a:pt x="52251" y="644435"/>
                </a:cubicBezTo>
                <a:cubicBezTo>
                  <a:pt x="55154" y="692332"/>
                  <a:pt x="88537" y="735874"/>
                  <a:pt x="95794" y="792480"/>
                </a:cubicBezTo>
                <a:cubicBezTo>
                  <a:pt x="103051" y="849086"/>
                  <a:pt x="111760" y="936172"/>
                  <a:pt x="95794" y="984069"/>
                </a:cubicBezTo>
                <a:cubicBezTo>
                  <a:pt x="79828" y="1031966"/>
                  <a:pt x="0" y="1052286"/>
                  <a:pt x="0" y="1079863"/>
                </a:cubicBezTo>
                <a:cubicBezTo>
                  <a:pt x="0" y="1107440"/>
                  <a:pt x="58057" y="1130663"/>
                  <a:pt x="95794" y="1149532"/>
                </a:cubicBezTo>
                <a:cubicBezTo>
                  <a:pt x="133531" y="1168401"/>
                  <a:pt x="207554" y="1168401"/>
                  <a:pt x="226423" y="1193075"/>
                </a:cubicBezTo>
                <a:cubicBezTo>
                  <a:pt x="245292" y="1217749"/>
                  <a:pt x="201749" y="1262744"/>
                  <a:pt x="209006" y="1297578"/>
                </a:cubicBezTo>
                <a:cubicBezTo>
                  <a:pt x="216263" y="1332412"/>
                  <a:pt x="239486" y="1378857"/>
                  <a:pt x="269966" y="1402080"/>
                </a:cubicBezTo>
                <a:cubicBezTo>
                  <a:pt x="300446" y="1425303"/>
                  <a:pt x="351246" y="1429658"/>
                  <a:pt x="391886" y="1436915"/>
                </a:cubicBezTo>
                <a:cubicBezTo>
                  <a:pt x="432526" y="1444172"/>
                  <a:pt x="463006" y="1448526"/>
                  <a:pt x="513806" y="1445623"/>
                </a:cubicBezTo>
                <a:cubicBezTo>
                  <a:pt x="564606" y="1442720"/>
                  <a:pt x="644435" y="1451429"/>
                  <a:pt x="696686" y="1419498"/>
                </a:cubicBezTo>
                <a:cubicBezTo>
                  <a:pt x="748937" y="1387567"/>
                  <a:pt x="763451" y="1342572"/>
                  <a:pt x="827314" y="1254035"/>
                </a:cubicBezTo>
                <a:cubicBezTo>
                  <a:pt x="891177" y="1165498"/>
                  <a:pt x="1016000" y="995681"/>
                  <a:pt x="1079863" y="888275"/>
                </a:cubicBezTo>
                <a:cubicBezTo>
                  <a:pt x="1143726" y="780869"/>
                  <a:pt x="1182914" y="699589"/>
                  <a:pt x="1210491" y="609600"/>
                </a:cubicBezTo>
                <a:cubicBezTo>
                  <a:pt x="1238068" y="519611"/>
                  <a:pt x="1242423" y="423817"/>
                  <a:pt x="1245326" y="348343"/>
                </a:cubicBezTo>
                <a:cubicBezTo>
                  <a:pt x="1248229" y="272869"/>
                  <a:pt x="1246778" y="201749"/>
                  <a:pt x="1227909" y="156755"/>
                </a:cubicBezTo>
                <a:cubicBezTo>
                  <a:pt x="1209040" y="111761"/>
                  <a:pt x="1168400" y="103052"/>
                  <a:pt x="1132114" y="78378"/>
                </a:cubicBezTo>
                <a:cubicBezTo>
                  <a:pt x="1095828" y="53704"/>
                  <a:pt x="1043577" y="17418"/>
                  <a:pt x="1010194" y="8709"/>
                </a:cubicBezTo>
                <a:cubicBezTo>
                  <a:pt x="976811" y="0"/>
                  <a:pt x="957943" y="17418"/>
                  <a:pt x="931817" y="26126"/>
                </a:cubicBezTo>
                <a:cubicBezTo>
                  <a:pt x="905691" y="34835"/>
                  <a:pt x="911497" y="68218"/>
                  <a:pt x="870857" y="78378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6300788" y="2420938"/>
            <a:ext cx="771525" cy="704850"/>
          </a:xfrm>
          <a:custGeom>
            <a:avLst/>
            <a:gdLst>
              <a:gd name="connsiteX0" fmla="*/ 769257 w 772160"/>
              <a:gd name="connsiteY0" fmla="*/ 293189 h 705395"/>
              <a:gd name="connsiteX1" fmla="*/ 717006 w 772160"/>
              <a:gd name="connsiteY1" fmla="*/ 110309 h 705395"/>
              <a:gd name="connsiteX2" fmla="*/ 629920 w 772160"/>
              <a:gd name="connsiteY2" fmla="*/ 31932 h 705395"/>
              <a:gd name="connsiteX3" fmla="*/ 551543 w 772160"/>
              <a:gd name="connsiteY3" fmla="*/ 5806 h 705395"/>
              <a:gd name="connsiteX4" fmla="*/ 447040 w 772160"/>
              <a:gd name="connsiteY4" fmla="*/ 66766 h 705395"/>
              <a:gd name="connsiteX5" fmla="*/ 447040 w 772160"/>
              <a:gd name="connsiteY5" fmla="*/ 179978 h 705395"/>
              <a:gd name="connsiteX6" fmla="*/ 386080 w 772160"/>
              <a:gd name="connsiteY6" fmla="*/ 232229 h 705395"/>
              <a:gd name="connsiteX7" fmla="*/ 307703 w 772160"/>
              <a:gd name="connsiteY7" fmla="*/ 223521 h 705395"/>
              <a:gd name="connsiteX8" fmla="*/ 220617 w 772160"/>
              <a:gd name="connsiteY8" fmla="*/ 223521 h 705395"/>
              <a:gd name="connsiteX9" fmla="*/ 89988 w 772160"/>
              <a:gd name="connsiteY9" fmla="*/ 223521 h 705395"/>
              <a:gd name="connsiteX10" fmla="*/ 46446 w 772160"/>
              <a:gd name="connsiteY10" fmla="*/ 328024 h 705395"/>
              <a:gd name="connsiteX11" fmla="*/ 72571 w 772160"/>
              <a:gd name="connsiteY11" fmla="*/ 406401 h 705395"/>
              <a:gd name="connsiteX12" fmla="*/ 46446 w 772160"/>
              <a:gd name="connsiteY12" fmla="*/ 467361 h 705395"/>
              <a:gd name="connsiteX13" fmla="*/ 351246 w 772160"/>
              <a:gd name="connsiteY13" fmla="*/ 606698 h 705395"/>
              <a:gd name="connsiteX14" fmla="*/ 560251 w 772160"/>
              <a:gd name="connsiteY14" fmla="*/ 693784 h 705395"/>
              <a:gd name="connsiteX15" fmla="*/ 734423 w 772160"/>
              <a:gd name="connsiteY15" fmla="*/ 537029 h 705395"/>
              <a:gd name="connsiteX16" fmla="*/ 734423 w 772160"/>
              <a:gd name="connsiteY16" fmla="*/ 415109 h 705395"/>
              <a:gd name="connsiteX17" fmla="*/ 769257 w 772160"/>
              <a:gd name="connsiteY17" fmla="*/ 293189 h 705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72160" h="705395">
                <a:moveTo>
                  <a:pt x="769257" y="293189"/>
                </a:moveTo>
                <a:cubicBezTo>
                  <a:pt x="766354" y="242389"/>
                  <a:pt x="740229" y="153852"/>
                  <a:pt x="717006" y="110309"/>
                </a:cubicBezTo>
                <a:cubicBezTo>
                  <a:pt x="693783" y="66766"/>
                  <a:pt x="657497" y="49349"/>
                  <a:pt x="629920" y="31932"/>
                </a:cubicBezTo>
                <a:cubicBezTo>
                  <a:pt x="602343" y="14515"/>
                  <a:pt x="582023" y="0"/>
                  <a:pt x="551543" y="5806"/>
                </a:cubicBezTo>
                <a:cubicBezTo>
                  <a:pt x="521063" y="11612"/>
                  <a:pt x="464457" y="37737"/>
                  <a:pt x="447040" y="66766"/>
                </a:cubicBezTo>
                <a:cubicBezTo>
                  <a:pt x="429623" y="95795"/>
                  <a:pt x="457200" y="152401"/>
                  <a:pt x="447040" y="179978"/>
                </a:cubicBezTo>
                <a:cubicBezTo>
                  <a:pt x="436880" y="207555"/>
                  <a:pt x="409303" y="224972"/>
                  <a:pt x="386080" y="232229"/>
                </a:cubicBezTo>
                <a:cubicBezTo>
                  <a:pt x="362857" y="239486"/>
                  <a:pt x="335280" y="224972"/>
                  <a:pt x="307703" y="223521"/>
                </a:cubicBezTo>
                <a:cubicBezTo>
                  <a:pt x="280126" y="222070"/>
                  <a:pt x="220617" y="223521"/>
                  <a:pt x="220617" y="223521"/>
                </a:cubicBezTo>
                <a:cubicBezTo>
                  <a:pt x="184331" y="223521"/>
                  <a:pt x="119016" y="206104"/>
                  <a:pt x="89988" y="223521"/>
                </a:cubicBezTo>
                <a:cubicBezTo>
                  <a:pt x="60960" y="240938"/>
                  <a:pt x="49349" y="297544"/>
                  <a:pt x="46446" y="328024"/>
                </a:cubicBezTo>
                <a:cubicBezTo>
                  <a:pt x="43543" y="358504"/>
                  <a:pt x="72571" y="383178"/>
                  <a:pt x="72571" y="406401"/>
                </a:cubicBezTo>
                <a:cubicBezTo>
                  <a:pt x="72571" y="429624"/>
                  <a:pt x="0" y="433978"/>
                  <a:pt x="46446" y="467361"/>
                </a:cubicBezTo>
                <a:cubicBezTo>
                  <a:pt x="92892" y="500744"/>
                  <a:pt x="265612" y="568961"/>
                  <a:pt x="351246" y="606698"/>
                </a:cubicBezTo>
                <a:cubicBezTo>
                  <a:pt x="436880" y="644435"/>
                  <a:pt x="496388" y="705395"/>
                  <a:pt x="560251" y="693784"/>
                </a:cubicBezTo>
                <a:cubicBezTo>
                  <a:pt x="624114" y="682173"/>
                  <a:pt x="705394" y="583475"/>
                  <a:pt x="734423" y="537029"/>
                </a:cubicBezTo>
                <a:cubicBezTo>
                  <a:pt x="763452" y="490583"/>
                  <a:pt x="731520" y="458652"/>
                  <a:pt x="734423" y="415109"/>
                </a:cubicBezTo>
                <a:cubicBezTo>
                  <a:pt x="737326" y="371566"/>
                  <a:pt x="772160" y="343989"/>
                  <a:pt x="769257" y="293189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6588125" y="2565400"/>
            <a:ext cx="1800225" cy="2808288"/>
          </a:xfrm>
          <a:custGeom>
            <a:avLst/>
            <a:gdLst>
              <a:gd name="connsiteX0" fmla="*/ 851988 w 2434045"/>
              <a:gd name="connsiteY0" fmla="*/ 383177 h 3589382"/>
              <a:gd name="connsiteX1" fmla="*/ 965199 w 2434045"/>
              <a:gd name="connsiteY1" fmla="*/ 296091 h 3589382"/>
              <a:gd name="connsiteX2" fmla="*/ 1000034 w 2434045"/>
              <a:gd name="connsiteY2" fmla="*/ 217714 h 3589382"/>
              <a:gd name="connsiteX3" fmla="*/ 1043576 w 2434045"/>
              <a:gd name="connsiteY3" fmla="*/ 113211 h 3589382"/>
              <a:gd name="connsiteX4" fmla="*/ 1130662 w 2434045"/>
              <a:gd name="connsiteY4" fmla="*/ 43542 h 3589382"/>
              <a:gd name="connsiteX5" fmla="*/ 1365794 w 2434045"/>
              <a:gd name="connsiteY5" fmla="*/ 34834 h 3589382"/>
              <a:gd name="connsiteX6" fmla="*/ 1513839 w 2434045"/>
              <a:gd name="connsiteY6" fmla="*/ 0 h 3589382"/>
              <a:gd name="connsiteX7" fmla="*/ 1740262 w 2434045"/>
              <a:gd name="connsiteY7" fmla="*/ 34834 h 3589382"/>
              <a:gd name="connsiteX8" fmla="*/ 1827348 w 2434045"/>
              <a:gd name="connsiteY8" fmla="*/ 182880 h 3589382"/>
              <a:gd name="connsiteX9" fmla="*/ 1975394 w 2434045"/>
              <a:gd name="connsiteY9" fmla="*/ 435428 h 3589382"/>
              <a:gd name="connsiteX10" fmla="*/ 2367279 w 2434045"/>
              <a:gd name="connsiteY10" fmla="*/ 957942 h 3589382"/>
              <a:gd name="connsiteX11" fmla="*/ 2375988 w 2434045"/>
              <a:gd name="connsiteY11" fmla="*/ 1123405 h 3589382"/>
              <a:gd name="connsiteX12" fmla="*/ 2367279 w 2434045"/>
              <a:gd name="connsiteY12" fmla="*/ 1314994 h 3589382"/>
              <a:gd name="connsiteX13" fmla="*/ 2271485 w 2434045"/>
              <a:gd name="connsiteY13" fmla="*/ 1515291 h 3589382"/>
              <a:gd name="connsiteX14" fmla="*/ 2158274 w 2434045"/>
              <a:gd name="connsiteY14" fmla="*/ 1672045 h 3589382"/>
              <a:gd name="connsiteX15" fmla="*/ 2106022 w 2434045"/>
              <a:gd name="connsiteY15" fmla="*/ 1837508 h 3589382"/>
              <a:gd name="connsiteX16" fmla="*/ 2140856 w 2434045"/>
              <a:gd name="connsiteY16" fmla="*/ 2002971 h 3589382"/>
              <a:gd name="connsiteX17" fmla="*/ 2106022 w 2434045"/>
              <a:gd name="connsiteY17" fmla="*/ 2124891 h 3589382"/>
              <a:gd name="connsiteX18" fmla="*/ 2184399 w 2434045"/>
              <a:gd name="connsiteY18" fmla="*/ 2316480 h 3589382"/>
              <a:gd name="connsiteX19" fmla="*/ 2123439 w 2434045"/>
              <a:gd name="connsiteY19" fmla="*/ 2499360 h 3589382"/>
              <a:gd name="connsiteX20" fmla="*/ 2071188 w 2434045"/>
              <a:gd name="connsiteY20" fmla="*/ 2786742 h 3589382"/>
              <a:gd name="connsiteX21" fmla="*/ 2036354 w 2434045"/>
              <a:gd name="connsiteY21" fmla="*/ 2952205 h 3589382"/>
              <a:gd name="connsiteX22" fmla="*/ 1914434 w 2434045"/>
              <a:gd name="connsiteY22" fmla="*/ 3021874 h 3589382"/>
              <a:gd name="connsiteX23" fmla="*/ 1679302 w 2434045"/>
              <a:gd name="connsiteY23" fmla="*/ 3030582 h 3589382"/>
              <a:gd name="connsiteX24" fmla="*/ 1627051 w 2434045"/>
              <a:gd name="connsiteY24" fmla="*/ 3213462 h 3589382"/>
              <a:gd name="connsiteX25" fmla="*/ 1496422 w 2434045"/>
              <a:gd name="connsiteY25" fmla="*/ 3387634 h 3589382"/>
              <a:gd name="connsiteX26" fmla="*/ 1278708 w 2434045"/>
              <a:gd name="connsiteY26" fmla="*/ 3431177 h 3589382"/>
              <a:gd name="connsiteX27" fmla="*/ 1034868 w 2434045"/>
              <a:gd name="connsiteY27" fmla="*/ 3405051 h 3589382"/>
              <a:gd name="connsiteX28" fmla="*/ 677816 w 2434045"/>
              <a:gd name="connsiteY28" fmla="*/ 3474720 h 3589382"/>
              <a:gd name="connsiteX29" fmla="*/ 451394 w 2434045"/>
              <a:gd name="connsiteY29" fmla="*/ 3579222 h 3589382"/>
              <a:gd name="connsiteX30" fmla="*/ 242388 w 2434045"/>
              <a:gd name="connsiteY30" fmla="*/ 3535680 h 3589382"/>
              <a:gd name="connsiteX31" fmla="*/ 172719 w 2434045"/>
              <a:gd name="connsiteY31" fmla="*/ 3431177 h 3589382"/>
              <a:gd name="connsiteX32" fmla="*/ 94342 w 2434045"/>
              <a:gd name="connsiteY32" fmla="*/ 3344091 h 3589382"/>
              <a:gd name="connsiteX33" fmla="*/ 50799 w 2434045"/>
              <a:gd name="connsiteY33" fmla="*/ 3265714 h 3589382"/>
              <a:gd name="connsiteX34" fmla="*/ 33382 w 2434045"/>
              <a:gd name="connsiteY34" fmla="*/ 3196045 h 3589382"/>
              <a:gd name="connsiteX35" fmla="*/ 24674 w 2434045"/>
              <a:gd name="connsiteY35" fmla="*/ 3030582 h 3589382"/>
              <a:gd name="connsiteX36" fmla="*/ 42091 w 2434045"/>
              <a:gd name="connsiteY36" fmla="*/ 2664822 h 3589382"/>
              <a:gd name="connsiteX37" fmla="*/ 277222 w 2434045"/>
              <a:gd name="connsiteY37" fmla="*/ 1942011 h 3589382"/>
              <a:gd name="connsiteX38" fmla="*/ 381725 w 2434045"/>
              <a:gd name="connsiteY38" fmla="*/ 1341120 h 3589382"/>
              <a:gd name="connsiteX39" fmla="*/ 712651 w 2434045"/>
              <a:gd name="connsiteY39" fmla="*/ 862148 h 3589382"/>
              <a:gd name="connsiteX40" fmla="*/ 773611 w 2434045"/>
              <a:gd name="connsiteY40" fmla="*/ 687977 h 3589382"/>
              <a:gd name="connsiteX41" fmla="*/ 782319 w 2434045"/>
              <a:gd name="connsiteY41" fmla="*/ 531222 h 3589382"/>
              <a:gd name="connsiteX42" fmla="*/ 851988 w 2434045"/>
              <a:gd name="connsiteY42" fmla="*/ 383177 h 358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434045" h="3589382">
                <a:moveTo>
                  <a:pt x="851988" y="383177"/>
                </a:moveTo>
                <a:cubicBezTo>
                  <a:pt x="882468" y="343989"/>
                  <a:pt x="940525" y="323668"/>
                  <a:pt x="965199" y="296091"/>
                </a:cubicBezTo>
                <a:cubicBezTo>
                  <a:pt x="989873" y="268514"/>
                  <a:pt x="986971" y="248194"/>
                  <a:pt x="1000034" y="217714"/>
                </a:cubicBezTo>
                <a:cubicBezTo>
                  <a:pt x="1013097" y="187234"/>
                  <a:pt x="1021805" y="142240"/>
                  <a:pt x="1043576" y="113211"/>
                </a:cubicBezTo>
                <a:cubicBezTo>
                  <a:pt x="1065347" y="84182"/>
                  <a:pt x="1076959" y="56605"/>
                  <a:pt x="1130662" y="43542"/>
                </a:cubicBezTo>
                <a:cubicBezTo>
                  <a:pt x="1184365" y="30479"/>
                  <a:pt x="1301931" y="42091"/>
                  <a:pt x="1365794" y="34834"/>
                </a:cubicBezTo>
                <a:cubicBezTo>
                  <a:pt x="1429657" y="27577"/>
                  <a:pt x="1451428" y="0"/>
                  <a:pt x="1513839" y="0"/>
                </a:cubicBezTo>
                <a:cubicBezTo>
                  <a:pt x="1576250" y="0"/>
                  <a:pt x="1688011" y="4354"/>
                  <a:pt x="1740262" y="34834"/>
                </a:cubicBezTo>
                <a:cubicBezTo>
                  <a:pt x="1792513" y="65314"/>
                  <a:pt x="1827348" y="182880"/>
                  <a:pt x="1827348" y="182880"/>
                </a:cubicBezTo>
                <a:cubicBezTo>
                  <a:pt x="1866537" y="249646"/>
                  <a:pt x="1885406" y="306251"/>
                  <a:pt x="1975394" y="435428"/>
                </a:cubicBezTo>
                <a:cubicBezTo>
                  <a:pt x="2065382" y="564605"/>
                  <a:pt x="2300513" y="843279"/>
                  <a:pt x="2367279" y="957942"/>
                </a:cubicBezTo>
                <a:cubicBezTo>
                  <a:pt x="2434045" y="1072605"/>
                  <a:pt x="2375988" y="1063896"/>
                  <a:pt x="2375988" y="1123405"/>
                </a:cubicBezTo>
                <a:cubicBezTo>
                  <a:pt x="2375988" y="1182914"/>
                  <a:pt x="2384696" y="1249680"/>
                  <a:pt x="2367279" y="1314994"/>
                </a:cubicBezTo>
                <a:cubicBezTo>
                  <a:pt x="2349862" y="1380308"/>
                  <a:pt x="2306319" y="1455783"/>
                  <a:pt x="2271485" y="1515291"/>
                </a:cubicBezTo>
                <a:cubicBezTo>
                  <a:pt x="2236651" y="1574800"/>
                  <a:pt x="2185851" y="1618342"/>
                  <a:pt x="2158274" y="1672045"/>
                </a:cubicBezTo>
                <a:cubicBezTo>
                  <a:pt x="2130697" y="1725748"/>
                  <a:pt x="2108925" y="1782354"/>
                  <a:pt x="2106022" y="1837508"/>
                </a:cubicBezTo>
                <a:cubicBezTo>
                  <a:pt x="2103119" y="1892662"/>
                  <a:pt x="2140856" y="1955074"/>
                  <a:pt x="2140856" y="2002971"/>
                </a:cubicBezTo>
                <a:cubicBezTo>
                  <a:pt x="2140856" y="2050868"/>
                  <a:pt x="2098765" y="2072640"/>
                  <a:pt x="2106022" y="2124891"/>
                </a:cubicBezTo>
                <a:cubicBezTo>
                  <a:pt x="2113279" y="2177143"/>
                  <a:pt x="2181496" y="2254069"/>
                  <a:pt x="2184399" y="2316480"/>
                </a:cubicBezTo>
                <a:cubicBezTo>
                  <a:pt x="2187302" y="2378891"/>
                  <a:pt x="2142307" y="2420983"/>
                  <a:pt x="2123439" y="2499360"/>
                </a:cubicBezTo>
                <a:cubicBezTo>
                  <a:pt x="2104571" y="2577737"/>
                  <a:pt x="2085702" y="2711268"/>
                  <a:pt x="2071188" y="2786742"/>
                </a:cubicBezTo>
                <a:cubicBezTo>
                  <a:pt x="2056674" y="2862216"/>
                  <a:pt x="2062480" y="2913016"/>
                  <a:pt x="2036354" y="2952205"/>
                </a:cubicBezTo>
                <a:cubicBezTo>
                  <a:pt x="2010228" y="2991394"/>
                  <a:pt x="1973943" y="3008811"/>
                  <a:pt x="1914434" y="3021874"/>
                </a:cubicBezTo>
                <a:cubicBezTo>
                  <a:pt x="1854925" y="3034937"/>
                  <a:pt x="1727199" y="2998651"/>
                  <a:pt x="1679302" y="3030582"/>
                </a:cubicBezTo>
                <a:cubicBezTo>
                  <a:pt x="1631405" y="3062513"/>
                  <a:pt x="1657531" y="3153953"/>
                  <a:pt x="1627051" y="3213462"/>
                </a:cubicBezTo>
                <a:cubicBezTo>
                  <a:pt x="1596571" y="3272971"/>
                  <a:pt x="1554479" y="3351348"/>
                  <a:pt x="1496422" y="3387634"/>
                </a:cubicBezTo>
                <a:cubicBezTo>
                  <a:pt x="1438365" y="3423920"/>
                  <a:pt x="1355634" y="3428274"/>
                  <a:pt x="1278708" y="3431177"/>
                </a:cubicBezTo>
                <a:cubicBezTo>
                  <a:pt x="1201782" y="3434080"/>
                  <a:pt x="1135017" y="3397794"/>
                  <a:pt x="1034868" y="3405051"/>
                </a:cubicBezTo>
                <a:cubicBezTo>
                  <a:pt x="934719" y="3412308"/>
                  <a:pt x="775062" y="3445691"/>
                  <a:pt x="677816" y="3474720"/>
                </a:cubicBezTo>
                <a:cubicBezTo>
                  <a:pt x="580570" y="3503749"/>
                  <a:pt x="523965" y="3569062"/>
                  <a:pt x="451394" y="3579222"/>
                </a:cubicBezTo>
                <a:cubicBezTo>
                  <a:pt x="378823" y="3589382"/>
                  <a:pt x="288834" y="3560354"/>
                  <a:pt x="242388" y="3535680"/>
                </a:cubicBezTo>
                <a:cubicBezTo>
                  <a:pt x="195942" y="3511006"/>
                  <a:pt x="197393" y="3463108"/>
                  <a:pt x="172719" y="3431177"/>
                </a:cubicBezTo>
                <a:cubicBezTo>
                  <a:pt x="148045" y="3399246"/>
                  <a:pt x="114662" y="3371668"/>
                  <a:pt x="94342" y="3344091"/>
                </a:cubicBezTo>
                <a:cubicBezTo>
                  <a:pt x="74022" y="3316514"/>
                  <a:pt x="60959" y="3290388"/>
                  <a:pt x="50799" y="3265714"/>
                </a:cubicBezTo>
                <a:cubicBezTo>
                  <a:pt x="40639" y="3241040"/>
                  <a:pt x="37736" y="3235234"/>
                  <a:pt x="33382" y="3196045"/>
                </a:cubicBezTo>
                <a:cubicBezTo>
                  <a:pt x="29028" y="3156856"/>
                  <a:pt x="23223" y="3119119"/>
                  <a:pt x="24674" y="3030582"/>
                </a:cubicBezTo>
                <a:cubicBezTo>
                  <a:pt x="26125" y="2942045"/>
                  <a:pt x="0" y="2846251"/>
                  <a:pt x="42091" y="2664822"/>
                </a:cubicBezTo>
                <a:cubicBezTo>
                  <a:pt x="84182" y="2483394"/>
                  <a:pt x="220616" y="2162628"/>
                  <a:pt x="277222" y="1942011"/>
                </a:cubicBezTo>
                <a:cubicBezTo>
                  <a:pt x="333828" y="1721394"/>
                  <a:pt x="309154" y="1521097"/>
                  <a:pt x="381725" y="1341120"/>
                </a:cubicBezTo>
                <a:cubicBezTo>
                  <a:pt x="454297" y="1161143"/>
                  <a:pt x="647337" y="971005"/>
                  <a:pt x="712651" y="862148"/>
                </a:cubicBezTo>
                <a:cubicBezTo>
                  <a:pt x="777965" y="753291"/>
                  <a:pt x="762000" y="743131"/>
                  <a:pt x="773611" y="687977"/>
                </a:cubicBezTo>
                <a:cubicBezTo>
                  <a:pt x="785222" y="632823"/>
                  <a:pt x="770708" y="577668"/>
                  <a:pt x="782319" y="531222"/>
                </a:cubicBezTo>
                <a:cubicBezTo>
                  <a:pt x="793930" y="484776"/>
                  <a:pt x="821508" y="422366"/>
                  <a:pt x="851988" y="383177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750" name="Elipsa 10"/>
          <p:cNvSpPr>
            <a:spLocks noChangeArrowheads="1"/>
          </p:cNvSpPr>
          <p:nvPr/>
        </p:nvSpPr>
        <p:spPr bwMode="auto">
          <a:xfrm>
            <a:off x="2411413" y="333375"/>
            <a:ext cx="514350" cy="51435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1751" name="Elipsa 9"/>
          <p:cNvSpPr>
            <a:spLocks noChangeArrowheads="1"/>
          </p:cNvSpPr>
          <p:nvPr/>
        </p:nvSpPr>
        <p:spPr bwMode="auto">
          <a:xfrm>
            <a:off x="107950" y="2205038"/>
            <a:ext cx="1387475" cy="12954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1752" name="Elipsa 8"/>
          <p:cNvSpPr>
            <a:spLocks noChangeArrowheads="1"/>
          </p:cNvSpPr>
          <p:nvPr/>
        </p:nvSpPr>
        <p:spPr bwMode="auto">
          <a:xfrm>
            <a:off x="179388" y="549275"/>
            <a:ext cx="962025" cy="10001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1753" name="Elipsa 7"/>
          <p:cNvSpPr>
            <a:spLocks noChangeArrowheads="1"/>
          </p:cNvSpPr>
          <p:nvPr/>
        </p:nvSpPr>
        <p:spPr bwMode="auto">
          <a:xfrm>
            <a:off x="395288" y="549275"/>
            <a:ext cx="3384550" cy="338455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cs-CZ" sz="20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1754" name="Elipsa 2"/>
          <p:cNvSpPr>
            <a:spLocks noChangeArrowheads="1"/>
          </p:cNvSpPr>
          <p:nvPr/>
        </p:nvSpPr>
        <p:spPr bwMode="auto">
          <a:xfrm>
            <a:off x="107950" y="333375"/>
            <a:ext cx="3455988" cy="3455988"/>
          </a:xfrm>
          <a:prstGeom prst="ellipse">
            <a:avLst/>
          </a:prstGeom>
          <a:gradFill rotWithShape="1"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cs-CZ" sz="2000" b="1">
                <a:solidFill>
                  <a:schemeClr val="bg1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rPr>
              <a:t>triglycerides</a:t>
            </a:r>
          </a:p>
          <a:p>
            <a:pPr algn="ctr"/>
            <a:endParaRPr lang="cs-CZ" sz="28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endParaRPr lang="cs-CZ" sz="28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endParaRPr lang="cs-CZ" sz="2800">
              <a:latin typeface="Calibri" pitchFamily="34" charset="0"/>
              <a:ea typeface="Lucida Sans Unicode" pitchFamily="34" charset="0"/>
              <a:cs typeface="Lucida Sans Unicode" pitchFamily="34" charset="0"/>
            </a:endParaRPr>
          </a:p>
          <a:p>
            <a:pPr algn="ctr"/>
            <a:r>
              <a:rPr lang="cs-CZ" sz="2000" b="1">
                <a:solidFill>
                  <a:schemeClr val="bg1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rPr>
              <a:t>cholesterol-esters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13175" y="1489075"/>
            <a:ext cx="11731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B 48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07950" y="3789363"/>
            <a:ext cx="10175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A I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79388" y="188913"/>
            <a:ext cx="8842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E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059113" y="188913"/>
            <a:ext cx="10906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APO A V</a:t>
            </a:r>
          </a:p>
        </p:txBody>
      </p:sp>
      <p:sp>
        <p:nvSpPr>
          <p:cNvPr id="18" name="Volný tvar 17"/>
          <p:cNvSpPr/>
          <p:nvPr/>
        </p:nvSpPr>
        <p:spPr>
          <a:xfrm>
            <a:off x="5651500" y="2636838"/>
            <a:ext cx="2520950" cy="2614612"/>
          </a:xfrm>
          <a:custGeom>
            <a:avLst/>
            <a:gdLst>
              <a:gd name="connsiteX0" fmla="*/ 898434 w 3021874"/>
              <a:gd name="connsiteY0" fmla="*/ 259806 h 3262812"/>
              <a:gd name="connsiteX1" fmla="*/ 550091 w 3021874"/>
              <a:gd name="connsiteY1" fmla="*/ 320766 h 3262812"/>
              <a:gd name="connsiteX2" fmla="*/ 480423 w 3021874"/>
              <a:gd name="connsiteY2" fmla="*/ 364309 h 3262812"/>
              <a:gd name="connsiteX3" fmla="*/ 410754 w 3021874"/>
              <a:gd name="connsiteY3" fmla="*/ 503646 h 3262812"/>
              <a:gd name="connsiteX4" fmla="*/ 506548 w 3021874"/>
              <a:gd name="connsiteY4" fmla="*/ 695235 h 3262812"/>
              <a:gd name="connsiteX5" fmla="*/ 593634 w 3021874"/>
              <a:gd name="connsiteY5" fmla="*/ 703943 h 3262812"/>
              <a:gd name="connsiteX6" fmla="*/ 497840 w 3021874"/>
              <a:gd name="connsiteY6" fmla="*/ 834572 h 3262812"/>
              <a:gd name="connsiteX7" fmla="*/ 314960 w 3021874"/>
              <a:gd name="connsiteY7" fmla="*/ 851989 h 3262812"/>
              <a:gd name="connsiteX8" fmla="*/ 166914 w 3021874"/>
              <a:gd name="connsiteY8" fmla="*/ 921657 h 3262812"/>
              <a:gd name="connsiteX9" fmla="*/ 62411 w 3021874"/>
              <a:gd name="connsiteY9" fmla="*/ 1043577 h 3262812"/>
              <a:gd name="connsiteX10" fmla="*/ 97246 w 3021874"/>
              <a:gd name="connsiteY10" fmla="*/ 1139372 h 3262812"/>
              <a:gd name="connsiteX11" fmla="*/ 149497 w 3021874"/>
              <a:gd name="connsiteY11" fmla="*/ 1296126 h 3262812"/>
              <a:gd name="connsiteX12" fmla="*/ 236583 w 3021874"/>
              <a:gd name="connsiteY12" fmla="*/ 1339669 h 3262812"/>
              <a:gd name="connsiteX13" fmla="*/ 288834 w 3021874"/>
              <a:gd name="connsiteY13" fmla="*/ 1400629 h 3262812"/>
              <a:gd name="connsiteX14" fmla="*/ 254000 w 3021874"/>
              <a:gd name="connsiteY14" fmla="*/ 1400629 h 3262812"/>
              <a:gd name="connsiteX15" fmla="*/ 166914 w 3021874"/>
              <a:gd name="connsiteY15" fmla="*/ 1574800 h 3262812"/>
              <a:gd name="connsiteX16" fmla="*/ 18868 w 3021874"/>
              <a:gd name="connsiteY16" fmla="*/ 1905726 h 3262812"/>
              <a:gd name="connsiteX17" fmla="*/ 53703 w 3021874"/>
              <a:gd name="connsiteY17" fmla="*/ 2079897 h 3262812"/>
              <a:gd name="connsiteX18" fmla="*/ 245291 w 3021874"/>
              <a:gd name="connsiteY18" fmla="*/ 2201817 h 3262812"/>
              <a:gd name="connsiteX19" fmla="*/ 245291 w 3021874"/>
              <a:gd name="connsiteY19" fmla="*/ 2402115 h 3262812"/>
              <a:gd name="connsiteX20" fmla="*/ 149497 w 3021874"/>
              <a:gd name="connsiteY20" fmla="*/ 2593703 h 3262812"/>
              <a:gd name="connsiteX21" fmla="*/ 219166 w 3021874"/>
              <a:gd name="connsiteY21" fmla="*/ 2802709 h 3262812"/>
              <a:gd name="connsiteX22" fmla="*/ 393337 w 3021874"/>
              <a:gd name="connsiteY22" fmla="*/ 3055257 h 3262812"/>
              <a:gd name="connsiteX23" fmla="*/ 619760 w 3021874"/>
              <a:gd name="connsiteY23" fmla="*/ 3133635 h 3262812"/>
              <a:gd name="connsiteX24" fmla="*/ 881017 w 3021874"/>
              <a:gd name="connsiteY24" fmla="*/ 3151052 h 3262812"/>
              <a:gd name="connsiteX25" fmla="*/ 1342571 w 3021874"/>
              <a:gd name="connsiteY25" fmla="*/ 3229429 h 3262812"/>
              <a:gd name="connsiteX26" fmla="*/ 1586411 w 3021874"/>
              <a:gd name="connsiteY26" fmla="*/ 3246846 h 3262812"/>
              <a:gd name="connsiteX27" fmla="*/ 1682206 w 3021874"/>
              <a:gd name="connsiteY27" fmla="*/ 3133635 h 3262812"/>
              <a:gd name="connsiteX28" fmla="*/ 1804126 w 3021874"/>
              <a:gd name="connsiteY28" fmla="*/ 2854960 h 3262812"/>
              <a:gd name="connsiteX29" fmla="*/ 2248263 w 3021874"/>
              <a:gd name="connsiteY29" fmla="*/ 2889795 h 3262812"/>
              <a:gd name="connsiteX30" fmla="*/ 2439851 w 3021874"/>
              <a:gd name="connsiteY30" fmla="*/ 2828835 h 3262812"/>
              <a:gd name="connsiteX31" fmla="*/ 2614023 w 3021874"/>
              <a:gd name="connsiteY31" fmla="*/ 2698206 h 3262812"/>
              <a:gd name="connsiteX32" fmla="*/ 2796903 w 3021874"/>
              <a:gd name="connsiteY32" fmla="*/ 2375989 h 3262812"/>
              <a:gd name="connsiteX33" fmla="*/ 2805611 w 3021874"/>
              <a:gd name="connsiteY33" fmla="*/ 2149566 h 3262812"/>
              <a:gd name="connsiteX34" fmla="*/ 2640148 w 3021874"/>
              <a:gd name="connsiteY34" fmla="*/ 1870892 h 3262812"/>
              <a:gd name="connsiteX35" fmla="*/ 2770777 w 3021874"/>
              <a:gd name="connsiteY35" fmla="*/ 1653177 h 3262812"/>
              <a:gd name="connsiteX36" fmla="*/ 2910114 w 3021874"/>
              <a:gd name="connsiteY36" fmla="*/ 1391920 h 3262812"/>
              <a:gd name="connsiteX37" fmla="*/ 2910114 w 3021874"/>
              <a:gd name="connsiteY37" fmla="*/ 1287417 h 3262812"/>
              <a:gd name="connsiteX38" fmla="*/ 3005908 w 3021874"/>
              <a:gd name="connsiteY38" fmla="*/ 1043577 h 3262812"/>
              <a:gd name="connsiteX39" fmla="*/ 3005908 w 3021874"/>
              <a:gd name="connsiteY39" fmla="*/ 912949 h 3262812"/>
              <a:gd name="connsiteX40" fmla="*/ 2910114 w 3021874"/>
              <a:gd name="connsiteY40" fmla="*/ 747486 h 3262812"/>
              <a:gd name="connsiteX41" fmla="*/ 2770777 w 3021874"/>
              <a:gd name="connsiteY41" fmla="*/ 564606 h 3262812"/>
              <a:gd name="connsiteX42" fmla="*/ 2622731 w 3021874"/>
              <a:gd name="connsiteY42" fmla="*/ 355600 h 3262812"/>
              <a:gd name="connsiteX43" fmla="*/ 2535646 w 3021874"/>
              <a:gd name="connsiteY43" fmla="*/ 155303 h 3262812"/>
              <a:gd name="connsiteX44" fmla="*/ 2413726 w 3021874"/>
              <a:gd name="connsiteY44" fmla="*/ 42092 h 3262812"/>
              <a:gd name="connsiteX45" fmla="*/ 2108926 w 3021874"/>
              <a:gd name="connsiteY45" fmla="*/ 155303 h 3262812"/>
              <a:gd name="connsiteX46" fmla="*/ 1969588 w 3021874"/>
              <a:gd name="connsiteY46" fmla="*/ 346892 h 3262812"/>
              <a:gd name="connsiteX47" fmla="*/ 1551577 w 3021874"/>
              <a:gd name="connsiteY47" fmla="*/ 164012 h 3262812"/>
              <a:gd name="connsiteX48" fmla="*/ 1403531 w 3021874"/>
              <a:gd name="connsiteY48" fmla="*/ 7257 h 3262812"/>
              <a:gd name="connsiteX49" fmla="*/ 1290320 w 3021874"/>
              <a:gd name="connsiteY49" fmla="*/ 120469 h 3262812"/>
              <a:gd name="connsiteX50" fmla="*/ 1325154 w 3021874"/>
              <a:gd name="connsiteY50" fmla="*/ 277223 h 3262812"/>
              <a:gd name="connsiteX51" fmla="*/ 1020354 w 3021874"/>
              <a:gd name="connsiteY51" fmla="*/ 242389 h 3262812"/>
              <a:gd name="connsiteX52" fmla="*/ 898434 w 3021874"/>
              <a:gd name="connsiteY52" fmla="*/ 259806 h 326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3021874" h="3262812">
                <a:moveTo>
                  <a:pt x="898434" y="259806"/>
                </a:moveTo>
                <a:cubicBezTo>
                  <a:pt x="820057" y="272869"/>
                  <a:pt x="619759" y="303349"/>
                  <a:pt x="550091" y="320766"/>
                </a:cubicBezTo>
                <a:cubicBezTo>
                  <a:pt x="480423" y="338183"/>
                  <a:pt x="503646" y="333829"/>
                  <a:pt x="480423" y="364309"/>
                </a:cubicBezTo>
                <a:cubicBezTo>
                  <a:pt x="457200" y="394789"/>
                  <a:pt x="406400" y="448492"/>
                  <a:pt x="410754" y="503646"/>
                </a:cubicBezTo>
                <a:cubicBezTo>
                  <a:pt x="415108" y="558800"/>
                  <a:pt x="476068" y="661852"/>
                  <a:pt x="506548" y="695235"/>
                </a:cubicBezTo>
                <a:cubicBezTo>
                  <a:pt x="537028" y="728618"/>
                  <a:pt x="595085" y="680720"/>
                  <a:pt x="593634" y="703943"/>
                </a:cubicBezTo>
                <a:cubicBezTo>
                  <a:pt x="592183" y="727166"/>
                  <a:pt x="544286" y="809898"/>
                  <a:pt x="497840" y="834572"/>
                </a:cubicBezTo>
                <a:cubicBezTo>
                  <a:pt x="451394" y="859246"/>
                  <a:pt x="370114" y="837475"/>
                  <a:pt x="314960" y="851989"/>
                </a:cubicBezTo>
                <a:cubicBezTo>
                  <a:pt x="259806" y="866503"/>
                  <a:pt x="209005" y="889726"/>
                  <a:pt x="166914" y="921657"/>
                </a:cubicBezTo>
                <a:cubicBezTo>
                  <a:pt x="124823" y="953588"/>
                  <a:pt x="74022" y="1007291"/>
                  <a:pt x="62411" y="1043577"/>
                </a:cubicBezTo>
                <a:cubicBezTo>
                  <a:pt x="50800" y="1079863"/>
                  <a:pt x="82732" y="1097281"/>
                  <a:pt x="97246" y="1139372"/>
                </a:cubicBezTo>
                <a:cubicBezTo>
                  <a:pt x="111760" y="1181463"/>
                  <a:pt x="126274" y="1262743"/>
                  <a:pt x="149497" y="1296126"/>
                </a:cubicBezTo>
                <a:cubicBezTo>
                  <a:pt x="172720" y="1329509"/>
                  <a:pt x="213360" y="1322252"/>
                  <a:pt x="236583" y="1339669"/>
                </a:cubicBezTo>
                <a:cubicBezTo>
                  <a:pt x="259806" y="1357086"/>
                  <a:pt x="285931" y="1390469"/>
                  <a:pt x="288834" y="1400629"/>
                </a:cubicBezTo>
                <a:cubicBezTo>
                  <a:pt x="291737" y="1410789"/>
                  <a:pt x="274320" y="1371601"/>
                  <a:pt x="254000" y="1400629"/>
                </a:cubicBezTo>
                <a:cubicBezTo>
                  <a:pt x="233680" y="1429658"/>
                  <a:pt x="206103" y="1490617"/>
                  <a:pt x="166914" y="1574800"/>
                </a:cubicBezTo>
                <a:cubicBezTo>
                  <a:pt x="127725" y="1658983"/>
                  <a:pt x="37736" y="1821543"/>
                  <a:pt x="18868" y="1905726"/>
                </a:cubicBezTo>
                <a:cubicBezTo>
                  <a:pt x="0" y="1989909"/>
                  <a:pt x="15966" y="2030549"/>
                  <a:pt x="53703" y="2079897"/>
                </a:cubicBezTo>
                <a:cubicBezTo>
                  <a:pt x="91440" y="2129245"/>
                  <a:pt x="213360" y="2148114"/>
                  <a:pt x="245291" y="2201817"/>
                </a:cubicBezTo>
                <a:cubicBezTo>
                  <a:pt x="277222" y="2255520"/>
                  <a:pt x="261257" y="2336801"/>
                  <a:pt x="245291" y="2402115"/>
                </a:cubicBezTo>
                <a:cubicBezTo>
                  <a:pt x="229325" y="2467429"/>
                  <a:pt x="153851" y="2526937"/>
                  <a:pt x="149497" y="2593703"/>
                </a:cubicBezTo>
                <a:cubicBezTo>
                  <a:pt x="145143" y="2660469"/>
                  <a:pt x="178526" y="2725783"/>
                  <a:pt x="219166" y="2802709"/>
                </a:cubicBezTo>
                <a:cubicBezTo>
                  <a:pt x="259806" y="2879635"/>
                  <a:pt x="326571" y="3000103"/>
                  <a:pt x="393337" y="3055257"/>
                </a:cubicBezTo>
                <a:cubicBezTo>
                  <a:pt x="460103" y="3110411"/>
                  <a:pt x="538480" y="3117669"/>
                  <a:pt x="619760" y="3133635"/>
                </a:cubicBezTo>
                <a:cubicBezTo>
                  <a:pt x="701040" y="3149601"/>
                  <a:pt x="760549" y="3135086"/>
                  <a:pt x="881017" y="3151052"/>
                </a:cubicBezTo>
                <a:cubicBezTo>
                  <a:pt x="1001485" y="3167018"/>
                  <a:pt x="1225005" y="3213463"/>
                  <a:pt x="1342571" y="3229429"/>
                </a:cubicBezTo>
                <a:cubicBezTo>
                  <a:pt x="1460137" y="3245395"/>
                  <a:pt x="1529805" y="3262812"/>
                  <a:pt x="1586411" y="3246846"/>
                </a:cubicBezTo>
                <a:cubicBezTo>
                  <a:pt x="1643017" y="3230880"/>
                  <a:pt x="1645920" y="3198949"/>
                  <a:pt x="1682206" y="3133635"/>
                </a:cubicBezTo>
                <a:cubicBezTo>
                  <a:pt x="1718492" y="3068321"/>
                  <a:pt x="1709783" y="2895600"/>
                  <a:pt x="1804126" y="2854960"/>
                </a:cubicBezTo>
                <a:cubicBezTo>
                  <a:pt x="1898469" y="2814320"/>
                  <a:pt x="2142309" y="2894149"/>
                  <a:pt x="2248263" y="2889795"/>
                </a:cubicBezTo>
                <a:cubicBezTo>
                  <a:pt x="2354217" y="2885441"/>
                  <a:pt x="2378891" y="2860767"/>
                  <a:pt x="2439851" y="2828835"/>
                </a:cubicBezTo>
                <a:cubicBezTo>
                  <a:pt x="2500811" y="2796904"/>
                  <a:pt x="2554514" y="2773680"/>
                  <a:pt x="2614023" y="2698206"/>
                </a:cubicBezTo>
                <a:cubicBezTo>
                  <a:pt x="2673532" y="2622732"/>
                  <a:pt x="2764972" y="2467429"/>
                  <a:pt x="2796903" y="2375989"/>
                </a:cubicBezTo>
                <a:cubicBezTo>
                  <a:pt x="2828834" y="2284549"/>
                  <a:pt x="2831737" y="2233749"/>
                  <a:pt x="2805611" y="2149566"/>
                </a:cubicBezTo>
                <a:cubicBezTo>
                  <a:pt x="2779485" y="2065383"/>
                  <a:pt x="2645954" y="1953623"/>
                  <a:pt x="2640148" y="1870892"/>
                </a:cubicBezTo>
                <a:cubicBezTo>
                  <a:pt x="2634342" y="1788161"/>
                  <a:pt x="2725783" y="1733006"/>
                  <a:pt x="2770777" y="1653177"/>
                </a:cubicBezTo>
                <a:cubicBezTo>
                  <a:pt x="2815771" y="1573348"/>
                  <a:pt x="2886891" y="1452880"/>
                  <a:pt x="2910114" y="1391920"/>
                </a:cubicBezTo>
                <a:cubicBezTo>
                  <a:pt x="2933337" y="1330960"/>
                  <a:pt x="2894148" y="1345474"/>
                  <a:pt x="2910114" y="1287417"/>
                </a:cubicBezTo>
                <a:cubicBezTo>
                  <a:pt x="2926080" y="1229360"/>
                  <a:pt x="2989942" y="1105988"/>
                  <a:pt x="3005908" y="1043577"/>
                </a:cubicBezTo>
                <a:cubicBezTo>
                  <a:pt x="3021874" y="981166"/>
                  <a:pt x="3021874" y="962297"/>
                  <a:pt x="3005908" y="912949"/>
                </a:cubicBezTo>
                <a:cubicBezTo>
                  <a:pt x="2989942" y="863601"/>
                  <a:pt x="2949303" y="805543"/>
                  <a:pt x="2910114" y="747486"/>
                </a:cubicBezTo>
                <a:cubicBezTo>
                  <a:pt x="2870926" y="689429"/>
                  <a:pt x="2818674" y="629920"/>
                  <a:pt x="2770777" y="564606"/>
                </a:cubicBezTo>
                <a:cubicBezTo>
                  <a:pt x="2722880" y="499292"/>
                  <a:pt x="2661920" y="423817"/>
                  <a:pt x="2622731" y="355600"/>
                </a:cubicBezTo>
                <a:cubicBezTo>
                  <a:pt x="2583543" y="287383"/>
                  <a:pt x="2570480" y="207554"/>
                  <a:pt x="2535646" y="155303"/>
                </a:cubicBezTo>
                <a:cubicBezTo>
                  <a:pt x="2500812" y="103052"/>
                  <a:pt x="2484846" y="42092"/>
                  <a:pt x="2413726" y="42092"/>
                </a:cubicBezTo>
                <a:cubicBezTo>
                  <a:pt x="2342606" y="42092"/>
                  <a:pt x="2182949" y="104503"/>
                  <a:pt x="2108926" y="155303"/>
                </a:cubicBezTo>
                <a:cubicBezTo>
                  <a:pt x="2034903" y="206103"/>
                  <a:pt x="2062479" y="345441"/>
                  <a:pt x="1969588" y="346892"/>
                </a:cubicBezTo>
                <a:cubicBezTo>
                  <a:pt x="1876697" y="348343"/>
                  <a:pt x="1645920" y="220618"/>
                  <a:pt x="1551577" y="164012"/>
                </a:cubicBezTo>
                <a:cubicBezTo>
                  <a:pt x="1457234" y="107406"/>
                  <a:pt x="1447074" y="14514"/>
                  <a:pt x="1403531" y="7257"/>
                </a:cubicBezTo>
                <a:cubicBezTo>
                  <a:pt x="1359988" y="0"/>
                  <a:pt x="1303383" y="75475"/>
                  <a:pt x="1290320" y="120469"/>
                </a:cubicBezTo>
                <a:cubicBezTo>
                  <a:pt x="1277257" y="165463"/>
                  <a:pt x="1370148" y="256903"/>
                  <a:pt x="1325154" y="277223"/>
                </a:cubicBezTo>
                <a:cubicBezTo>
                  <a:pt x="1280160" y="297543"/>
                  <a:pt x="1085668" y="248195"/>
                  <a:pt x="1020354" y="242389"/>
                </a:cubicBezTo>
                <a:cubicBezTo>
                  <a:pt x="955040" y="236583"/>
                  <a:pt x="976811" y="246743"/>
                  <a:pt x="898434" y="259806"/>
                </a:cubicBezTo>
                <a:close/>
              </a:path>
            </a:pathLst>
          </a:custGeom>
          <a:gradFill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5867400" y="115888"/>
            <a:ext cx="244951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nascent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HDL</a:t>
            </a:r>
          </a:p>
        </p:txBody>
      </p:sp>
      <p:sp>
        <p:nvSpPr>
          <p:cNvPr id="26" name="Šipka doprava 25"/>
          <p:cNvSpPr/>
          <p:nvPr/>
        </p:nvSpPr>
        <p:spPr>
          <a:xfrm rot="1218840">
            <a:off x="3886200" y="2709863"/>
            <a:ext cx="1323975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732588" y="620713"/>
            <a:ext cx="1871662" cy="6477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771775" y="4868863"/>
            <a:ext cx="1728788" cy="1655762"/>
          </a:xfrm>
          <a:prstGeom prst="ellipse">
            <a:avLst/>
          </a:prstGeom>
          <a:gradFill>
            <a:gsLst>
              <a:gs pos="0">
                <a:srgbClr val="80D7FF"/>
              </a:gs>
              <a:gs pos="50000">
                <a:srgbClr val="B3E4FF"/>
              </a:gs>
              <a:gs pos="100000">
                <a:srgbClr val="DAF1FF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Šipka doprava 29"/>
          <p:cNvSpPr/>
          <p:nvPr/>
        </p:nvSpPr>
        <p:spPr>
          <a:xfrm rot="17179709">
            <a:off x="6878638" y="1724025"/>
            <a:ext cx="971550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Šipka doprava 30"/>
          <p:cNvSpPr/>
          <p:nvPr/>
        </p:nvSpPr>
        <p:spPr>
          <a:xfrm rot="9174106">
            <a:off x="4841875" y="4957763"/>
            <a:ext cx="808038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4716463" y="6092825"/>
            <a:ext cx="16557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remnant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67" name="Picture 45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2450" y="6021388"/>
            <a:ext cx="7921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>
            <a:spLocks noGrp="1"/>
          </p:cNvSpPr>
          <p:nvPr>
            <p:ph/>
          </p:nvPr>
        </p:nvSpPr>
        <p:spPr>
          <a:xfrm>
            <a:off x="107950" y="600075"/>
            <a:ext cx="9036050" cy="5492750"/>
          </a:xfrm>
        </p:spPr>
        <p:txBody>
          <a:bodyPr/>
          <a:lstStyle/>
          <a:p>
            <a:pPr marL="0" indent="0">
              <a:buFont typeface="StarBats"/>
              <a:buNone/>
            </a:pPr>
            <a:r>
              <a:rPr lang="cs-CZ" smtClean="0">
                <a:solidFill>
                  <a:srgbClr val="FFFF00"/>
                </a:solidFill>
              </a:rPr>
              <a:t>     	</a:t>
            </a:r>
            <a:r>
              <a:rPr lang="cs-CZ" b="1" smtClean="0">
                <a:solidFill>
                  <a:srgbClr val="FFFF00"/>
                </a:solidFill>
              </a:rPr>
              <a:t>SAFA</a:t>
            </a:r>
            <a:r>
              <a:rPr lang="cs-CZ" smtClean="0">
                <a:solidFill>
                  <a:srgbClr val="FFFF00"/>
                </a:solidFill>
              </a:rPr>
              <a:t>   inflammation stimulation </a:t>
            </a:r>
            <a:r>
              <a:rPr lang="cs-CZ" b="1" smtClean="0">
                <a:solidFill>
                  <a:srgbClr val="FFFF00"/>
                </a:solidFill>
              </a:rPr>
              <a:t>			TLR 4</a:t>
            </a:r>
            <a:br>
              <a:rPr lang="cs-CZ" b="1" smtClean="0">
                <a:solidFill>
                  <a:srgbClr val="FFFF00"/>
                </a:solidFill>
              </a:rPr>
            </a:br>
            <a:r>
              <a:rPr lang="cs-CZ" b="1" smtClean="0">
                <a:solidFill>
                  <a:srgbClr val="FFFF00"/>
                </a:solidFill>
              </a:rPr>
              <a:t>                                         		</a:t>
            </a:r>
            <a:endParaRPr lang="cs-CZ" i="1" smtClean="0">
              <a:solidFill>
                <a:srgbClr val="FF0000"/>
              </a:solidFill>
            </a:endParaRPr>
          </a:p>
          <a:p>
            <a:pPr marL="0" indent="0">
              <a:buFont typeface="StarBats"/>
              <a:buNone/>
            </a:pPr>
            <a:endParaRPr lang="cs-CZ" i="1" smtClean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Font typeface="StarBats"/>
              <a:buNone/>
            </a:pPr>
            <a:r>
              <a:rPr lang="cs-CZ" smtClean="0">
                <a:solidFill>
                  <a:srgbClr val="FFFF00"/>
                </a:solidFill>
              </a:rPr>
              <a:t>     </a:t>
            </a:r>
            <a:r>
              <a:rPr lang="cs-CZ" b="1" smtClean="0">
                <a:solidFill>
                  <a:srgbClr val="FFFF00"/>
                </a:solidFill>
              </a:rPr>
              <a:t>PUFA ω3 </a:t>
            </a:r>
            <a:r>
              <a:rPr lang="cs-CZ" smtClean="0">
                <a:solidFill>
                  <a:srgbClr val="FFFF00"/>
                </a:solidFill>
              </a:rPr>
              <a:t> inflammation inhibition      		</a:t>
            </a:r>
            <a:r>
              <a:rPr lang="cs-CZ" b="1" smtClean="0">
                <a:solidFill>
                  <a:srgbClr val="FFFF00"/>
                </a:solidFill>
              </a:rPr>
              <a:t>TLR 4</a:t>
            </a:r>
          </a:p>
          <a:p>
            <a:pPr marL="0" indent="0">
              <a:lnSpc>
                <a:spcPct val="100000"/>
              </a:lnSpc>
              <a:buFont typeface="StarBats"/>
              <a:buNone/>
            </a:pPr>
            <a:r>
              <a:rPr lang="cs-CZ" b="1" smtClean="0">
                <a:solidFill>
                  <a:srgbClr val="FFFF00"/>
                </a:solidFill>
              </a:rPr>
              <a:t>   </a:t>
            </a:r>
            <a:endParaRPr lang="cs-CZ" sz="4400" b="1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r>
              <a:rPr lang="cs-CZ" sz="4400" smtClean="0">
                <a:solidFill>
                  <a:srgbClr val="FFFF00"/>
                </a:solidFill>
              </a:rPr>
              <a:t>							       </a:t>
            </a:r>
            <a:r>
              <a:rPr lang="cs-CZ" sz="1800" i="1" smtClean="0">
                <a:solidFill>
                  <a:srgbClr val="FF0000"/>
                </a:solidFill>
              </a:rPr>
              <a:t>						</a:t>
            </a:r>
          </a:p>
          <a:p>
            <a:pPr marL="0" indent="0"/>
            <a:endParaRPr lang="cs-CZ" sz="1800" i="1" smtClean="0">
              <a:solidFill>
                <a:srgbClr val="FF000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 rot="8052641">
            <a:off x="240506" y="759620"/>
            <a:ext cx="765175" cy="290512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Šipka doleva 9"/>
          <p:cNvSpPr/>
          <p:nvPr/>
        </p:nvSpPr>
        <p:spPr>
          <a:xfrm rot="8052641">
            <a:off x="6649244" y="759619"/>
            <a:ext cx="765175" cy="290513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Šipka doleva 10"/>
          <p:cNvSpPr/>
          <p:nvPr/>
        </p:nvSpPr>
        <p:spPr>
          <a:xfrm rot="8052641">
            <a:off x="-7144" y="2253457"/>
            <a:ext cx="738187" cy="2921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Šipka doleva 11"/>
          <p:cNvSpPr/>
          <p:nvPr/>
        </p:nvSpPr>
        <p:spPr>
          <a:xfrm rot="16200000">
            <a:off x="6468269" y="2218531"/>
            <a:ext cx="765175" cy="290513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2774" name="Picture 7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34350" y="5949950"/>
            <a:ext cx="7921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5245100" y="708025"/>
            <a:ext cx="2517775" cy="2420938"/>
          </a:xfrm>
          <a:prstGeom prst="ellipse">
            <a:avLst/>
          </a:prstGeom>
          <a:solidFill>
            <a:srgbClr val="FFED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Volný tvar 2"/>
          <p:cNvSpPr/>
          <p:nvPr/>
        </p:nvSpPr>
        <p:spPr>
          <a:xfrm>
            <a:off x="749300" y="3119438"/>
            <a:ext cx="3535363" cy="2725737"/>
          </a:xfrm>
          <a:custGeom>
            <a:avLst/>
            <a:gdLst>
              <a:gd name="connsiteX0" fmla="*/ 883049 w 3536602"/>
              <a:gd name="connsiteY0" fmla="*/ 662965 h 2724848"/>
              <a:gd name="connsiteX1" fmla="*/ 596178 w 3536602"/>
              <a:gd name="connsiteY1" fmla="*/ 645036 h 2724848"/>
              <a:gd name="connsiteX2" fmla="*/ 273449 w 3536602"/>
              <a:gd name="connsiteY2" fmla="*/ 654001 h 2724848"/>
              <a:gd name="connsiteX3" fmla="*/ 264484 w 3536602"/>
              <a:gd name="connsiteY3" fmla="*/ 851224 h 2724848"/>
              <a:gd name="connsiteX4" fmla="*/ 282414 w 3536602"/>
              <a:gd name="connsiteY4" fmla="*/ 878118 h 2724848"/>
              <a:gd name="connsiteX5" fmla="*/ 336202 w 3536602"/>
              <a:gd name="connsiteY5" fmla="*/ 931907 h 2724848"/>
              <a:gd name="connsiteX6" fmla="*/ 416884 w 3536602"/>
              <a:gd name="connsiteY6" fmla="*/ 985695 h 2724848"/>
              <a:gd name="connsiteX7" fmla="*/ 470672 w 3536602"/>
              <a:gd name="connsiteY7" fmla="*/ 1003624 h 2724848"/>
              <a:gd name="connsiteX8" fmla="*/ 497567 w 3536602"/>
              <a:gd name="connsiteY8" fmla="*/ 1012589 h 2724848"/>
              <a:gd name="connsiteX9" fmla="*/ 488602 w 3536602"/>
              <a:gd name="connsiteY9" fmla="*/ 1057413 h 2724848"/>
              <a:gd name="connsiteX10" fmla="*/ 479637 w 3536602"/>
              <a:gd name="connsiteY10" fmla="*/ 1111201 h 2724848"/>
              <a:gd name="connsiteX11" fmla="*/ 336202 w 3536602"/>
              <a:gd name="connsiteY11" fmla="*/ 1147060 h 2724848"/>
              <a:gd name="connsiteX12" fmla="*/ 246555 w 3536602"/>
              <a:gd name="connsiteY12" fmla="*/ 1156024 h 2724848"/>
              <a:gd name="connsiteX13" fmla="*/ 49331 w 3536602"/>
              <a:gd name="connsiteY13" fmla="*/ 1173954 h 2724848"/>
              <a:gd name="connsiteX14" fmla="*/ 13472 w 3536602"/>
              <a:gd name="connsiteY14" fmla="*/ 1200848 h 2724848"/>
              <a:gd name="connsiteX15" fmla="*/ 4508 w 3536602"/>
              <a:gd name="connsiteY15" fmla="*/ 1236707 h 2724848"/>
              <a:gd name="connsiteX16" fmla="*/ 40367 w 3536602"/>
              <a:gd name="connsiteY16" fmla="*/ 1389107 h 2724848"/>
              <a:gd name="connsiteX17" fmla="*/ 85190 w 3536602"/>
              <a:gd name="connsiteY17" fmla="*/ 1424965 h 2724848"/>
              <a:gd name="connsiteX18" fmla="*/ 228625 w 3536602"/>
              <a:gd name="connsiteY18" fmla="*/ 1407036 h 2724848"/>
              <a:gd name="connsiteX19" fmla="*/ 416884 w 3536602"/>
              <a:gd name="connsiteY19" fmla="*/ 1416001 h 2724848"/>
              <a:gd name="connsiteX20" fmla="*/ 398955 w 3536602"/>
              <a:gd name="connsiteY20" fmla="*/ 1514613 h 2724848"/>
              <a:gd name="connsiteX21" fmla="*/ 300343 w 3536602"/>
              <a:gd name="connsiteY21" fmla="*/ 1622189 h 2724848"/>
              <a:gd name="connsiteX22" fmla="*/ 273449 w 3536602"/>
              <a:gd name="connsiteY22" fmla="*/ 1658048 h 2724848"/>
              <a:gd name="connsiteX23" fmla="*/ 219661 w 3536602"/>
              <a:gd name="connsiteY23" fmla="*/ 1702871 h 2724848"/>
              <a:gd name="connsiteX24" fmla="*/ 201731 w 3536602"/>
              <a:gd name="connsiteY24" fmla="*/ 1729765 h 2724848"/>
              <a:gd name="connsiteX25" fmla="*/ 147943 w 3536602"/>
              <a:gd name="connsiteY25" fmla="*/ 1801483 h 2724848"/>
              <a:gd name="connsiteX26" fmla="*/ 94155 w 3536602"/>
              <a:gd name="connsiteY26" fmla="*/ 1909060 h 2724848"/>
              <a:gd name="connsiteX27" fmla="*/ 67261 w 3536602"/>
              <a:gd name="connsiteY27" fmla="*/ 1944918 h 2724848"/>
              <a:gd name="connsiteX28" fmla="*/ 67261 w 3536602"/>
              <a:gd name="connsiteY28" fmla="*/ 2222824 h 2724848"/>
              <a:gd name="connsiteX29" fmla="*/ 192767 w 3536602"/>
              <a:gd name="connsiteY29" fmla="*/ 2213860 h 2724848"/>
              <a:gd name="connsiteX30" fmla="*/ 246555 w 3536602"/>
              <a:gd name="connsiteY30" fmla="*/ 2178001 h 2724848"/>
              <a:gd name="connsiteX31" fmla="*/ 327237 w 3536602"/>
              <a:gd name="connsiteY31" fmla="*/ 2115248 h 2724848"/>
              <a:gd name="connsiteX32" fmla="*/ 416884 w 3536602"/>
              <a:gd name="connsiteY32" fmla="*/ 2052495 h 2724848"/>
              <a:gd name="connsiteX33" fmla="*/ 443778 w 3536602"/>
              <a:gd name="connsiteY33" fmla="*/ 2007671 h 2724848"/>
              <a:gd name="connsiteX34" fmla="*/ 515496 w 3536602"/>
              <a:gd name="connsiteY34" fmla="*/ 1962848 h 2724848"/>
              <a:gd name="connsiteX35" fmla="*/ 551355 w 3536602"/>
              <a:gd name="connsiteY35" fmla="*/ 1935954 h 2724848"/>
              <a:gd name="connsiteX36" fmla="*/ 605143 w 3536602"/>
              <a:gd name="connsiteY36" fmla="*/ 1926989 h 2724848"/>
              <a:gd name="connsiteX37" fmla="*/ 685825 w 3536602"/>
              <a:gd name="connsiteY37" fmla="*/ 1909060 h 2724848"/>
              <a:gd name="connsiteX38" fmla="*/ 784437 w 3536602"/>
              <a:gd name="connsiteY38" fmla="*/ 1944918 h 2724848"/>
              <a:gd name="connsiteX39" fmla="*/ 793402 w 3536602"/>
              <a:gd name="connsiteY39" fmla="*/ 1971813 h 2724848"/>
              <a:gd name="connsiteX40" fmla="*/ 784437 w 3536602"/>
              <a:gd name="connsiteY40" fmla="*/ 2240754 h 2724848"/>
              <a:gd name="connsiteX41" fmla="*/ 775472 w 3536602"/>
              <a:gd name="connsiteY41" fmla="*/ 2285577 h 2724848"/>
              <a:gd name="connsiteX42" fmla="*/ 766508 w 3536602"/>
              <a:gd name="connsiteY42" fmla="*/ 2482801 h 2724848"/>
              <a:gd name="connsiteX43" fmla="*/ 829261 w 3536602"/>
              <a:gd name="connsiteY43" fmla="*/ 2715883 h 2724848"/>
              <a:gd name="connsiteX44" fmla="*/ 874084 w 3536602"/>
              <a:gd name="connsiteY44" fmla="*/ 2724848 h 2724848"/>
              <a:gd name="connsiteX45" fmla="*/ 945802 w 3536602"/>
              <a:gd name="connsiteY45" fmla="*/ 2706918 h 2724848"/>
              <a:gd name="connsiteX46" fmla="*/ 999590 w 3536602"/>
              <a:gd name="connsiteY46" fmla="*/ 2680024 h 2724848"/>
              <a:gd name="connsiteX47" fmla="*/ 1062343 w 3536602"/>
              <a:gd name="connsiteY47" fmla="*/ 2653130 h 2724848"/>
              <a:gd name="connsiteX48" fmla="*/ 1089237 w 3536602"/>
              <a:gd name="connsiteY48" fmla="*/ 2626236 h 2724848"/>
              <a:gd name="connsiteX49" fmla="*/ 1098202 w 3536602"/>
              <a:gd name="connsiteY49" fmla="*/ 2590377 h 2724848"/>
              <a:gd name="connsiteX50" fmla="*/ 1116131 w 3536602"/>
              <a:gd name="connsiteY50" fmla="*/ 2554518 h 2724848"/>
              <a:gd name="connsiteX51" fmla="*/ 1143025 w 3536602"/>
              <a:gd name="connsiteY51" fmla="*/ 2429013 h 2724848"/>
              <a:gd name="connsiteX52" fmla="*/ 1151990 w 3536602"/>
              <a:gd name="connsiteY52" fmla="*/ 2357295 h 2724848"/>
              <a:gd name="connsiteX53" fmla="*/ 1160955 w 3536602"/>
              <a:gd name="connsiteY53" fmla="*/ 2240754 h 2724848"/>
              <a:gd name="connsiteX54" fmla="*/ 1250602 w 3536602"/>
              <a:gd name="connsiteY54" fmla="*/ 2070424 h 2724848"/>
              <a:gd name="connsiteX55" fmla="*/ 1286461 w 3536602"/>
              <a:gd name="connsiteY55" fmla="*/ 2043530 h 2724848"/>
              <a:gd name="connsiteX56" fmla="*/ 1313355 w 3536602"/>
              <a:gd name="connsiteY56" fmla="*/ 2007671 h 2724848"/>
              <a:gd name="connsiteX57" fmla="*/ 1340249 w 3536602"/>
              <a:gd name="connsiteY57" fmla="*/ 1998707 h 2724848"/>
              <a:gd name="connsiteX58" fmla="*/ 1376108 w 3536602"/>
              <a:gd name="connsiteY58" fmla="*/ 1980777 h 2724848"/>
              <a:gd name="connsiteX59" fmla="*/ 1465755 w 3536602"/>
              <a:gd name="connsiteY59" fmla="*/ 1998707 h 2724848"/>
              <a:gd name="connsiteX60" fmla="*/ 1600225 w 3536602"/>
              <a:gd name="connsiteY60" fmla="*/ 2079389 h 2724848"/>
              <a:gd name="connsiteX61" fmla="*/ 1689872 w 3536602"/>
              <a:gd name="connsiteY61" fmla="*/ 2178001 h 2724848"/>
              <a:gd name="connsiteX62" fmla="*/ 1707802 w 3536602"/>
              <a:gd name="connsiteY62" fmla="*/ 2213860 h 2724848"/>
              <a:gd name="connsiteX63" fmla="*/ 1752625 w 3536602"/>
              <a:gd name="connsiteY63" fmla="*/ 2249718 h 2724848"/>
              <a:gd name="connsiteX64" fmla="*/ 1788484 w 3536602"/>
              <a:gd name="connsiteY64" fmla="*/ 2285577 h 2724848"/>
              <a:gd name="connsiteX65" fmla="*/ 1869167 w 3536602"/>
              <a:gd name="connsiteY65" fmla="*/ 2366260 h 2724848"/>
              <a:gd name="connsiteX66" fmla="*/ 1913990 w 3536602"/>
              <a:gd name="connsiteY66" fmla="*/ 2411083 h 2724848"/>
              <a:gd name="connsiteX67" fmla="*/ 1958814 w 3536602"/>
              <a:gd name="connsiteY67" fmla="*/ 2429013 h 2724848"/>
              <a:gd name="connsiteX68" fmla="*/ 1994672 w 3536602"/>
              <a:gd name="connsiteY68" fmla="*/ 2446942 h 2724848"/>
              <a:gd name="connsiteX69" fmla="*/ 2317402 w 3536602"/>
              <a:gd name="connsiteY69" fmla="*/ 2429013 h 2724848"/>
              <a:gd name="connsiteX70" fmla="*/ 2344296 w 3536602"/>
              <a:gd name="connsiteY70" fmla="*/ 2375224 h 2724848"/>
              <a:gd name="connsiteX71" fmla="*/ 2326367 w 3536602"/>
              <a:gd name="connsiteY71" fmla="*/ 2231789 h 2724848"/>
              <a:gd name="connsiteX72" fmla="*/ 2308437 w 3536602"/>
              <a:gd name="connsiteY72" fmla="*/ 2204895 h 2724848"/>
              <a:gd name="connsiteX73" fmla="*/ 2254649 w 3536602"/>
              <a:gd name="connsiteY73" fmla="*/ 2133177 h 2724848"/>
              <a:gd name="connsiteX74" fmla="*/ 2200861 w 3536602"/>
              <a:gd name="connsiteY74" fmla="*/ 2070424 h 2724848"/>
              <a:gd name="connsiteX75" fmla="*/ 2165002 w 3536602"/>
              <a:gd name="connsiteY75" fmla="*/ 2043530 h 2724848"/>
              <a:gd name="connsiteX76" fmla="*/ 2120178 w 3536602"/>
              <a:gd name="connsiteY76" fmla="*/ 1998707 h 2724848"/>
              <a:gd name="connsiteX77" fmla="*/ 2093284 w 3536602"/>
              <a:gd name="connsiteY77" fmla="*/ 1935954 h 2724848"/>
              <a:gd name="connsiteX78" fmla="*/ 2102249 w 3536602"/>
              <a:gd name="connsiteY78" fmla="*/ 1900095 h 2724848"/>
              <a:gd name="connsiteX79" fmla="*/ 2173967 w 3536602"/>
              <a:gd name="connsiteY79" fmla="*/ 1891130 h 2724848"/>
              <a:gd name="connsiteX80" fmla="*/ 2200861 w 3536602"/>
              <a:gd name="connsiteY80" fmla="*/ 1882165 h 2724848"/>
              <a:gd name="connsiteX81" fmla="*/ 2442908 w 3536602"/>
              <a:gd name="connsiteY81" fmla="*/ 1882165 h 2724848"/>
              <a:gd name="connsiteX82" fmla="*/ 2613237 w 3536602"/>
              <a:gd name="connsiteY82" fmla="*/ 1891130 h 2724848"/>
              <a:gd name="connsiteX83" fmla="*/ 3294555 w 3536602"/>
              <a:gd name="connsiteY83" fmla="*/ 1855271 h 2724848"/>
              <a:gd name="connsiteX84" fmla="*/ 3321449 w 3536602"/>
              <a:gd name="connsiteY84" fmla="*/ 1819413 h 2724848"/>
              <a:gd name="connsiteX85" fmla="*/ 3339378 w 3536602"/>
              <a:gd name="connsiteY85" fmla="*/ 1801483 h 2724848"/>
              <a:gd name="connsiteX86" fmla="*/ 3384202 w 3536602"/>
              <a:gd name="connsiteY86" fmla="*/ 1729765 h 2724848"/>
              <a:gd name="connsiteX87" fmla="*/ 3411096 w 3536602"/>
              <a:gd name="connsiteY87" fmla="*/ 1631154 h 2724848"/>
              <a:gd name="connsiteX88" fmla="*/ 3429025 w 3536602"/>
              <a:gd name="connsiteY88" fmla="*/ 1604260 h 2724848"/>
              <a:gd name="connsiteX89" fmla="*/ 3429025 w 3536602"/>
              <a:gd name="connsiteY89" fmla="*/ 1496683 h 2724848"/>
              <a:gd name="connsiteX90" fmla="*/ 3366272 w 3536602"/>
              <a:gd name="connsiteY90" fmla="*/ 1433930 h 2724848"/>
              <a:gd name="connsiteX91" fmla="*/ 3294555 w 3536602"/>
              <a:gd name="connsiteY91" fmla="*/ 1371177 h 2724848"/>
              <a:gd name="connsiteX92" fmla="*/ 3231802 w 3536602"/>
              <a:gd name="connsiteY92" fmla="*/ 1362213 h 2724848"/>
              <a:gd name="connsiteX93" fmla="*/ 2873214 w 3536602"/>
              <a:gd name="connsiteY93" fmla="*/ 1371177 h 2724848"/>
              <a:gd name="connsiteX94" fmla="*/ 2783567 w 3536602"/>
              <a:gd name="connsiteY94" fmla="*/ 1380142 h 2724848"/>
              <a:gd name="connsiteX95" fmla="*/ 2263614 w 3536602"/>
              <a:gd name="connsiteY95" fmla="*/ 1371177 h 2724848"/>
              <a:gd name="connsiteX96" fmla="*/ 2227755 w 3536602"/>
              <a:gd name="connsiteY96" fmla="*/ 1362213 h 2724848"/>
              <a:gd name="connsiteX97" fmla="*/ 2191896 w 3536602"/>
              <a:gd name="connsiteY97" fmla="*/ 1308424 h 2724848"/>
              <a:gd name="connsiteX98" fmla="*/ 2200861 w 3536602"/>
              <a:gd name="connsiteY98" fmla="*/ 1191883 h 2724848"/>
              <a:gd name="connsiteX99" fmla="*/ 2209825 w 3536602"/>
              <a:gd name="connsiteY99" fmla="*/ 1156024 h 2724848"/>
              <a:gd name="connsiteX100" fmla="*/ 2272578 w 3536602"/>
              <a:gd name="connsiteY100" fmla="*/ 1102236 h 2724848"/>
              <a:gd name="connsiteX101" fmla="*/ 2299472 w 3536602"/>
              <a:gd name="connsiteY101" fmla="*/ 1075342 h 2724848"/>
              <a:gd name="connsiteX102" fmla="*/ 2389119 w 3536602"/>
              <a:gd name="connsiteY102" fmla="*/ 1012589 h 2724848"/>
              <a:gd name="connsiteX103" fmla="*/ 2514625 w 3536602"/>
              <a:gd name="connsiteY103" fmla="*/ 967765 h 2724848"/>
              <a:gd name="connsiteX104" fmla="*/ 2640131 w 3536602"/>
              <a:gd name="connsiteY104" fmla="*/ 913977 h 2724848"/>
              <a:gd name="connsiteX105" fmla="*/ 2792531 w 3536602"/>
              <a:gd name="connsiteY105" fmla="*/ 869154 h 2724848"/>
              <a:gd name="connsiteX106" fmla="*/ 2918037 w 3536602"/>
              <a:gd name="connsiteY106" fmla="*/ 806401 h 2724848"/>
              <a:gd name="connsiteX107" fmla="*/ 3061472 w 3536602"/>
              <a:gd name="connsiteY107" fmla="*/ 734683 h 2724848"/>
              <a:gd name="connsiteX108" fmla="*/ 3124225 w 3536602"/>
              <a:gd name="connsiteY108" fmla="*/ 618142 h 2724848"/>
              <a:gd name="connsiteX109" fmla="*/ 3204908 w 3536602"/>
              <a:gd name="connsiteY109" fmla="*/ 573318 h 2724848"/>
              <a:gd name="connsiteX110" fmla="*/ 3258696 w 3536602"/>
              <a:gd name="connsiteY110" fmla="*/ 537460 h 2724848"/>
              <a:gd name="connsiteX111" fmla="*/ 3303519 w 3536602"/>
              <a:gd name="connsiteY111" fmla="*/ 474707 h 2724848"/>
              <a:gd name="connsiteX112" fmla="*/ 3357308 w 3536602"/>
              <a:gd name="connsiteY112" fmla="*/ 438848 h 2724848"/>
              <a:gd name="connsiteX113" fmla="*/ 3500743 w 3536602"/>
              <a:gd name="connsiteY113" fmla="*/ 313342 h 2724848"/>
              <a:gd name="connsiteX114" fmla="*/ 3536602 w 3536602"/>
              <a:gd name="connsiteY114" fmla="*/ 223695 h 2724848"/>
              <a:gd name="connsiteX115" fmla="*/ 3527637 w 3536602"/>
              <a:gd name="connsiteY115" fmla="*/ 187836 h 2724848"/>
              <a:gd name="connsiteX116" fmla="*/ 3455919 w 3536602"/>
              <a:gd name="connsiteY116" fmla="*/ 107154 h 2724848"/>
              <a:gd name="connsiteX117" fmla="*/ 3411096 w 3536602"/>
              <a:gd name="connsiteY117" fmla="*/ 71295 h 2724848"/>
              <a:gd name="connsiteX118" fmla="*/ 3393167 w 3536602"/>
              <a:gd name="connsiteY118" fmla="*/ 53365 h 2724848"/>
              <a:gd name="connsiteX119" fmla="*/ 3339378 w 3536602"/>
              <a:gd name="connsiteY119" fmla="*/ 44401 h 2724848"/>
              <a:gd name="connsiteX120" fmla="*/ 2891143 w 3536602"/>
              <a:gd name="connsiteY120" fmla="*/ 53365 h 2724848"/>
              <a:gd name="connsiteX121" fmla="*/ 2810461 w 3536602"/>
              <a:gd name="connsiteY121" fmla="*/ 80260 h 2724848"/>
              <a:gd name="connsiteX122" fmla="*/ 2765637 w 3536602"/>
              <a:gd name="connsiteY122" fmla="*/ 89224 h 2724848"/>
              <a:gd name="connsiteX123" fmla="*/ 2684955 w 3536602"/>
              <a:gd name="connsiteY123" fmla="*/ 151977 h 2724848"/>
              <a:gd name="connsiteX124" fmla="*/ 2523590 w 3536602"/>
              <a:gd name="connsiteY124" fmla="*/ 232660 h 2724848"/>
              <a:gd name="connsiteX125" fmla="*/ 2478767 w 3536602"/>
              <a:gd name="connsiteY125" fmla="*/ 268518 h 2724848"/>
              <a:gd name="connsiteX126" fmla="*/ 2416014 w 3536602"/>
              <a:gd name="connsiteY126" fmla="*/ 304377 h 2724848"/>
              <a:gd name="connsiteX127" fmla="*/ 2317402 w 3536602"/>
              <a:gd name="connsiteY127" fmla="*/ 394024 h 2724848"/>
              <a:gd name="connsiteX128" fmla="*/ 2200861 w 3536602"/>
              <a:gd name="connsiteY128" fmla="*/ 465742 h 2724848"/>
              <a:gd name="connsiteX129" fmla="*/ 2084319 w 3536602"/>
              <a:gd name="connsiteY129" fmla="*/ 573318 h 2724848"/>
              <a:gd name="connsiteX130" fmla="*/ 1905025 w 3536602"/>
              <a:gd name="connsiteY130" fmla="*/ 645036 h 2724848"/>
              <a:gd name="connsiteX131" fmla="*/ 1680908 w 3536602"/>
              <a:gd name="connsiteY131" fmla="*/ 779507 h 2724848"/>
              <a:gd name="connsiteX132" fmla="*/ 1555402 w 3536602"/>
              <a:gd name="connsiteY132" fmla="*/ 860189 h 2724848"/>
              <a:gd name="connsiteX133" fmla="*/ 1528508 w 3536602"/>
              <a:gd name="connsiteY133" fmla="*/ 833295 h 2724848"/>
              <a:gd name="connsiteX134" fmla="*/ 1501614 w 3536602"/>
              <a:gd name="connsiteY134" fmla="*/ 770542 h 2724848"/>
              <a:gd name="connsiteX135" fmla="*/ 1492649 w 3536602"/>
              <a:gd name="connsiteY135" fmla="*/ 519530 h 2724848"/>
              <a:gd name="connsiteX136" fmla="*/ 1483684 w 3536602"/>
              <a:gd name="connsiteY136" fmla="*/ 483671 h 2724848"/>
              <a:gd name="connsiteX137" fmla="*/ 1456790 w 3536602"/>
              <a:gd name="connsiteY137" fmla="*/ 447813 h 2724848"/>
              <a:gd name="connsiteX138" fmla="*/ 1403002 w 3536602"/>
              <a:gd name="connsiteY138" fmla="*/ 420918 h 2724848"/>
              <a:gd name="connsiteX139" fmla="*/ 1358178 w 3536602"/>
              <a:gd name="connsiteY139" fmla="*/ 429883 h 2724848"/>
              <a:gd name="connsiteX140" fmla="*/ 1340249 w 3536602"/>
              <a:gd name="connsiteY140" fmla="*/ 456777 h 2724848"/>
              <a:gd name="connsiteX141" fmla="*/ 1322319 w 3536602"/>
              <a:gd name="connsiteY141" fmla="*/ 474707 h 2724848"/>
              <a:gd name="connsiteX142" fmla="*/ 1295425 w 3536602"/>
              <a:gd name="connsiteY142" fmla="*/ 510565 h 2724848"/>
              <a:gd name="connsiteX143" fmla="*/ 1268531 w 3536602"/>
              <a:gd name="connsiteY143" fmla="*/ 654001 h 2724848"/>
              <a:gd name="connsiteX144" fmla="*/ 1259567 w 3536602"/>
              <a:gd name="connsiteY144" fmla="*/ 761577 h 2724848"/>
              <a:gd name="connsiteX145" fmla="*/ 1250602 w 3536602"/>
              <a:gd name="connsiteY145" fmla="*/ 815365 h 2724848"/>
              <a:gd name="connsiteX146" fmla="*/ 1232672 w 3536602"/>
              <a:gd name="connsiteY146" fmla="*/ 833295 h 2724848"/>
              <a:gd name="connsiteX147" fmla="*/ 1196814 w 3536602"/>
              <a:gd name="connsiteY147" fmla="*/ 860189 h 2724848"/>
              <a:gd name="connsiteX148" fmla="*/ 1143025 w 3536602"/>
              <a:gd name="connsiteY148" fmla="*/ 851224 h 2724848"/>
              <a:gd name="connsiteX149" fmla="*/ 1116131 w 3536602"/>
              <a:gd name="connsiteY149" fmla="*/ 824330 h 2724848"/>
              <a:gd name="connsiteX150" fmla="*/ 1080272 w 3536602"/>
              <a:gd name="connsiteY150" fmla="*/ 806401 h 2724848"/>
              <a:gd name="connsiteX151" fmla="*/ 1044414 w 3536602"/>
              <a:gd name="connsiteY151" fmla="*/ 779507 h 2724848"/>
              <a:gd name="connsiteX152" fmla="*/ 1017519 w 3536602"/>
              <a:gd name="connsiteY152" fmla="*/ 761577 h 2724848"/>
              <a:gd name="connsiteX153" fmla="*/ 963731 w 3536602"/>
              <a:gd name="connsiteY153" fmla="*/ 707789 h 2724848"/>
              <a:gd name="connsiteX154" fmla="*/ 909943 w 3536602"/>
              <a:gd name="connsiteY154" fmla="*/ 671930 h 2724848"/>
              <a:gd name="connsiteX155" fmla="*/ 883049 w 3536602"/>
              <a:gd name="connsiteY155" fmla="*/ 662965 h 2724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3536602" h="2724848">
                <a:moveTo>
                  <a:pt x="883049" y="662965"/>
                </a:moveTo>
                <a:cubicBezTo>
                  <a:pt x="830755" y="658483"/>
                  <a:pt x="701511" y="645036"/>
                  <a:pt x="596178" y="645036"/>
                </a:cubicBezTo>
                <a:cubicBezTo>
                  <a:pt x="488560" y="645036"/>
                  <a:pt x="381025" y="651013"/>
                  <a:pt x="273449" y="654001"/>
                </a:cubicBezTo>
                <a:cubicBezTo>
                  <a:pt x="244514" y="740801"/>
                  <a:pt x="243834" y="720444"/>
                  <a:pt x="264484" y="851224"/>
                </a:cubicBezTo>
                <a:cubicBezTo>
                  <a:pt x="266164" y="861866"/>
                  <a:pt x="275256" y="870065"/>
                  <a:pt x="282414" y="878118"/>
                </a:cubicBezTo>
                <a:cubicBezTo>
                  <a:pt x="299260" y="897069"/>
                  <a:pt x="318273" y="913977"/>
                  <a:pt x="336202" y="931907"/>
                </a:cubicBezTo>
                <a:cubicBezTo>
                  <a:pt x="396639" y="992344"/>
                  <a:pt x="356502" y="967580"/>
                  <a:pt x="416884" y="985695"/>
                </a:cubicBezTo>
                <a:cubicBezTo>
                  <a:pt x="434986" y="991126"/>
                  <a:pt x="452743" y="997648"/>
                  <a:pt x="470672" y="1003624"/>
                </a:cubicBezTo>
                <a:lnTo>
                  <a:pt x="497567" y="1012589"/>
                </a:lnTo>
                <a:cubicBezTo>
                  <a:pt x="494579" y="1027530"/>
                  <a:pt x="491328" y="1042422"/>
                  <a:pt x="488602" y="1057413"/>
                </a:cubicBezTo>
                <a:cubicBezTo>
                  <a:pt x="485350" y="1075296"/>
                  <a:pt x="488464" y="1095312"/>
                  <a:pt x="479637" y="1111201"/>
                </a:cubicBezTo>
                <a:cubicBezTo>
                  <a:pt x="454482" y="1156480"/>
                  <a:pt x="363563" y="1144573"/>
                  <a:pt x="336202" y="1147060"/>
                </a:cubicBezTo>
                <a:lnTo>
                  <a:pt x="246555" y="1156024"/>
                </a:lnTo>
                <a:cubicBezTo>
                  <a:pt x="54314" y="1172044"/>
                  <a:pt x="187197" y="1156720"/>
                  <a:pt x="49331" y="1173954"/>
                </a:cubicBezTo>
                <a:cubicBezTo>
                  <a:pt x="37378" y="1182919"/>
                  <a:pt x="22156" y="1188690"/>
                  <a:pt x="13472" y="1200848"/>
                </a:cubicBezTo>
                <a:cubicBezTo>
                  <a:pt x="6311" y="1210874"/>
                  <a:pt x="4508" y="1224386"/>
                  <a:pt x="4508" y="1236707"/>
                </a:cubicBezTo>
                <a:cubicBezTo>
                  <a:pt x="4508" y="1299145"/>
                  <a:pt x="0" y="1343695"/>
                  <a:pt x="40367" y="1389107"/>
                </a:cubicBezTo>
                <a:cubicBezTo>
                  <a:pt x="53079" y="1403408"/>
                  <a:pt x="70249" y="1413012"/>
                  <a:pt x="85190" y="1424965"/>
                </a:cubicBezTo>
                <a:cubicBezTo>
                  <a:pt x="129473" y="1417585"/>
                  <a:pt x="185539" y="1407036"/>
                  <a:pt x="228625" y="1407036"/>
                </a:cubicBezTo>
                <a:cubicBezTo>
                  <a:pt x="291449" y="1407036"/>
                  <a:pt x="354131" y="1413013"/>
                  <a:pt x="416884" y="1416001"/>
                </a:cubicBezTo>
                <a:cubicBezTo>
                  <a:pt x="415997" y="1423098"/>
                  <a:pt x="411908" y="1493887"/>
                  <a:pt x="398955" y="1514613"/>
                </a:cubicBezTo>
                <a:cubicBezTo>
                  <a:pt x="354267" y="1586114"/>
                  <a:pt x="361704" y="1540373"/>
                  <a:pt x="300343" y="1622189"/>
                </a:cubicBezTo>
                <a:cubicBezTo>
                  <a:pt x="291378" y="1634142"/>
                  <a:pt x="284014" y="1647483"/>
                  <a:pt x="273449" y="1658048"/>
                </a:cubicBezTo>
                <a:cubicBezTo>
                  <a:pt x="256946" y="1674551"/>
                  <a:pt x="236164" y="1686368"/>
                  <a:pt x="219661" y="1702871"/>
                </a:cubicBezTo>
                <a:cubicBezTo>
                  <a:pt x="212042" y="1710490"/>
                  <a:pt x="208068" y="1721051"/>
                  <a:pt x="201731" y="1729765"/>
                </a:cubicBezTo>
                <a:cubicBezTo>
                  <a:pt x="184155" y="1753932"/>
                  <a:pt x="165872" y="1777577"/>
                  <a:pt x="147943" y="1801483"/>
                </a:cubicBezTo>
                <a:cubicBezTo>
                  <a:pt x="123888" y="1833556"/>
                  <a:pt x="112084" y="1873201"/>
                  <a:pt x="94155" y="1909060"/>
                </a:cubicBezTo>
                <a:cubicBezTo>
                  <a:pt x="87473" y="1922424"/>
                  <a:pt x="76226" y="1932965"/>
                  <a:pt x="67261" y="1944918"/>
                </a:cubicBezTo>
                <a:cubicBezTo>
                  <a:pt x="57738" y="2021101"/>
                  <a:pt x="34477" y="2174741"/>
                  <a:pt x="67261" y="2222824"/>
                </a:cubicBezTo>
                <a:cubicBezTo>
                  <a:pt x="90888" y="2257478"/>
                  <a:pt x="150932" y="2216848"/>
                  <a:pt x="192767" y="2213860"/>
                </a:cubicBezTo>
                <a:cubicBezTo>
                  <a:pt x="240030" y="2198105"/>
                  <a:pt x="201787" y="2215308"/>
                  <a:pt x="246555" y="2178001"/>
                </a:cubicBezTo>
                <a:cubicBezTo>
                  <a:pt x="272729" y="2156189"/>
                  <a:pt x="299325" y="2134786"/>
                  <a:pt x="327237" y="2115248"/>
                </a:cubicBezTo>
                <a:lnTo>
                  <a:pt x="416884" y="2052495"/>
                </a:lnTo>
                <a:cubicBezTo>
                  <a:pt x="425849" y="2037554"/>
                  <a:pt x="432202" y="2020694"/>
                  <a:pt x="443778" y="2007671"/>
                </a:cubicBezTo>
                <a:cubicBezTo>
                  <a:pt x="474549" y="1973054"/>
                  <a:pt x="481035" y="1974336"/>
                  <a:pt x="515496" y="1962848"/>
                </a:cubicBezTo>
                <a:cubicBezTo>
                  <a:pt x="527449" y="1953883"/>
                  <a:pt x="537482" y="1941503"/>
                  <a:pt x="551355" y="1935954"/>
                </a:cubicBezTo>
                <a:cubicBezTo>
                  <a:pt x="568232" y="1929203"/>
                  <a:pt x="587319" y="1930554"/>
                  <a:pt x="605143" y="1926989"/>
                </a:cubicBezTo>
                <a:cubicBezTo>
                  <a:pt x="632158" y="1921586"/>
                  <a:pt x="658931" y="1915036"/>
                  <a:pt x="685825" y="1909060"/>
                </a:cubicBezTo>
                <a:cubicBezTo>
                  <a:pt x="739766" y="1915802"/>
                  <a:pt x="756482" y="1902985"/>
                  <a:pt x="784437" y="1944918"/>
                </a:cubicBezTo>
                <a:cubicBezTo>
                  <a:pt x="789679" y="1952781"/>
                  <a:pt x="790414" y="1962848"/>
                  <a:pt x="793402" y="1971813"/>
                </a:cubicBezTo>
                <a:cubicBezTo>
                  <a:pt x="790414" y="2061460"/>
                  <a:pt x="789554" y="2151203"/>
                  <a:pt x="784437" y="2240754"/>
                </a:cubicBezTo>
                <a:cubicBezTo>
                  <a:pt x="783568" y="2255966"/>
                  <a:pt x="776598" y="2270382"/>
                  <a:pt x="775472" y="2285577"/>
                </a:cubicBezTo>
                <a:cubicBezTo>
                  <a:pt x="770611" y="2351206"/>
                  <a:pt x="769496" y="2417060"/>
                  <a:pt x="766508" y="2482801"/>
                </a:cubicBezTo>
                <a:cubicBezTo>
                  <a:pt x="767246" y="2496092"/>
                  <a:pt x="748632" y="2699756"/>
                  <a:pt x="829261" y="2715883"/>
                </a:cubicBezTo>
                <a:lnTo>
                  <a:pt x="874084" y="2724848"/>
                </a:lnTo>
                <a:cubicBezTo>
                  <a:pt x="897990" y="2718871"/>
                  <a:pt x="922596" y="2715206"/>
                  <a:pt x="945802" y="2706918"/>
                </a:cubicBezTo>
                <a:cubicBezTo>
                  <a:pt x="964680" y="2700176"/>
                  <a:pt x="981389" y="2688424"/>
                  <a:pt x="999590" y="2680024"/>
                </a:cubicBezTo>
                <a:cubicBezTo>
                  <a:pt x="1020253" y="2670487"/>
                  <a:pt x="1041425" y="2662095"/>
                  <a:pt x="1062343" y="2653130"/>
                </a:cubicBezTo>
                <a:cubicBezTo>
                  <a:pt x="1071308" y="2644165"/>
                  <a:pt x="1082947" y="2637244"/>
                  <a:pt x="1089237" y="2626236"/>
                </a:cubicBezTo>
                <a:cubicBezTo>
                  <a:pt x="1095350" y="2615538"/>
                  <a:pt x="1093876" y="2601913"/>
                  <a:pt x="1098202" y="2590377"/>
                </a:cubicBezTo>
                <a:cubicBezTo>
                  <a:pt x="1102894" y="2577864"/>
                  <a:pt x="1110155" y="2566471"/>
                  <a:pt x="1116131" y="2554518"/>
                </a:cubicBezTo>
                <a:cubicBezTo>
                  <a:pt x="1143725" y="2333776"/>
                  <a:pt x="1104703" y="2607851"/>
                  <a:pt x="1143025" y="2429013"/>
                </a:cubicBezTo>
                <a:cubicBezTo>
                  <a:pt x="1148073" y="2405456"/>
                  <a:pt x="1149706" y="2381279"/>
                  <a:pt x="1151990" y="2357295"/>
                </a:cubicBezTo>
                <a:cubicBezTo>
                  <a:pt x="1155684" y="2318509"/>
                  <a:pt x="1152194" y="2278718"/>
                  <a:pt x="1160955" y="2240754"/>
                </a:cubicBezTo>
                <a:cubicBezTo>
                  <a:pt x="1178845" y="2163232"/>
                  <a:pt x="1198934" y="2122092"/>
                  <a:pt x="1250602" y="2070424"/>
                </a:cubicBezTo>
                <a:cubicBezTo>
                  <a:pt x="1261167" y="2059859"/>
                  <a:pt x="1275896" y="2054095"/>
                  <a:pt x="1286461" y="2043530"/>
                </a:cubicBezTo>
                <a:cubicBezTo>
                  <a:pt x="1297026" y="2032965"/>
                  <a:pt x="1301877" y="2017236"/>
                  <a:pt x="1313355" y="2007671"/>
                </a:cubicBezTo>
                <a:cubicBezTo>
                  <a:pt x="1320614" y="2001622"/>
                  <a:pt x="1331564" y="2002429"/>
                  <a:pt x="1340249" y="1998707"/>
                </a:cubicBezTo>
                <a:cubicBezTo>
                  <a:pt x="1352532" y="1993443"/>
                  <a:pt x="1364155" y="1986754"/>
                  <a:pt x="1376108" y="1980777"/>
                </a:cubicBezTo>
                <a:cubicBezTo>
                  <a:pt x="1405990" y="1986754"/>
                  <a:pt x="1436845" y="1989070"/>
                  <a:pt x="1465755" y="1998707"/>
                </a:cubicBezTo>
                <a:cubicBezTo>
                  <a:pt x="1519031" y="2016466"/>
                  <a:pt x="1555573" y="2047494"/>
                  <a:pt x="1600225" y="2079389"/>
                </a:cubicBezTo>
                <a:cubicBezTo>
                  <a:pt x="1699544" y="2228366"/>
                  <a:pt x="1564819" y="2037316"/>
                  <a:pt x="1689872" y="2178001"/>
                </a:cubicBezTo>
                <a:cubicBezTo>
                  <a:pt x="1698750" y="2187989"/>
                  <a:pt x="1699002" y="2203803"/>
                  <a:pt x="1707802" y="2213860"/>
                </a:cubicBezTo>
                <a:cubicBezTo>
                  <a:pt x="1720402" y="2228260"/>
                  <a:pt x="1738324" y="2237006"/>
                  <a:pt x="1752625" y="2249718"/>
                </a:cubicBezTo>
                <a:cubicBezTo>
                  <a:pt x="1765259" y="2260948"/>
                  <a:pt x="1777254" y="2272943"/>
                  <a:pt x="1788484" y="2285577"/>
                </a:cubicBezTo>
                <a:cubicBezTo>
                  <a:pt x="1889420" y="2399130"/>
                  <a:pt x="1756278" y="2264660"/>
                  <a:pt x="1869167" y="2366260"/>
                </a:cubicBezTo>
                <a:cubicBezTo>
                  <a:pt x="1884873" y="2380395"/>
                  <a:pt x="1896680" y="2398966"/>
                  <a:pt x="1913990" y="2411083"/>
                </a:cubicBezTo>
                <a:cubicBezTo>
                  <a:pt x="1927173" y="2420311"/>
                  <a:pt x="1944109" y="2422477"/>
                  <a:pt x="1958814" y="2429013"/>
                </a:cubicBezTo>
                <a:cubicBezTo>
                  <a:pt x="1971026" y="2434440"/>
                  <a:pt x="1982719" y="2440966"/>
                  <a:pt x="1994672" y="2446942"/>
                </a:cubicBezTo>
                <a:cubicBezTo>
                  <a:pt x="2102249" y="2440966"/>
                  <a:pt x="2211857" y="2450663"/>
                  <a:pt x="2317402" y="2429013"/>
                </a:cubicBezTo>
                <a:cubicBezTo>
                  <a:pt x="2337039" y="2424985"/>
                  <a:pt x="2343386" y="2395249"/>
                  <a:pt x="2344296" y="2375224"/>
                </a:cubicBezTo>
                <a:cubicBezTo>
                  <a:pt x="2346484" y="2327090"/>
                  <a:pt x="2336293" y="2278939"/>
                  <a:pt x="2326367" y="2231789"/>
                </a:cubicBezTo>
                <a:cubicBezTo>
                  <a:pt x="2324147" y="2221246"/>
                  <a:pt x="2313783" y="2214250"/>
                  <a:pt x="2308437" y="2204895"/>
                </a:cubicBezTo>
                <a:cubicBezTo>
                  <a:pt x="2264022" y="2127169"/>
                  <a:pt x="2323898" y="2212319"/>
                  <a:pt x="2254649" y="2133177"/>
                </a:cubicBezTo>
                <a:cubicBezTo>
                  <a:pt x="2219221" y="2092687"/>
                  <a:pt x="2239107" y="2103206"/>
                  <a:pt x="2200861" y="2070424"/>
                </a:cubicBezTo>
                <a:cubicBezTo>
                  <a:pt x="2189517" y="2060700"/>
                  <a:pt x="2175567" y="2054095"/>
                  <a:pt x="2165002" y="2043530"/>
                </a:cubicBezTo>
                <a:cubicBezTo>
                  <a:pt x="2105238" y="1983767"/>
                  <a:pt x="2191894" y="2046517"/>
                  <a:pt x="2120178" y="1998707"/>
                </a:cubicBezTo>
                <a:cubicBezTo>
                  <a:pt x="2105539" y="1976749"/>
                  <a:pt x="2093284" y="1964898"/>
                  <a:pt x="2093284" y="1935954"/>
                </a:cubicBezTo>
                <a:cubicBezTo>
                  <a:pt x="2093284" y="1923633"/>
                  <a:pt x="2091479" y="1906079"/>
                  <a:pt x="2102249" y="1900095"/>
                </a:cubicBezTo>
                <a:cubicBezTo>
                  <a:pt x="2123309" y="1888395"/>
                  <a:pt x="2150061" y="1894118"/>
                  <a:pt x="2173967" y="1891130"/>
                </a:cubicBezTo>
                <a:cubicBezTo>
                  <a:pt x="2182932" y="1888142"/>
                  <a:pt x="2191636" y="1884215"/>
                  <a:pt x="2200861" y="1882165"/>
                </a:cubicBezTo>
                <a:cubicBezTo>
                  <a:pt x="2292468" y="1861808"/>
                  <a:pt x="2319966" y="1876018"/>
                  <a:pt x="2442908" y="1882165"/>
                </a:cubicBezTo>
                <a:lnTo>
                  <a:pt x="2613237" y="1891130"/>
                </a:lnTo>
                <a:cubicBezTo>
                  <a:pt x="3259659" y="1872661"/>
                  <a:pt x="3042244" y="1939378"/>
                  <a:pt x="3294555" y="1855271"/>
                </a:cubicBezTo>
                <a:cubicBezTo>
                  <a:pt x="3303520" y="1843318"/>
                  <a:pt x="3311884" y="1830891"/>
                  <a:pt x="3321449" y="1819413"/>
                </a:cubicBezTo>
                <a:cubicBezTo>
                  <a:pt x="3326860" y="1812920"/>
                  <a:pt x="3334098" y="1808083"/>
                  <a:pt x="3339378" y="1801483"/>
                </a:cubicBezTo>
                <a:cubicBezTo>
                  <a:pt x="3350421" y="1787679"/>
                  <a:pt x="3378534" y="1739212"/>
                  <a:pt x="3384202" y="1729765"/>
                </a:cubicBezTo>
                <a:cubicBezTo>
                  <a:pt x="3390395" y="1704996"/>
                  <a:pt x="3403994" y="1648908"/>
                  <a:pt x="3411096" y="1631154"/>
                </a:cubicBezTo>
                <a:cubicBezTo>
                  <a:pt x="3415097" y="1621150"/>
                  <a:pt x="3423049" y="1613225"/>
                  <a:pt x="3429025" y="1604260"/>
                </a:cubicBezTo>
                <a:cubicBezTo>
                  <a:pt x="3437737" y="1560702"/>
                  <a:pt x="3446243" y="1544032"/>
                  <a:pt x="3429025" y="1496683"/>
                </a:cubicBezTo>
                <a:cubicBezTo>
                  <a:pt x="3417072" y="1463811"/>
                  <a:pt x="3390179" y="1454849"/>
                  <a:pt x="3366272" y="1433930"/>
                </a:cubicBezTo>
                <a:cubicBezTo>
                  <a:pt x="3350711" y="1420314"/>
                  <a:pt x="3316659" y="1379215"/>
                  <a:pt x="3294555" y="1371177"/>
                </a:cubicBezTo>
                <a:cubicBezTo>
                  <a:pt x="3274697" y="1363956"/>
                  <a:pt x="3252720" y="1365201"/>
                  <a:pt x="3231802" y="1362213"/>
                </a:cubicBezTo>
                <a:lnTo>
                  <a:pt x="2873214" y="1371177"/>
                </a:lnTo>
                <a:cubicBezTo>
                  <a:pt x="2843207" y="1372377"/>
                  <a:pt x="2813598" y="1380142"/>
                  <a:pt x="2783567" y="1380142"/>
                </a:cubicBezTo>
                <a:cubicBezTo>
                  <a:pt x="2610224" y="1380142"/>
                  <a:pt x="2436932" y="1374165"/>
                  <a:pt x="2263614" y="1371177"/>
                </a:cubicBezTo>
                <a:cubicBezTo>
                  <a:pt x="2251661" y="1368189"/>
                  <a:pt x="2238775" y="1367723"/>
                  <a:pt x="2227755" y="1362213"/>
                </a:cubicBezTo>
                <a:cubicBezTo>
                  <a:pt x="2209502" y="1353087"/>
                  <a:pt x="2199175" y="1322983"/>
                  <a:pt x="2191896" y="1308424"/>
                </a:cubicBezTo>
                <a:cubicBezTo>
                  <a:pt x="2194884" y="1269577"/>
                  <a:pt x="2196309" y="1230578"/>
                  <a:pt x="2200861" y="1191883"/>
                </a:cubicBezTo>
                <a:cubicBezTo>
                  <a:pt x="2202301" y="1179647"/>
                  <a:pt x="2203712" y="1166722"/>
                  <a:pt x="2209825" y="1156024"/>
                </a:cubicBezTo>
                <a:cubicBezTo>
                  <a:pt x="2220502" y="1137338"/>
                  <a:pt x="2258140" y="1114612"/>
                  <a:pt x="2272578" y="1102236"/>
                </a:cubicBezTo>
                <a:cubicBezTo>
                  <a:pt x="2282204" y="1093985"/>
                  <a:pt x="2289931" y="1083690"/>
                  <a:pt x="2299472" y="1075342"/>
                </a:cubicBezTo>
                <a:cubicBezTo>
                  <a:pt x="2328284" y="1050132"/>
                  <a:pt x="2354859" y="1029719"/>
                  <a:pt x="2389119" y="1012589"/>
                </a:cubicBezTo>
                <a:cubicBezTo>
                  <a:pt x="2496524" y="958887"/>
                  <a:pt x="2406420" y="1009382"/>
                  <a:pt x="2514625" y="967765"/>
                </a:cubicBezTo>
                <a:cubicBezTo>
                  <a:pt x="2652257" y="914829"/>
                  <a:pt x="2471943" y="966535"/>
                  <a:pt x="2640131" y="913977"/>
                </a:cubicBezTo>
                <a:cubicBezTo>
                  <a:pt x="2754754" y="878158"/>
                  <a:pt x="2670753" y="916512"/>
                  <a:pt x="2792531" y="869154"/>
                </a:cubicBezTo>
                <a:cubicBezTo>
                  <a:pt x="2947343" y="808949"/>
                  <a:pt x="2813517" y="858661"/>
                  <a:pt x="2918037" y="806401"/>
                </a:cubicBezTo>
                <a:cubicBezTo>
                  <a:pt x="3126095" y="702372"/>
                  <a:pt x="2802690" y="878453"/>
                  <a:pt x="3061472" y="734683"/>
                </a:cubicBezTo>
                <a:cubicBezTo>
                  <a:pt x="3082390" y="695836"/>
                  <a:pt x="3094913" y="651118"/>
                  <a:pt x="3124225" y="618142"/>
                </a:cubicBezTo>
                <a:cubicBezTo>
                  <a:pt x="3144665" y="595147"/>
                  <a:pt x="3178526" y="589147"/>
                  <a:pt x="3204908" y="573318"/>
                </a:cubicBezTo>
                <a:cubicBezTo>
                  <a:pt x="3223386" y="562232"/>
                  <a:pt x="3240767" y="549413"/>
                  <a:pt x="3258696" y="537460"/>
                </a:cubicBezTo>
                <a:cubicBezTo>
                  <a:pt x="3273637" y="516542"/>
                  <a:pt x="3285342" y="492884"/>
                  <a:pt x="3303519" y="474707"/>
                </a:cubicBezTo>
                <a:cubicBezTo>
                  <a:pt x="3318756" y="459470"/>
                  <a:pt x="3340069" y="451777"/>
                  <a:pt x="3357308" y="438848"/>
                </a:cubicBezTo>
                <a:cubicBezTo>
                  <a:pt x="3387648" y="416093"/>
                  <a:pt x="3472310" y="351252"/>
                  <a:pt x="3500743" y="313342"/>
                </a:cubicBezTo>
                <a:cubicBezTo>
                  <a:pt x="3525046" y="280938"/>
                  <a:pt x="3527755" y="259084"/>
                  <a:pt x="3536602" y="223695"/>
                </a:cubicBezTo>
                <a:cubicBezTo>
                  <a:pt x="3533614" y="211742"/>
                  <a:pt x="3533976" y="198401"/>
                  <a:pt x="3527637" y="187836"/>
                </a:cubicBezTo>
                <a:cubicBezTo>
                  <a:pt x="3518514" y="172631"/>
                  <a:pt x="3475515" y="124300"/>
                  <a:pt x="3455919" y="107154"/>
                </a:cubicBezTo>
                <a:cubicBezTo>
                  <a:pt x="3441519" y="94554"/>
                  <a:pt x="3425623" y="83747"/>
                  <a:pt x="3411096" y="71295"/>
                </a:cubicBezTo>
                <a:cubicBezTo>
                  <a:pt x="3404679" y="65794"/>
                  <a:pt x="3401081" y="56333"/>
                  <a:pt x="3393167" y="53365"/>
                </a:cubicBezTo>
                <a:cubicBezTo>
                  <a:pt x="3376147" y="46983"/>
                  <a:pt x="3357308" y="47389"/>
                  <a:pt x="3339378" y="44401"/>
                </a:cubicBezTo>
                <a:cubicBezTo>
                  <a:pt x="3189966" y="47389"/>
                  <a:pt x="3040242" y="43257"/>
                  <a:pt x="2891143" y="53365"/>
                </a:cubicBezTo>
                <a:cubicBezTo>
                  <a:pt x="2862859" y="55283"/>
                  <a:pt x="2837719" y="72472"/>
                  <a:pt x="2810461" y="80260"/>
                </a:cubicBezTo>
                <a:cubicBezTo>
                  <a:pt x="2795810" y="84446"/>
                  <a:pt x="2780578" y="86236"/>
                  <a:pt x="2765637" y="89224"/>
                </a:cubicBezTo>
                <a:cubicBezTo>
                  <a:pt x="2587292" y="178399"/>
                  <a:pt x="2934632" y="0"/>
                  <a:pt x="2684955" y="151977"/>
                </a:cubicBezTo>
                <a:cubicBezTo>
                  <a:pt x="2633586" y="183245"/>
                  <a:pt x="2570550" y="195093"/>
                  <a:pt x="2523590" y="232660"/>
                </a:cubicBezTo>
                <a:cubicBezTo>
                  <a:pt x="2508649" y="244613"/>
                  <a:pt x="2494687" y="257905"/>
                  <a:pt x="2478767" y="268518"/>
                </a:cubicBezTo>
                <a:cubicBezTo>
                  <a:pt x="2458721" y="281882"/>
                  <a:pt x="2435031" y="289586"/>
                  <a:pt x="2416014" y="304377"/>
                </a:cubicBezTo>
                <a:cubicBezTo>
                  <a:pt x="2380948" y="331650"/>
                  <a:pt x="2352941" y="367370"/>
                  <a:pt x="2317402" y="394024"/>
                </a:cubicBezTo>
                <a:cubicBezTo>
                  <a:pt x="2280911" y="421392"/>
                  <a:pt x="2237015" y="437931"/>
                  <a:pt x="2200861" y="465742"/>
                </a:cubicBezTo>
                <a:cubicBezTo>
                  <a:pt x="2158957" y="497976"/>
                  <a:pt x="2129531" y="545917"/>
                  <a:pt x="2084319" y="573318"/>
                </a:cubicBezTo>
                <a:cubicBezTo>
                  <a:pt x="2029271" y="606680"/>
                  <a:pt x="1964790" y="621130"/>
                  <a:pt x="1905025" y="645036"/>
                </a:cubicBezTo>
                <a:cubicBezTo>
                  <a:pt x="1752017" y="765257"/>
                  <a:pt x="1829520" y="725466"/>
                  <a:pt x="1680908" y="779507"/>
                </a:cubicBezTo>
                <a:cubicBezTo>
                  <a:pt x="1581640" y="858921"/>
                  <a:pt x="1628386" y="841942"/>
                  <a:pt x="1555402" y="860189"/>
                </a:cubicBezTo>
                <a:cubicBezTo>
                  <a:pt x="1546437" y="851224"/>
                  <a:pt x="1535877" y="843611"/>
                  <a:pt x="1528508" y="833295"/>
                </a:cubicBezTo>
                <a:cubicBezTo>
                  <a:pt x="1514659" y="813906"/>
                  <a:pt x="1508930" y="792492"/>
                  <a:pt x="1501614" y="770542"/>
                </a:cubicBezTo>
                <a:cubicBezTo>
                  <a:pt x="1498626" y="686871"/>
                  <a:pt x="1497872" y="603091"/>
                  <a:pt x="1492649" y="519530"/>
                </a:cubicBezTo>
                <a:cubicBezTo>
                  <a:pt x="1491880" y="507233"/>
                  <a:pt x="1489194" y="494691"/>
                  <a:pt x="1483684" y="483671"/>
                </a:cubicBezTo>
                <a:cubicBezTo>
                  <a:pt x="1477002" y="470307"/>
                  <a:pt x="1467355" y="458378"/>
                  <a:pt x="1456790" y="447813"/>
                </a:cubicBezTo>
                <a:cubicBezTo>
                  <a:pt x="1439411" y="430434"/>
                  <a:pt x="1424877" y="428210"/>
                  <a:pt x="1403002" y="420918"/>
                </a:cubicBezTo>
                <a:cubicBezTo>
                  <a:pt x="1388061" y="423906"/>
                  <a:pt x="1371408" y="422323"/>
                  <a:pt x="1358178" y="429883"/>
                </a:cubicBezTo>
                <a:cubicBezTo>
                  <a:pt x="1348823" y="435228"/>
                  <a:pt x="1346980" y="448364"/>
                  <a:pt x="1340249" y="456777"/>
                </a:cubicBezTo>
                <a:cubicBezTo>
                  <a:pt x="1334969" y="463377"/>
                  <a:pt x="1327730" y="468214"/>
                  <a:pt x="1322319" y="474707"/>
                </a:cubicBezTo>
                <a:cubicBezTo>
                  <a:pt x="1312754" y="486185"/>
                  <a:pt x="1304390" y="498612"/>
                  <a:pt x="1295425" y="510565"/>
                </a:cubicBezTo>
                <a:cubicBezTo>
                  <a:pt x="1291506" y="530159"/>
                  <a:pt x="1272023" y="622569"/>
                  <a:pt x="1268531" y="654001"/>
                </a:cubicBezTo>
                <a:cubicBezTo>
                  <a:pt x="1264557" y="689764"/>
                  <a:pt x="1263541" y="725814"/>
                  <a:pt x="1259567" y="761577"/>
                </a:cubicBezTo>
                <a:cubicBezTo>
                  <a:pt x="1257560" y="779642"/>
                  <a:pt x="1256984" y="798346"/>
                  <a:pt x="1250602" y="815365"/>
                </a:cubicBezTo>
                <a:cubicBezTo>
                  <a:pt x="1247634" y="823279"/>
                  <a:pt x="1239165" y="827884"/>
                  <a:pt x="1232672" y="833295"/>
                </a:cubicBezTo>
                <a:cubicBezTo>
                  <a:pt x="1221194" y="842860"/>
                  <a:pt x="1208767" y="851224"/>
                  <a:pt x="1196814" y="860189"/>
                </a:cubicBezTo>
                <a:cubicBezTo>
                  <a:pt x="1178884" y="857201"/>
                  <a:pt x="1159635" y="858606"/>
                  <a:pt x="1143025" y="851224"/>
                </a:cubicBezTo>
                <a:cubicBezTo>
                  <a:pt x="1131440" y="846075"/>
                  <a:pt x="1126448" y="831699"/>
                  <a:pt x="1116131" y="824330"/>
                </a:cubicBezTo>
                <a:cubicBezTo>
                  <a:pt x="1105256" y="816563"/>
                  <a:pt x="1091604" y="813484"/>
                  <a:pt x="1080272" y="806401"/>
                </a:cubicBezTo>
                <a:cubicBezTo>
                  <a:pt x="1067602" y="798482"/>
                  <a:pt x="1056572" y="788191"/>
                  <a:pt x="1044414" y="779507"/>
                </a:cubicBezTo>
                <a:cubicBezTo>
                  <a:pt x="1035646" y="773244"/>
                  <a:pt x="1025572" y="768735"/>
                  <a:pt x="1017519" y="761577"/>
                </a:cubicBezTo>
                <a:cubicBezTo>
                  <a:pt x="998568" y="744731"/>
                  <a:pt x="983210" y="724021"/>
                  <a:pt x="963731" y="707789"/>
                </a:cubicBezTo>
                <a:cubicBezTo>
                  <a:pt x="947177" y="693994"/>
                  <a:pt x="909943" y="671930"/>
                  <a:pt x="909943" y="671930"/>
                </a:cubicBezTo>
                <a:cubicBezTo>
                  <a:pt x="883726" y="632604"/>
                  <a:pt x="935343" y="667447"/>
                  <a:pt x="883049" y="662965"/>
                </a:cubicBezTo>
                <a:close/>
              </a:path>
            </a:pathLst>
          </a:custGeom>
          <a:solidFill>
            <a:srgbClr val="FFED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3621088" y="1514475"/>
            <a:ext cx="1587500" cy="1588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3890963" y="1049338"/>
            <a:ext cx="8699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SAFA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60988" y="1344613"/>
            <a:ext cx="827087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TLR4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6113463" y="1658938"/>
            <a:ext cx="511175" cy="393700"/>
          </a:xfrm>
          <a:prstGeom prst="straightConnector1">
            <a:avLst/>
          </a:prstGeom>
          <a:ln w="57150">
            <a:solidFill>
              <a:schemeClr val="tx2">
                <a:lumMod val="1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lipsa 8"/>
          <p:cNvSpPr/>
          <p:nvPr/>
        </p:nvSpPr>
        <p:spPr>
          <a:xfrm>
            <a:off x="6624638" y="2025650"/>
            <a:ext cx="296862" cy="304800"/>
          </a:xfrm>
          <a:prstGeom prst="ellipse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0" name="Přímá spojovací šipka 9"/>
          <p:cNvCxnSpPr>
            <a:stCxn id="9" idx="3"/>
          </p:cNvCxnSpPr>
          <p:nvPr/>
        </p:nvCxnSpPr>
        <p:spPr>
          <a:xfrm rot="5400000">
            <a:off x="6395244" y="2328069"/>
            <a:ext cx="314325" cy="230187"/>
          </a:xfrm>
          <a:prstGeom prst="straightConnector1">
            <a:avLst/>
          </a:prstGeom>
          <a:ln w="57150">
            <a:solidFill>
              <a:schemeClr val="tx2">
                <a:lumMod val="1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818188" y="2573338"/>
            <a:ext cx="8540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NF</a:t>
            </a:r>
            <a:r>
              <a:rPr lang="cs-CZ" sz="2000" b="1" dirty="0" err="1">
                <a:solidFill>
                  <a:schemeClr val="bg1">
                    <a:lumMod val="50000"/>
                  </a:schemeClr>
                </a:solidFill>
                <a:latin typeface="Symbol" pitchFamily="18" charset="2"/>
                <a:cs typeface="+mn-cs"/>
              </a:rPr>
              <a:t>k</a:t>
            </a:r>
            <a:r>
              <a:rPr lang="cs-CZ" sz="2000" b="1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B</a:t>
            </a:r>
            <a:endParaRPr lang="cs-CZ" sz="2000" b="1" dirty="0">
              <a:solidFill>
                <a:schemeClr val="bg1">
                  <a:lumMod val="5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6" name="Přímá spojovací šipka 15"/>
          <p:cNvCxnSpPr/>
          <p:nvPr/>
        </p:nvCxnSpPr>
        <p:spPr>
          <a:xfrm rot="10800000" flipV="1">
            <a:off x="3783013" y="2949575"/>
            <a:ext cx="2222500" cy="474663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143125" y="4303713"/>
            <a:ext cx="6397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IL-6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IL-8</a:t>
            </a:r>
          </a:p>
        </p:txBody>
      </p:sp>
      <p:cxnSp>
        <p:nvCxnSpPr>
          <p:cNvPr id="23" name="Přímá spojovací šipka 22"/>
          <p:cNvCxnSpPr/>
          <p:nvPr/>
        </p:nvCxnSpPr>
        <p:spPr>
          <a:xfrm rot="5400000">
            <a:off x="1971675" y="4437063"/>
            <a:ext cx="331788" cy="11112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rot="5400000">
            <a:off x="1962944" y="4796631"/>
            <a:ext cx="331788" cy="9525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392363" y="5621338"/>
            <a:ext cx="64801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ACCELERATION OF  PROINFLAMMATION STATUS</a:t>
            </a:r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27" name="Přímá spojovací šipka 26"/>
          <p:cNvCxnSpPr/>
          <p:nvPr/>
        </p:nvCxnSpPr>
        <p:spPr>
          <a:xfrm rot="5400000">
            <a:off x="4912519" y="6168231"/>
            <a:ext cx="331788" cy="9525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110163" y="6015038"/>
            <a:ext cx="7270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CRP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5549900" y="250825"/>
            <a:ext cx="17256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ADIPOCYTE</a:t>
            </a:r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109663" y="2984500"/>
            <a:ext cx="209391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MACROPHAGE</a:t>
            </a:r>
            <a:endParaRPr lang="cs-CZ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3811" name="Picture 4" descr="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01025" y="6002338"/>
            <a:ext cx="70008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817" name="Přímá spojnice 6"/>
          <p:cNvCxnSpPr>
            <a:cxnSpLocks noChangeShapeType="1"/>
          </p:cNvCxnSpPr>
          <p:nvPr/>
        </p:nvCxnSpPr>
        <p:spPr bwMode="auto">
          <a:xfrm>
            <a:off x="1136650" y="2605088"/>
            <a:ext cx="3094038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34818" name="Přímá spojnice 7"/>
          <p:cNvCxnSpPr>
            <a:cxnSpLocks noChangeShapeType="1"/>
          </p:cNvCxnSpPr>
          <p:nvPr/>
        </p:nvCxnSpPr>
        <p:spPr bwMode="auto">
          <a:xfrm>
            <a:off x="1136650" y="3622675"/>
            <a:ext cx="3094038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34819" name="Přímá spojnice 11"/>
          <p:cNvCxnSpPr>
            <a:cxnSpLocks noChangeShapeType="1"/>
          </p:cNvCxnSpPr>
          <p:nvPr/>
        </p:nvCxnSpPr>
        <p:spPr bwMode="auto">
          <a:xfrm>
            <a:off x="5387975" y="2595563"/>
            <a:ext cx="3094038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34820" name="Přímá spojnice 12"/>
          <p:cNvCxnSpPr>
            <a:cxnSpLocks noChangeShapeType="1"/>
          </p:cNvCxnSpPr>
          <p:nvPr/>
        </p:nvCxnSpPr>
        <p:spPr bwMode="auto">
          <a:xfrm>
            <a:off x="5387975" y="3613150"/>
            <a:ext cx="3094038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34821" name="Přímá spojnice 14"/>
          <p:cNvCxnSpPr>
            <a:cxnSpLocks noChangeShapeType="1"/>
          </p:cNvCxnSpPr>
          <p:nvPr/>
        </p:nvCxnSpPr>
        <p:spPr bwMode="auto">
          <a:xfrm>
            <a:off x="4221163" y="2595563"/>
            <a:ext cx="1166812" cy="1027112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34822" name="Přímá spojnice 15"/>
          <p:cNvCxnSpPr>
            <a:cxnSpLocks noChangeShapeType="1"/>
          </p:cNvCxnSpPr>
          <p:nvPr/>
        </p:nvCxnSpPr>
        <p:spPr bwMode="auto">
          <a:xfrm flipH="1">
            <a:off x="4221163" y="2586038"/>
            <a:ext cx="1166812" cy="1036637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</p:spPr>
      </p:cxnSp>
      <p:sp>
        <p:nvSpPr>
          <p:cNvPr id="34823" name="TextovéPole 18"/>
          <p:cNvSpPr txBox="1">
            <a:spLocks noChangeArrowheads="1"/>
          </p:cNvSpPr>
          <p:nvPr/>
        </p:nvSpPr>
        <p:spPr bwMode="auto">
          <a:xfrm>
            <a:off x="2195513" y="1863725"/>
            <a:ext cx="1096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SAFA</a:t>
            </a:r>
          </a:p>
        </p:txBody>
      </p:sp>
      <p:sp>
        <p:nvSpPr>
          <p:cNvPr id="34824" name="TextovéPole 19"/>
          <p:cNvSpPr txBox="1">
            <a:spLocks noChangeArrowheads="1"/>
          </p:cNvSpPr>
          <p:nvPr/>
        </p:nvSpPr>
        <p:spPr bwMode="auto">
          <a:xfrm>
            <a:off x="6359525" y="1884363"/>
            <a:ext cx="1096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SAFA</a:t>
            </a:r>
          </a:p>
        </p:txBody>
      </p:sp>
      <p:sp>
        <p:nvSpPr>
          <p:cNvPr id="34825" name="TextovéPole 22"/>
          <p:cNvSpPr txBox="1">
            <a:spLocks noChangeArrowheads="1"/>
          </p:cNvSpPr>
          <p:nvPr/>
        </p:nvSpPr>
        <p:spPr bwMode="auto">
          <a:xfrm>
            <a:off x="2195513" y="2979738"/>
            <a:ext cx="1116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PUFA</a:t>
            </a:r>
          </a:p>
        </p:txBody>
      </p:sp>
      <p:sp>
        <p:nvSpPr>
          <p:cNvPr id="34826" name="TextovéPole 23"/>
          <p:cNvSpPr txBox="1">
            <a:spLocks noChangeArrowheads="1"/>
          </p:cNvSpPr>
          <p:nvPr/>
        </p:nvSpPr>
        <p:spPr bwMode="auto">
          <a:xfrm>
            <a:off x="6359525" y="3016250"/>
            <a:ext cx="1117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PUFA</a:t>
            </a:r>
          </a:p>
        </p:txBody>
      </p:sp>
      <p:sp>
        <p:nvSpPr>
          <p:cNvPr id="34827" name="TextovéPole 24"/>
          <p:cNvSpPr txBox="1">
            <a:spLocks noChangeArrowheads="1"/>
          </p:cNvSpPr>
          <p:nvPr/>
        </p:nvSpPr>
        <p:spPr bwMode="auto">
          <a:xfrm>
            <a:off x="341313" y="2354263"/>
            <a:ext cx="8382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 = 9</a:t>
            </a:r>
          </a:p>
        </p:txBody>
      </p:sp>
      <p:sp>
        <p:nvSpPr>
          <p:cNvPr id="34828" name="TextovéPole 25"/>
          <p:cNvSpPr txBox="1">
            <a:spLocks noChangeArrowheads="1"/>
          </p:cNvSpPr>
          <p:nvPr/>
        </p:nvSpPr>
        <p:spPr bwMode="auto">
          <a:xfrm>
            <a:off x="341313" y="3392488"/>
            <a:ext cx="8382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 = 9</a:t>
            </a:r>
          </a:p>
        </p:txBody>
      </p:sp>
      <p:sp>
        <p:nvSpPr>
          <p:cNvPr id="34829" name="TextovéPole 29"/>
          <p:cNvSpPr txBox="1">
            <a:spLocks noChangeArrowheads="1"/>
          </p:cNvSpPr>
          <p:nvPr/>
        </p:nvSpPr>
        <p:spPr bwMode="auto">
          <a:xfrm>
            <a:off x="2195513" y="3854450"/>
            <a:ext cx="1203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4 weeks</a:t>
            </a:r>
          </a:p>
        </p:txBody>
      </p:sp>
      <p:sp>
        <p:nvSpPr>
          <p:cNvPr id="34830" name="TextovéPole 30"/>
          <p:cNvSpPr txBox="1">
            <a:spLocks noChangeArrowheads="1"/>
          </p:cNvSpPr>
          <p:nvPr/>
        </p:nvSpPr>
        <p:spPr bwMode="auto">
          <a:xfrm>
            <a:off x="6313488" y="3775075"/>
            <a:ext cx="12017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4 weeks</a:t>
            </a:r>
          </a:p>
        </p:txBody>
      </p:sp>
      <p:sp>
        <p:nvSpPr>
          <p:cNvPr id="34831" name="TextovéPole 31"/>
          <p:cNvSpPr txBox="1">
            <a:spLocks noChangeArrowheads="1"/>
          </p:cNvSpPr>
          <p:nvPr/>
        </p:nvSpPr>
        <p:spPr bwMode="auto">
          <a:xfrm>
            <a:off x="366713" y="4897438"/>
            <a:ext cx="26368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Diet: fat total 40%</a:t>
            </a:r>
          </a:p>
        </p:txBody>
      </p:sp>
      <p:cxnSp>
        <p:nvCxnSpPr>
          <p:cNvPr id="34832" name="Přímá spojnice 33"/>
          <p:cNvCxnSpPr>
            <a:cxnSpLocks noChangeShapeType="1"/>
            <a:stCxn id="34831" idx="3"/>
            <a:endCxn id="37" idx="1"/>
          </p:cNvCxnSpPr>
          <p:nvPr/>
        </p:nvCxnSpPr>
        <p:spPr bwMode="auto">
          <a:xfrm flipV="1">
            <a:off x="3003550" y="4719638"/>
            <a:ext cx="955675" cy="407987"/>
          </a:xfrm>
          <a:prstGeom prst="line">
            <a:avLst/>
          </a:prstGeom>
          <a:noFill/>
          <a:ln w="38100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34833" name="Přímá spojnice 34"/>
          <p:cNvCxnSpPr>
            <a:cxnSpLocks noChangeShapeType="1"/>
          </p:cNvCxnSpPr>
          <p:nvPr/>
        </p:nvCxnSpPr>
        <p:spPr bwMode="auto">
          <a:xfrm>
            <a:off x="3059113" y="5229225"/>
            <a:ext cx="900112" cy="431800"/>
          </a:xfrm>
          <a:prstGeom prst="line">
            <a:avLst/>
          </a:prstGeom>
          <a:noFill/>
          <a:ln w="38100" algn="ctr">
            <a:solidFill>
              <a:srgbClr val="FFFF00"/>
            </a:solidFill>
            <a:round/>
            <a:headEnd/>
            <a:tailEnd/>
          </a:ln>
        </p:spPr>
      </p:cxnSp>
      <p:sp>
        <p:nvSpPr>
          <p:cNvPr id="37" name="TextovéPole 36"/>
          <p:cNvSpPr txBox="1"/>
          <p:nvPr/>
        </p:nvSpPr>
        <p:spPr>
          <a:xfrm>
            <a:off x="3959225" y="4535488"/>
            <a:ext cx="18526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Animal </a:t>
            </a: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fats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30%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3979863" y="5370513"/>
            <a:ext cx="18510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Animal </a:t>
            </a: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fats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10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%</a:t>
            </a:r>
          </a:p>
        </p:txBody>
      </p:sp>
      <p:pic>
        <p:nvPicPr>
          <p:cNvPr id="34836" name="Picture 5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7250" y="6381750"/>
            <a:ext cx="57467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2" name="Object 34"/>
          <p:cNvGraphicFramePr>
            <a:graphicFrameLocks/>
          </p:cNvGraphicFramePr>
          <p:nvPr/>
        </p:nvGraphicFramePr>
        <p:xfrm>
          <a:off x="1497013" y="1793875"/>
          <a:ext cx="6197600" cy="4165600"/>
        </p:xfrm>
        <a:graphic>
          <a:graphicData uri="http://schemas.openxmlformats.org/presentationml/2006/ole">
            <p:oleObj spid="_x0000_s2082" r:id="rId3" imgW="6194073" imgH="4170025" progId="Excel.Chart.8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144713" y="549275"/>
            <a:ext cx="417353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CRP </a:t>
            </a:r>
            <a:r>
              <a:rPr lang="cs-CZ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concentration</a:t>
            </a: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</a:t>
            </a:r>
            <a:endParaRPr lang="cs-CZ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  <p:sp>
        <p:nvSpPr>
          <p:cNvPr id="2084" name="TextovéPole 5"/>
          <p:cNvSpPr txBox="1">
            <a:spLocks noChangeArrowheads="1"/>
          </p:cNvSpPr>
          <p:nvPr/>
        </p:nvSpPr>
        <p:spPr bwMode="auto">
          <a:xfrm>
            <a:off x="1547813" y="1557338"/>
            <a:ext cx="877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mmol/l</a:t>
            </a: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478213" y="1720850"/>
            <a:ext cx="0" cy="15128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6183313" y="2270125"/>
            <a:ext cx="0" cy="15128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7" name="TextovéPole 9"/>
          <p:cNvSpPr txBox="1">
            <a:spLocks noChangeArrowheads="1"/>
          </p:cNvSpPr>
          <p:nvPr/>
        </p:nvSpPr>
        <p:spPr bwMode="auto">
          <a:xfrm>
            <a:off x="4437063" y="1724025"/>
            <a:ext cx="9636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 &lt; 0,05</a:t>
            </a:r>
          </a:p>
        </p:txBody>
      </p:sp>
      <p:pic>
        <p:nvPicPr>
          <p:cNvPr id="2088" name="Picture 5" descr="nové ike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13" y="6083300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C:\Users\tozy\Desktop\Dočasné\Periferní 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8650556">
            <a:off x="1514475" y="4538663"/>
            <a:ext cx="1290638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997325"/>
            <a:ext cx="1303337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blouk 12"/>
          <p:cNvSpPr/>
          <p:nvPr/>
        </p:nvSpPr>
        <p:spPr>
          <a:xfrm rot="10061048">
            <a:off x="4557713" y="2403475"/>
            <a:ext cx="2987675" cy="2152650"/>
          </a:xfrm>
          <a:prstGeom prst="arc">
            <a:avLst/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louk 13"/>
          <p:cNvSpPr/>
          <p:nvPr/>
        </p:nvSpPr>
        <p:spPr>
          <a:xfrm rot="16200000">
            <a:off x="3083719" y="3844131"/>
            <a:ext cx="1068388" cy="1489075"/>
          </a:xfrm>
          <a:prstGeom prst="arc">
            <a:avLst>
              <a:gd name="adj1" fmla="val 16166826"/>
              <a:gd name="adj2" fmla="val 793823"/>
            </a:avLst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893" name="TextovéPole 29"/>
          <p:cNvSpPr txBox="1">
            <a:spLocks noChangeArrowheads="1"/>
          </p:cNvSpPr>
          <p:nvPr/>
        </p:nvSpPr>
        <p:spPr bwMode="auto">
          <a:xfrm>
            <a:off x="3556000" y="466725"/>
            <a:ext cx="2028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GLUCOSE</a:t>
            </a:r>
          </a:p>
        </p:txBody>
      </p:sp>
      <p:sp>
        <p:nvSpPr>
          <p:cNvPr id="37894" name="TextovéPole 30"/>
          <p:cNvSpPr txBox="1">
            <a:spLocks noChangeArrowheads="1"/>
          </p:cNvSpPr>
          <p:nvPr/>
        </p:nvSpPr>
        <p:spPr bwMode="auto">
          <a:xfrm>
            <a:off x="4067175" y="4789488"/>
            <a:ext cx="793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IDL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6194425" y="4284663"/>
            <a:ext cx="7937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7896" name="TextovéPole 41"/>
          <p:cNvSpPr txBox="1">
            <a:spLocks noChangeArrowheads="1"/>
          </p:cNvSpPr>
          <p:nvPr/>
        </p:nvSpPr>
        <p:spPr bwMode="auto">
          <a:xfrm>
            <a:off x="6875463" y="3708400"/>
            <a:ext cx="20177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ADIPOSE TISSUE</a:t>
            </a:r>
          </a:p>
        </p:txBody>
      </p:sp>
      <p:pic>
        <p:nvPicPr>
          <p:cNvPr id="37897" name="Picture 2" descr="C:\Users\tozy\Desktop\Dočasné\Játra 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4475" y="1274763"/>
            <a:ext cx="6121400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nice se šipkou 6"/>
          <p:cNvCxnSpPr/>
          <p:nvPr/>
        </p:nvCxnSpPr>
        <p:spPr>
          <a:xfrm>
            <a:off x="4570413" y="836613"/>
            <a:ext cx="0" cy="682625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4575175" y="1878013"/>
            <a:ext cx="0" cy="360362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00" name="TextovéPole 44"/>
          <p:cNvSpPr txBox="1">
            <a:spLocks noChangeArrowheads="1"/>
          </p:cNvSpPr>
          <p:nvPr/>
        </p:nvSpPr>
        <p:spPr bwMode="auto">
          <a:xfrm>
            <a:off x="4173538" y="1519238"/>
            <a:ext cx="79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</p:txBody>
      </p:sp>
      <p:sp>
        <p:nvSpPr>
          <p:cNvPr id="37901" name="TextovéPole 45"/>
          <p:cNvSpPr txBox="1">
            <a:spLocks noChangeArrowheads="1"/>
          </p:cNvSpPr>
          <p:nvPr/>
        </p:nvSpPr>
        <p:spPr bwMode="auto">
          <a:xfrm>
            <a:off x="4178300" y="2205038"/>
            <a:ext cx="79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TG</a:t>
            </a:r>
          </a:p>
        </p:txBody>
      </p:sp>
      <p:sp>
        <p:nvSpPr>
          <p:cNvPr id="37902" name="TextovéPole 46"/>
          <p:cNvSpPr txBox="1">
            <a:spLocks noChangeArrowheads="1"/>
          </p:cNvSpPr>
          <p:nvPr/>
        </p:nvSpPr>
        <p:spPr bwMode="auto">
          <a:xfrm>
            <a:off x="4173538" y="2903538"/>
            <a:ext cx="79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VLDL</a:t>
            </a:r>
          </a:p>
        </p:txBody>
      </p:sp>
      <p:cxnSp>
        <p:nvCxnSpPr>
          <p:cNvPr id="48" name="Přímá spojnice se šipkou 47"/>
          <p:cNvCxnSpPr/>
          <p:nvPr/>
        </p:nvCxnSpPr>
        <p:spPr>
          <a:xfrm>
            <a:off x="4584700" y="2555875"/>
            <a:ext cx="0" cy="360363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>
            <a:off x="4570413" y="3273425"/>
            <a:ext cx="0" cy="360363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Zakřivená spojnice 14"/>
          <p:cNvCxnSpPr/>
          <p:nvPr/>
        </p:nvCxnSpPr>
        <p:spPr>
          <a:xfrm rot="16200000" flipH="1">
            <a:off x="3100388" y="3484562"/>
            <a:ext cx="1371600" cy="1152525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06" name="TextovéPole 49"/>
          <p:cNvSpPr txBox="1">
            <a:spLocks noChangeArrowheads="1"/>
          </p:cNvSpPr>
          <p:nvPr/>
        </p:nvSpPr>
        <p:spPr bwMode="auto">
          <a:xfrm>
            <a:off x="2601913" y="4592638"/>
            <a:ext cx="74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LDL</a:t>
            </a:r>
          </a:p>
        </p:txBody>
      </p:sp>
      <p:sp>
        <p:nvSpPr>
          <p:cNvPr id="37907" name="TextovéPole 51"/>
          <p:cNvSpPr txBox="1">
            <a:spLocks noChangeArrowheads="1"/>
          </p:cNvSpPr>
          <p:nvPr/>
        </p:nvSpPr>
        <p:spPr bwMode="auto">
          <a:xfrm>
            <a:off x="2716213" y="4967288"/>
            <a:ext cx="928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LDL R</a:t>
            </a:r>
          </a:p>
        </p:txBody>
      </p:sp>
      <p:cxnSp>
        <p:nvCxnSpPr>
          <p:cNvPr id="53" name="Přímá spojnice se šipkou 52"/>
          <p:cNvCxnSpPr/>
          <p:nvPr/>
        </p:nvCxnSpPr>
        <p:spPr>
          <a:xfrm>
            <a:off x="2141538" y="5057775"/>
            <a:ext cx="0" cy="360363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1881188" y="5354638"/>
            <a:ext cx="72072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FC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55" name="Přímá spojnice se šipkou 54"/>
          <p:cNvCxnSpPr/>
          <p:nvPr/>
        </p:nvCxnSpPr>
        <p:spPr>
          <a:xfrm>
            <a:off x="4572000" y="3860800"/>
            <a:ext cx="0" cy="900113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11" name="TextovéPole 55"/>
          <p:cNvSpPr txBox="1">
            <a:spLocks noChangeArrowheads="1"/>
          </p:cNvSpPr>
          <p:nvPr/>
        </p:nvSpPr>
        <p:spPr bwMode="auto">
          <a:xfrm>
            <a:off x="3068638" y="2919413"/>
            <a:ext cx="87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LDLR</a:t>
            </a:r>
          </a:p>
        </p:txBody>
      </p:sp>
      <p:sp>
        <p:nvSpPr>
          <p:cNvPr id="24" name="Oblouk 23"/>
          <p:cNvSpPr/>
          <p:nvPr/>
        </p:nvSpPr>
        <p:spPr>
          <a:xfrm flipH="1">
            <a:off x="4700588" y="2574925"/>
            <a:ext cx="725487" cy="539750"/>
          </a:xfrm>
          <a:prstGeom prst="arc">
            <a:avLst/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0" name="Oblouk 59"/>
          <p:cNvSpPr/>
          <p:nvPr/>
        </p:nvSpPr>
        <p:spPr>
          <a:xfrm>
            <a:off x="3644900" y="2574925"/>
            <a:ext cx="815975" cy="533400"/>
          </a:xfrm>
          <a:prstGeom prst="arc">
            <a:avLst/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914" name="TextovéPole 60"/>
          <p:cNvSpPr txBox="1">
            <a:spLocks noChangeArrowheads="1"/>
          </p:cNvSpPr>
          <p:nvPr/>
        </p:nvSpPr>
        <p:spPr bwMode="auto">
          <a:xfrm>
            <a:off x="3209925" y="2357438"/>
            <a:ext cx="855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CHOL.</a:t>
            </a:r>
          </a:p>
        </p:txBody>
      </p:sp>
      <p:sp>
        <p:nvSpPr>
          <p:cNvPr id="37915" name="TextovéPole 61"/>
          <p:cNvSpPr txBox="1">
            <a:spLocks noChangeArrowheads="1"/>
          </p:cNvSpPr>
          <p:nvPr/>
        </p:nvSpPr>
        <p:spPr bwMode="auto">
          <a:xfrm>
            <a:off x="4959350" y="2349500"/>
            <a:ext cx="1160463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apoB 100</a:t>
            </a:r>
          </a:p>
        </p:txBody>
      </p:sp>
      <p:sp>
        <p:nvSpPr>
          <p:cNvPr id="65" name="Oblouk 64"/>
          <p:cNvSpPr/>
          <p:nvPr/>
        </p:nvSpPr>
        <p:spPr>
          <a:xfrm rot="5400000">
            <a:off x="4260056" y="24607"/>
            <a:ext cx="1704975" cy="1655762"/>
          </a:xfrm>
          <a:prstGeom prst="arc">
            <a:avLst>
              <a:gd name="adj1" fmla="val 16344771"/>
              <a:gd name="adj2" fmla="val 0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917" name="TextovéPole 66"/>
          <p:cNvSpPr txBox="1">
            <a:spLocks noChangeArrowheads="1"/>
          </p:cNvSpPr>
          <p:nvPr/>
        </p:nvSpPr>
        <p:spPr bwMode="auto">
          <a:xfrm>
            <a:off x="5942013" y="765175"/>
            <a:ext cx="646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</p:txBody>
      </p:sp>
      <p:sp>
        <p:nvSpPr>
          <p:cNvPr id="37918" name="TextovéPole 67"/>
          <p:cNvSpPr txBox="1">
            <a:spLocks noChangeArrowheads="1"/>
          </p:cNvSpPr>
          <p:nvPr/>
        </p:nvSpPr>
        <p:spPr bwMode="auto">
          <a:xfrm>
            <a:off x="2716213" y="836613"/>
            <a:ext cx="1690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HEPATOCYTE</a:t>
            </a:r>
          </a:p>
        </p:txBody>
      </p:sp>
      <p:sp>
        <p:nvSpPr>
          <p:cNvPr id="37919" name="TextovéPole 68"/>
          <p:cNvSpPr txBox="1">
            <a:spLocks noChangeArrowheads="1"/>
          </p:cNvSpPr>
          <p:nvPr/>
        </p:nvSpPr>
        <p:spPr bwMode="auto">
          <a:xfrm>
            <a:off x="3021013" y="1403350"/>
            <a:ext cx="13858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BILE A.</a:t>
            </a:r>
          </a:p>
        </p:txBody>
      </p:sp>
      <p:sp>
        <p:nvSpPr>
          <p:cNvPr id="70" name="Oblouk 69"/>
          <p:cNvSpPr/>
          <p:nvPr/>
        </p:nvSpPr>
        <p:spPr>
          <a:xfrm rot="2643415" flipH="1">
            <a:off x="2370138" y="1908175"/>
            <a:ext cx="1249362" cy="1263650"/>
          </a:xfrm>
          <a:prstGeom prst="arc">
            <a:avLst/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921" name="TextovéPole 34"/>
          <p:cNvSpPr txBox="1">
            <a:spLocks noChangeArrowheads="1"/>
          </p:cNvSpPr>
          <p:nvPr/>
        </p:nvSpPr>
        <p:spPr bwMode="auto">
          <a:xfrm>
            <a:off x="1335088" y="615791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PERIPHERAL CELLS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C:\Users\tozy\Desktop\Dočasné\Játr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93963" y="2743200"/>
            <a:ext cx="4144962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1268413"/>
            <a:ext cx="1665288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ovéPole 51"/>
          <p:cNvSpPr txBox="1">
            <a:spLocks noChangeArrowheads="1"/>
          </p:cNvSpPr>
          <p:nvPr/>
        </p:nvSpPr>
        <p:spPr bwMode="auto">
          <a:xfrm>
            <a:off x="4092575" y="5954713"/>
            <a:ext cx="11731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VLDL</a:t>
            </a:r>
          </a:p>
        </p:txBody>
      </p:sp>
      <p:sp>
        <p:nvSpPr>
          <p:cNvPr id="65" name="Oblouk 64"/>
          <p:cNvSpPr/>
          <p:nvPr/>
        </p:nvSpPr>
        <p:spPr>
          <a:xfrm rot="10198911">
            <a:off x="1292225" y="1539875"/>
            <a:ext cx="3360738" cy="5148263"/>
          </a:xfrm>
          <a:prstGeom prst="arc">
            <a:avLst>
              <a:gd name="adj1" fmla="val 15284210"/>
              <a:gd name="adj2" fmla="val 2642187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8917" name="Picture 3" descr="C:\Users\tozy\Desktop\Dočasné\Sva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975" y="1268413"/>
            <a:ext cx="223520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Oblouk 40"/>
          <p:cNvSpPr/>
          <p:nvPr/>
        </p:nvSpPr>
        <p:spPr>
          <a:xfrm rot="11401089" flipH="1">
            <a:off x="4462463" y="1555750"/>
            <a:ext cx="3359150" cy="5148263"/>
          </a:xfrm>
          <a:prstGeom prst="arc">
            <a:avLst>
              <a:gd name="adj1" fmla="val 15284210"/>
              <a:gd name="adj2" fmla="val 2642187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670175" y="1700213"/>
            <a:ext cx="4278313" cy="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>
            <a:endCxn id="1030" idx="1"/>
          </p:cNvCxnSpPr>
          <p:nvPr/>
        </p:nvCxnSpPr>
        <p:spPr>
          <a:xfrm flipV="1">
            <a:off x="6042025" y="2033588"/>
            <a:ext cx="977900" cy="60325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blouk 69"/>
          <p:cNvSpPr/>
          <p:nvPr/>
        </p:nvSpPr>
        <p:spPr>
          <a:xfrm rot="5400000">
            <a:off x="3467893" y="2532857"/>
            <a:ext cx="2239963" cy="2432050"/>
          </a:xfrm>
          <a:prstGeom prst="arc">
            <a:avLst>
              <a:gd name="adj1" fmla="val 16025377"/>
              <a:gd name="adj2" fmla="val 0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7596188" y="1403350"/>
            <a:ext cx="1223962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HSL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8923" name="TextovéPole 63"/>
          <p:cNvSpPr txBox="1">
            <a:spLocks noChangeArrowheads="1"/>
          </p:cNvSpPr>
          <p:nvPr/>
        </p:nvSpPr>
        <p:spPr bwMode="auto">
          <a:xfrm>
            <a:off x="3348038" y="115888"/>
            <a:ext cx="27908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FASTING</a:t>
            </a:r>
          </a:p>
        </p:txBody>
      </p:sp>
      <p:sp>
        <p:nvSpPr>
          <p:cNvPr id="38924" name="TextovéPole 70"/>
          <p:cNvSpPr txBox="1">
            <a:spLocks noChangeArrowheads="1"/>
          </p:cNvSpPr>
          <p:nvPr/>
        </p:nvSpPr>
        <p:spPr bwMode="auto">
          <a:xfrm>
            <a:off x="1331913" y="3040063"/>
            <a:ext cx="731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LPL</a:t>
            </a:r>
          </a:p>
        </p:txBody>
      </p:sp>
      <p:sp>
        <p:nvSpPr>
          <p:cNvPr id="38925" name="TextovéPole 71"/>
          <p:cNvSpPr txBox="1">
            <a:spLocks noChangeArrowheads="1"/>
          </p:cNvSpPr>
          <p:nvPr/>
        </p:nvSpPr>
        <p:spPr bwMode="auto">
          <a:xfrm>
            <a:off x="7950200" y="3040063"/>
            <a:ext cx="798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LPL</a:t>
            </a:r>
          </a:p>
        </p:txBody>
      </p:sp>
      <p:sp>
        <p:nvSpPr>
          <p:cNvPr id="38926" name="TextovéPole 72"/>
          <p:cNvSpPr txBox="1">
            <a:spLocks noChangeArrowheads="1"/>
          </p:cNvSpPr>
          <p:nvPr/>
        </p:nvSpPr>
        <p:spPr bwMode="auto">
          <a:xfrm>
            <a:off x="3132138" y="4652963"/>
            <a:ext cx="1400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apoB 100</a:t>
            </a:r>
          </a:p>
        </p:txBody>
      </p:sp>
      <p:sp>
        <p:nvSpPr>
          <p:cNvPr id="38927" name="TextovéPole 73"/>
          <p:cNvSpPr txBox="1">
            <a:spLocks noChangeArrowheads="1"/>
          </p:cNvSpPr>
          <p:nvPr/>
        </p:nvSpPr>
        <p:spPr bwMode="auto">
          <a:xfrm>
            <a:off x="3371850" y="3121025"/>
            <a:ext cx="11604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ATP</a:t>
            </a:r>
          </a:p>
        </p:txBody>
      </p:sp>
      <p:sp>
        <p:nvSpPr>
          <p:cNvPr id="38928" name="TextovéPole 74"/>
          <p:cNvSpPr txBox="1">
            <a:spLocks noChangeArrowheads="1"/>
          </p:cNvSpPr>
          <p:nvPr/>
        </p:nvSpPr>
        <p:spPr bwMode="auto">
          <a:xfrm>
            <a:off x="5003800" y="2316163"/>
            <a:ext cx="1038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</p:txBody>
      </p:sp>
      <p:cxnSp>
        <p:nvCxnSpPr>
          <p:cNvPr id="76" name="Přímá spojnice se šipkou 75"/>
          <p:cNvCxnSpPr/>
          <p:nvPr/>
        </p:nvCxnSpPr>
        <p:spPr>
          <a:xfrm flipV="1">
            <a:off x="7558088" y="1484313"/>
            <a:ext cx="0" cy="431800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ovéPole 76"/>
          <p:cNvSpPr txBox="1"/>
          <p:nvPr/>
        </p:nvSpPr>
        <p:spPr>
          <a:xfrm>
            <a:off x="6948488" y="1989138"/>
            <a:ext cx="1017587" cy="468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4521200" y="5157788"/>
            <a:ext cx="11113" cy="796925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8156575" y="1984375"/>
            <a:ext cx="6635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TG</a:t>
            </a:r>
          </a:p>
        </p:txBody>
      </p:sp>
      <p:cxnSp>
        <p:nvCxnSpPr>
          <p:cNvPr id="25" name="Přímá spojnice se šipkou 24"/>
          <p:cNvCxnSpPr/>
          <p:nvPr/>
        </p:nvCxnSpPr>
        <p:spPr>
          <a:xfrm>
            <a:off x="7820025" y="2224088"/>
            <a:ext cx="411163" cy="0"/>
          </a:xfrm>
          <a:prstGeom prst="straightConnector1">
            <a:avLst/>
          </a:prstGeom>
          <a:ln w="7620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5265738" y="2973388"/>
            <a:ext cx="1106487" cy="469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5721350" y="2628900"/>
            <a:ext cx="0" cy="474663"/>
          </a:xfrm>
          <a:prstGeom prst="straightConnector1">
            <a:avLst/>
          </a:prstGeom>
          <a:ln w="412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>
            <a:stCxn id="29" idx="1"/>
          </p:cNvCxnSpPr>
          <p:nvPr/>
        </p:nvCxnSpPr>
        <p:spPr>
          <a:xfrm flipH="1">
            <a:off x="4284663" y="3208338"/>
            <a:ext cx="981075" cy="201612"/>
          </a:xfrm>
          <a:prstGeom prst="straightConnector1">
            <a:avLst/>
          </a:prstGeom>
          <a:ln w="412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937" name="Picture 4" descr="nové ike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tozy\Desktop\Dočasné\Bez názvu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2763" y="981075"/>
            <a:ext cx="5565775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ovéPole 71"/>
          <p:cNvSpPr txBox="1">
            <a:spLocks noChangeArrowheads="1"/>
          </p:cNvSpPr>
          <p:nvPr/>
        </p:nvSpPr>
        <p:spPr bwMode="auto">
          <a:xfrm>
            <a:off x="7029450" y="3327400"/>
            <a:ext cx="1749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rgbClr val="00B05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INSULIN</a:t>
            </a:r>
          </a:p>
        </p:txBody>
      </p:sp>
      <p:cxnSp>
        <p:nvCxnSpPr>
          <p:cNvPr id="27" name="Přímá spojnice se šipkou 26"/>
          <p:cNvCxnSpPr/>
          <p:nvPr/>
        </p:nvCxnSpPr>
        <p:spPr>
          <a:xfrm flipV="1">
            <a:off x="3390900" y="2708275"/>
            <a:ext cx="0" cy="619125"/>
          </a:xfrm>
          <a:prstGeom prst="straightConnector1">
            <a:avLst/>
          </a:prstGeom>
          <a:ln w="63500" cmpd="dbl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595313" y="2986088"/>
            <a:ext cx="2376487" cy="0"/>
          </a:xfrm>
          <a:prstGeom prst="straightConnector1">
            <a:avLst/>
          </a:prstGeom>
          <a:ln w="508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1" name="TextovéPole 52"/>
          <p:cNvSpPr txBox="1">
            <a:spLocks noChangeArrowheads="1"/>
          </p:cNvSpPr>
          <p:nvPr/>
        </p:nvSpPr>
        <p:spPr bwMode="auto">
          <a:xfrm>
            <a:off x="3424238" y="2584450"/>
            <a:ext cx="13636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 b="1">
                <a:solidFill>
                  <a:srgbClr val="00B05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HSL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H="1" flipV="1">
            <a:off x="6086475" y="3511550"/>
            <a:ext cx="4763" cy="357188"/>
          </a:xfrm>
          <a:prstGeom prst="straightConnector1">
            <a:avLst/>
          </a:prstGeom>
          <a:ln w="25400">
            <a:solidFill>
              <a:srgbClr val="00B05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6507163" y="3867150"/>
            <a:ext cx="2376487" cy="0"/>
          </a:xfrm>
          <a:prstGeom prst="straightConnector1">
            <a:avLst/>
          </a:prstGeom>
          <a:ln w="50800" cmpd="sng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2843213" y="3868738"/>
            <a:ext cx="0" cy="639762"/>
          </a:xfrm>
          <a:prstGeom prst="straightConnector1">
            <a:avLst/>
          </a:prstGeom>
          <a:ln w="63500" cmpd="dbl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5" name="TextovéPole 24"/>
          <p:cNvSpPr txBox="1">
            <a:spLocks noChangeArrowheads="1"/>
          </p:cNvSpPr>
          <p:nvPr/>
        </p:nvSpPr>
        <p:spPr bwMode="auto">
          <a:xfrm>
            <a:off x="2914650" y="3917950"/>
            <a:ext cx="26654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00B05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PERILIPIN</a:t>
            </a:r>
          </a:p>
        </p:txBody>
      </p:sp>
      <p:sp>
        <p:nvSpPr>
          <p:cNvPr id="39946" name="TextovéPole 16"/>
          <p:cNvSpPr txBox="1">
            <a:spLocks noChangeArrowheads="1"/>
          </p:cNvSpPr>
          <p:nvPr/>
        </p:nvSpPr>
        <p:spPr bwMode="auto">
          <a:xfrm>
            <a:off x="0" y="2420938"/>
            <a:ext cx="3203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rgbClr val="00B05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CATECHOLAMINES</a:t>
            </a:r>
          </a:p>
        </p:txBody>
      </p:sp>
      <p:sp>
        <p:nvSpPr>
          <p:cNvPr id="6" name="Ovál 5"/>
          <p:cNvSpPr/>
          <p:nvPr/>
        </p:nvSpPr>
        <p:spPr>
          <a:xfrm>
            <a:off x="4410075" y="4724400"/>
            <a:ext cx="863600" cy="865188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924300" y="3125788"/>
            <a:ext cx="863600" cy="865187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949" name="TextovéPole 14"/>
          <p:cNvSpPr txBox="1">
            <a:spLocks noChangeArrowheads="1"/>
          </p:cNvSpPr>
          <p:nvPr/>
        </p:nvSpPr>
        <p:spPr bwMode="auto">
          <a:xfrm>
            <a:off x="7029450" y="3454400"/>
            <a:ext cx="620713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800" b="1">
                <a:solidFill>
                  <a:srgbClr val="FF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X</a:t>
            </a:r>
          </a:p>
        </p:txBody>
      </p:sp>
      <p:pic>
        <p:nvPicPr>
          <p:cNvPr id="39950" name="Picture 4" descr="nové ik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tozy\Desktop\Dočasné\Játr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3141663"/>
            <a:ext cx="3740150" cy="253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ovéPole 51"/>
          <p:cNvSpPr txBox="1">
            <a:spLocks noChangeArrowheads="1"/>
          </p:cNvSpPr>
          <p:nvPr/>
        </p:nvSpPr>
        <p:spPr bwMode="auto">
          <a:xfrm>
            <a:off x="4092575" y="6170613"/>
            <a:ext cx="1133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VLDL</a:t>
            </a:r>
          </a:p>
        </p:txBody>
      </p:sp>
      <p:sp>
        <p:nvSpPr>
          <p:cNvPr id="65" name="Oblouk 64"/>
          <p:cNvSpPr/>
          <p:nvPr/>
        </p:nvSpPr>
        <p:spPr>
          <a:xfrm rot="10800000">
            <a:off x="1187450" y="1009650"/>
            <a:ext cx="5400675" cy="5375275"/>
          </a:xfrm>
          <a:prstGeom prst="arc">
            <a:avLst>
              <a:gd name="adj1" fmla="val 16103192"/>
              <a:gd name="adj2" fmla="val 20367108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0964" name="Picture 3" descr="C:\Users\tozy\Desktop\Dočasné\Sva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551519">
            <a:off x="219075" y="2898775"/>
            <a:ext cx="22352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Oblouk 40"/>
          <p:cNvSpPr/>
          <p:nvPr/>
        </p:nvSpPr>
        <p:spPr>
          <a:xfrm rot="10800000" flipH="1">
            <a:off x="2135188" y="333375"/>
            <a:ext cx="6181725" cy="6048375"/>
          </a:xfrm>
          <a:prstGeom prst="arc">
            <a:avLst>
              <a:gd name="adj1" fmla="val 16080001"/>
              <a:gd name="adj2" fmla="val 774913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987925" y="4292600"/>
            <a:ext cx="0" cy="720725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 flipV="1">
            <a:off x="6227763" y="2193925"/>
            <a:ext cx="792162" cy="75565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68" name="TextovéPole 63"/>
          <p:cNvSpPr txBox="1">
            <a:spLocks noChangeArrowheads="1"/>
          </p:cNvSpPr>
          <p:nvPr/>
        </p:nvSpPr>
        <p:spPr bwMode="auto">
          <a:xfrm>
            <a:off x="0" y="115888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OBESITY – LOW PHYSICAL ACTIVITY – INSULIN RESISTANCE</a:t>
            </a:r>
          </a:p>
        </p:txBody>
      </p:sp>
      <p:sp>
        <p:nvSpPr>
          <p:cNvPr id="40969" name="TextovéPole 71"/>
          <p:cNvSpPr txBox="1">
            <a:spLocks noChangeArrowheads="1"/>
          </p:cNvSpPr>
          <p:nvPr/>
        </p:nvSpPr>
        <p:spPr bwMode="auto">
          <a:xfrm>
            <a:off x="5226050" y="2646363"/>
            <a:ext cx="973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VMK</a:t>
            </a:r>
          </a:p>
        </p:txBody>
      </p:sp>
      <p:sp>
        <p:nvSpPr>
          <p:cNvPr id="40970" name="TextovéPole 72"/>
          <p:cNvSpPr txBox="1">
            <a:spLocks noChangeArrowheads="1"/>
          </p:cNvSpPr>
          <p:nvPr/>
        </p:nvSpPr>
        <p:spPr bwMode="auto">
          <a:xfrm>
            <a:off x="4090988" y="3429000"/>
            <a:ext cx="79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OXID</a:t>
            </a:r>
          </a:p>
        </p:txBody>
      </p:sp>
      <p:sp>
        <p:nvSpPr>
          <p:cNvPr id="40971" name="TextovéPole 73"/>
          <p:cNvSpPr txBox="1">
            <a:spLocks noChangeArrowheads="1"/>
          </p:cNvSpPr>
          <p:nvPr/>
        </p:nvSpPr>
        <p:spPr bwMode="auto">
          <a:xfrm>
            <a:off x="3059113" y="3429000"/>
            <a:ext cx="6683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ATP</a:t>
            </a:r>
          </a:p>
        </p:txBody>
      </p:sp>
      <p:pic>
        <p:nvPicPr>
          <p:cNvPr id="40972" name="Picture 7" descr="C:\Users\tozy\Desktop\Dočasné\Tenké střev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2788" y="1009650"/>
            <a:ext cx="1681162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Přímá spojnice se šipkou 24"/>
          <p:cNvCxnSpPr/>
          <p:nvPr/>
        </p:nvCxnSpPr>
        <p:spPr>
          <a:xfrm flipV="1">
            <a:off x="4575175" y="5265738"/>
            <a:ext cx="0" cy="900112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40970" idx="1"/>
          </p:cNvCxnSpPr>
          <p:nvPr/>
        </p:nvCxnSpPr>
        <p:spPr>
          <a:xfrm flipH="1">
            <a:off x="3727450" y="3613150"/>
            <a:ext cx="363538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stCxn id="32" idx="1"/>
            <a:endCxn id="40970" idx="3"/>
          </p:cNvCxnSpPr>
          <p:nvPr/>
        </p:nvCxnSpPr>
        <p:spPr>
          <a:xfrm flipH="1">
            <a:off x="4884738" y="3611563"/>
            <a:ext cx="522287" cy="1587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stCxn id="40979" idx="2"/>
          </p:cNvCxnSpPr>
          <p:nvPr/>
        </p:nvCxnSpPr>
        <p:spPr>
          <a:xfrm flipH="1">
            <a:off x="4092575" y="2663825"/>
            <a:ext cx="4763" cy="420688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endCxn id="40979" idx="0"/>
          </p:cNvCxnSpPr>
          <p:nvPr/>
        </p:nvCxnSpPr>
        <p:spPr>
          <a:xfrm>
            <a:off x="4092575" y="1600200"/>
            <a:ext cx="4763" cy="417513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stCxn id="21" idx="3"/>
          </p:cNvCxnSpPr>
          <p:nvPr/>
        </p:nvCxnSpPr>
        <p:spPr>
          <a:xfrm>
            <a:off x="2393950" y="1601788"/>
            <a:ext cx="1698625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9" name="TextovéPole 48"/>
          <p:cNvSpPr txBox="1">
            <a:spLocks noChangeArrowheads="1"/>
          </p:cNvSpPr>
          <p:nvPr/>
        </p:nvSpPr>
        <p:spPr bwMode="auto">
          <a:xfrm>
            <a:off x="3405188" y="2017713"/>
            <a:ext cx="1385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GLUCSE</a:t>
            </a:r>
          </a:p>
          <a:p>
            <a:pPr algn="ctr"/>
            <a:r>
              <a:rPr lang="cs-CZ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CHYLOM.</a:t>
            </a:r>
          </a:p>
        </p:txBody>
      </p:sp>
      <p:sp>
        <p:nvSpPr>
          <p:cNvPr id="53" name="TextovéPole 52"/>
          <p:cNvSpPr txBox="1">
            <a:spLocks noChangeArrowheads="1"/>
          </p:cNvSpPr>
          <p:nvPr/>
        </p:nvSpPr>
        <p:spPr bwMode="auto">
          <a:xfrm>
            <a:off x="712788" y="3302000"/>
            <a:ext cx="993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TG</a:t>
            </a:r>
          </a:p>
        </p:txBody>
      </p:sp>
      <p:pic>
        <p:nvPicPr>
          <p:cNvPr id="40981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9925" y="981075"/>
            <a:ext cx="1665288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ovéPole 23"/>
          <p:cNvSpPr txBox="1"/>
          <p:nvPr/>
        </p:nvSpPr>
        <p:spPr>
          <a:xfrm>
            <a:off x="7596188" y="1116013"/>
            <a:ext cx="129698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HSL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7558088" y="1196975"/>
            <a:ext cx="0" cy="431800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948488" y="1700213"/>
            <a:ext cx="1017587" cy="469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8156575" y="1697038"/>
            <a:ext cx="6635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TG</a:t>
            </a:r>
          </a:p>
        </p:txBody>
      </p:sp>
      <p:cxnSp>
        <p:nvCxnSpPr>
          <p:cNvPr id="30" name="Přímá spojnice se šipkou 29"/>
          <p:cNvCxnSpPr/>
          <p:nvPr/>
        </p:nvCxnSpPr>
        <p:spPr>
          <a:xfrm>
            <a:off x="7820025" y="1935163"/>
            <a:ext cx="411163" cy="0"/>
          </a:xfrm>
          <a:prstGeom prst="straightConnector1">
            <a:avLst/>
          </a:prstGeom>
          <a:ln w="7620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5407025" y="3376613"/>
            <a:ext cx="1104900" cy="468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cxnSp>
        <p:nvCxnSpPr>
          <p:cNvPr id="33" name="Přímá spojnice se šipkou 32"/>
          <p:cNvCxnSpPr/>
          <p:nvPr/>
        </p:nvCxnSpPr>
        <p:spPr>
          <a:xfrm>
            <a:off x="5862638" y="3013075"/>
            <a:ext cx="0" cy="473075"/>
          </a:xfrm>
          <a:prstGeom prst="straightConnector1">
            <a:avLst/>
          </a:prstGeom>
          <a:ln w="412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89" name="TextovéPole 39"/>
          <p:cNvSpPr txBox="1">
            <a:spLocks noChangeArrowheads="1"/>
          </p:cNvSpPr>
          <p:nvPr/>
        </p:nvSpPr>
        <p:spPr bwMode="auto">
          <a:xfrm>
            <a:off x="4913313" y="3349625"/>
            <a:ext cx="463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X</a:t>
            </a:r>
          </a:p>
        </p:txBody>
      </p:sp>
      <p:sp>
        <p:nvSpPr>
          <p:cNvPr id="43" name="TextovéPole 42"/>
          <p:cNvSpPr txBox="1">
            <a:spLocks noChangeArrowheads="1"/>
          </p:cNvSpPr>
          <p:nvPr/>
        </p:nvSpPr>
        <p:spPr bwMode="auto">
          <a:xfrm>
            <a:off x="5426075" y="4519613"/>
            <a:ext cx="1085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TG</a:t>
            </a:r>
          </a:p>
        </p:txBody>
      </p:sp>
      <p:pic>
        <p:nvPicPr>
          <p:cNvPr id="40991" name="Picture 4" descr="nové ike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4" grpId="0"/>
      <p:bldP spid="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>
            <a:spLocks noGrp="1"/>
          </p:cNvSpPr>
          <p:nvPr>
            <p:ph/>
          </p:nvPr>
        </p:nvSpPr>
        <p:spPr>
          <a:xfrm>
            <a:off x="12700" y="904875"/>
            <a:ext cx="9432925" cy="6734175"/>
          </a:xfrm>
        </p:spPr>
        <p:txBody>
          <a:bodyPr/>
          <a:lstStyle/>
          <a:p>
            <a:pPr marL="0" indent="0">
              <a:buFont typeface="StarBats"/>
              <a:buNone/>
            </a:pPr>
            <a:r>
              <a:rPr lang="cs-CZ" smtClean="0">
                <a:solidFill>
                  <a:srgbClr val="FFFF00"/>
                </a:solidFill>
              </a:rPr>
              <a:t>     	</a:t>
            </a:r>
            <a:r>
              <a:rPr lang="cs-CZ" b="1" smtClean="0">
                <a:solidFill>
                  <a:srgbClr val="FFFF00"/>
                </a:solidFill>
              </a:rPr>
              <a:t>SAFA</a:t>
            </a:r>
            <a:r>
              <a:rPr lang="cs-CZ" smtClean="0">
                <a:solidFill>
                  <a:srgbClr val="FFFF00"/>
                </a:solidFill>
              </a:rPr>
              <a:t>    inhibuje tvorbu receptorů    </a:t>
            </a:r>
            <a:r>
              <a:rPr lang="cs-CZ" b="1" smtClean="0">
                <a:solidFill>
                  <a:srgbClr val="FFFF00"/>
                </a:solidFill>
              </a:rPr>
              <a:t>  	LDL-rec.</a:t>
            </a:r>
            <a:br>
              <a:rPr lang="cs-CZ" b="1" smtClean="0">
                <a:solidFill>
                  <a:srgbClr val="FFFF00"/>
                </a:solidFill>
              </a:rPr>
            </a:br>
            <a:r>
              <a:rPr lang="cs-CZ" b="1" smtClean="0">
                <a:solidFill>
                  <a:srgbClr val="FFFF00"/>
                </a:solidFill>
              </a:rPr>
              <a:t>           zvyšuje koncentraci cholesterolu</a:t>
            </a:r>
          </a:p>
          <a:p>
            <a:pPr marL="0" indent="0">
              <a:buFont typeface="StarBats"/>
              <a:buNone/>
            </a:pPr>
            <a:endParaRPr lang="cs-CZ" i="1" smtClean="0">
              <a:solidFill>
                <a:srgbClr val="FF0000"/>
              </a:solidFill>
            </a:endParaRPr>
          </a:p>
          <a:p>
            <a:pPr marL="0" indent="0">
              <a:buFont typeface="StarBats"/>
              <a:buNone/>
            </a:pPr>
            <a:endParaRPr lang="cs-CZ" i="1" smtClean="0">
              <a:solidFill>
                <a:srgbClr val="FF0000"/>
              </a:solidFill>
            </a:endParaRPr>
          </a:p>
          <a:p>
            <a:pPr marL="0" indent="0">
              <a:buFont typeface="StarBats"/>
              <a:buNone/>
            </a:pPr>
            <a:endParaRPr lang="cs-CZ" i="1" smtClean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Font typeface="StarBats"/>
              <a:buNone/>
            </a:pPr>
            <a:r>
              <a:rPr lang="cs-CZ" smtClean="0">
                <a:solidFill>
                  <a:srgbClr val="FFFF00"/>
                </a:solidFill>
              </a:rPr>
              <a:t>     </a:t>
            </a:r>
            <a:r>
              <a:rPr lang="cs-CZ" b="1" smtClean="0">
                <a:solidFill>
                  <a:srgbClr val="FFFF00"/>
                </a:solidFill>
              </a:rPr>
              <a:t>PUFA ω3  </a:t>
            </a:r>
            <a:r>
              <a:rPr lang="cs-CZ" smtClean="0">
                <a:solidFill>
                  <a:srgbClr val="FFFF00"/>
                </a:solidFill>
              </a:rPr>
              <a:t>stimuluje tvorbu receptorů</a:t>
            </a:r>
            <a:r>
              <a:rPr lang="cs-CZ" b="1" smtClean="0">
                <a:solidFill>
                  <a:srgbClr val="FFFF00"/>
                </a:solidFill>
              </a:rPr>
              <a:t> </a:t>
            </a:r>
            <a:r>
              <a:rPr lang="cs-CZ" smtClean="0">
                <a:solidFill>
                  <a:srgbClr val="FFFF00"/>
                </a:solidFill>
              </a:rPr>
              <a:t>	  </a:t>
            </a:r>
            <a:r>
              <a:rPr lang="cs-CZ" b="1" smtClean="0">
                <a:solidFill>
                  <a:srgbClr val="FFFF00"/>
                </a:solidFill>
              </a:rPr>
              <a:t>LDL-rec</a:t>
            </a:r>
            <a:r>
              <a:rPr lang="cs-CZ" smtClean="0">
                <a:solidFill>
                  <a:srgbClr val="FFFF00"/>
                </a:solidFill>
              </a:rPr>
              <a:t>.</a:t>
            </a:r>
            <a:endParaRPr lang="cs-CZ" b="1" smtClean="0">
              <a:solidFill>
                <a:srgbClr val="FFFF00"/>
              </a:solidFill>
            </a:endParaRPr>
          </a:p>
          <a:p>
            <a:pPr marL="0" indent="0">
              <a:lnSpc>
                <a:spcPct val="100000"/>
              </a:lnSpc>
              <a:buFont typeface="StarBats"/>
              <a:buNone/>
            </a:pPr>
            <a:r>
              <a:rPr lang="cs-CZ" b="1" smtClean="0">
                <a:solidFill>
                  <a:srgbClr val="FFFF00"/>
                </a:solidFill>
              </a:rPr>
              <a:t>   				snižuje koncentraci cholesterolu</a:t>
            </a:r>
            <a:endParaRPr lang="cs-CZ" sz="4400" b="1" smtClean="0">
              <a:solidFill>
                <a:srgbClr val="FFFF00"/>
              </a:solidFill>
            </a:endParaRPr>
          </a:p>
          <a:p>
            <a:pPr marL="0" indent="0">
              <a:buFontTx/>
              <a:buNone/>
            </a:pPr>
            <a:r>
              <a:rPr lang="cs-CZ" sz="4400" smtClean="0">
                <a:solidFill>
                  <a:srgbClr val="FFFF00"/>
                </a:solidFill>
              </a:rPr>
              <a:t>							       </a:t>
            </a:r>
            <a:r>
              <a:rPr lang="cs-CZ" sz="1800" i="1" smtClean="0">
                <a:solidFill>
                  <a:srgbClr val="FF0000"/>
                </a:solidFill>
              </a:rPr>
              <a:t>						</a:t>
            </a:r>
          </a:p>
          <a:p>
            <a:pPr marL="0" indent="0"/>
            <a:endParaRPr lang="cs-CZ" sz="1800" i="1" smtClean="0">
              <a:solidFill>
                <a:srgbClr val="FF000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 rot="8052641">
            <a:off x="269081" y="1023145"/>
            <a:ext cx="765175" cy="290512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Šipka doleva 9"/>
          <p:cNvSpPr/>
          <p:nvPr/>
        </p:nvSpPr>
        <p:spPr>
          <a:xfrm rot="16200000">
            <a:off x="6776244" y="1137444"/>
            <a:ext cx="765175" cy="290513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Šipka doleva 10"/>
          <p:cNvSpPr/>
          <p:nvPr/>
        </p:nvSpPr>
        <p:spPr>
          <a:xfrm rot="8052641">
            <a:off x="-7938" y="3721101"/>
            <a:ext cx="739775" cy="2921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Šipka doleva 11"/>
          <p:cNvSpPr/>
          <p:nvPr/>
        </p:nvSpPr>
        <p:spPr>
          <a:xfrm rot="5400000">
            <a:off x="6928644" y="3493294"/>
            <a:ext cx="765175" cy="290513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1990" name="Picture 7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34350" y="5949950"/>
            <a:ext cx="7921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C:\Users\tozy\Desktop\Dočasné\Játr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0100" y="1233488"/>
            <a:ext cx="5010150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TextovéPole 51"/>
          <p:cNvSpPr txBox="1">
            <a:spLocks noChangeArrowheads="1"/>
          </p:cNvSpPr>
          <p:nvPr/>
        </p:nvSpPr>
        <p:spPr bwMode="auto">
          <a:xfrm>
            <a:off x="5435600" y="6021388"/>
            <a:ext cx="2592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LDL (</a:t>
            </a:r>
            <a:r>
              <a:rPr lang="cs-CZ" sz="24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small dense)</a:t>
            </a:r>
          </a:p>
        </p:txBody>
      </p:sp>
      <p:sp>
        <p:nvSpPr>
          <p:cNvPr id="43011" name="TextovéPole 63"/>
          <p:cNvSpPr txBox="1">
            <a:spLocks noChangeArrowheads="1"/>
          </p:cNvSpPr>
          <p:nvPr/>
        </p:nvSpPr>
        <p:spPr bwMode="auto">
          <a:xfrm>
            <a:off x="0" y="115888"/>
            <a:ext cx="9144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STEATOSIS – NAFL – NASH</a:t>
            </a:r>
          </a:p>
        </p:txBody>
      </p:sp>
      <p:sp>
        <p:nvSpPr>
          <p:cNvPr id="43012" name="TextovéPole 72"/>
          <p:cNvSpPr txBox="1">
            <a:spLocks noChangeArrowheads="1"/>
          </p:cNvSpPr>
          <p:nvPr/>
        </p:nvSpPr>
        <p:spPr bwMode="auto">
          <a:xfrm>
            <a:off x="2484438" y="1595438"/>
            <a:ext cx="792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OXID</a:t>
            </a:r>
          </a:p>
        </p:txBody>
      </p:sp>
      <p:cxnSp>
        <p:nvCxnSpPr>
          <p:cNvPr id="27" name="Přímá spojnice se šipkou 26"/>
          <p:cNvCxnSpPr>
            <a:endCxn id="29" idx="0"/>
          </p:cNvCxnSpPr>
          <p:nvPr/>
        </p:nvCxnSpPr>
        <p:spPr>
          <a:xfrm flipH="1">
            <a:off x="4565650" y="5618163"/>
            <a:ext cx="9525" cy="52070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endCxn id="53" idx="3"/>
          </p:cNvCxnSpPr>
          <p:nvPr/>
        </p:nvCxnSpPr>
        <p:spPr>
          <a:xfrm flipH="1">
            <a:off x="4152900" y="2973388"/>
            <a:ext cx="407988" cy="9525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5076825" y="1009650"/>
            <a:ext cx="0" cy="835025"/>
          </a:xfrm>
          <a:prstGeom prst="straightConnector1">
            <a:avLst/>
          </a:prstGeom>
          <a:ln w="317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4560888" y="2973388"/>
            <a:ext cx="14287" cy="218440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ovéPole 52"/>
          <p:cNvSpPr txBox="1">
            <a:spLocks noChangeArrowheads="1"/>
          </p:cNvSpPr>
          <p:nvPr/>
        </p:nvSpPr>
        <p:spPr bwMode="auto">
          <a:xfrm>
            <a:off x="2195513" y="2511425"/>
            <a:ext cx="19573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54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TG</a:t>
            </a:r>
          </a:p>
        </p:txBody>
      </p:sp>
      <p:sp>
        <p:nvSpPr>
          <p:cNvPr id="43018" name="TextovéPole 43"/>
          <p:cNvSpPr txBox="1">
            <a:spLocks noChangeArrowheads="1"/>
          </p:cNvSpPr>
          <p:nvPr/>
        </p:nvSpPr>
        <p:spPr bwMode="auto">
          <a:xfrm>
            <a:off x="4152900" y="5157788"/>
            <a:ext cx="30114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VLDL (</a:t>
            </a:r>
            <a:r>
              <a:rPr lang="cs-CZ" sz="2400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large</a:t>
            </a:r>
            <a:r>
              <a:rPr lang="cs-CZ" sz="2400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)</a:t>
            </a:r>
          </a:p>
        </p:txBody>
      </p:sp>
      <p:sp>
        <p:nvSpPr>
          <p:cNvPr id="29" name="Ovál 28"/>
          <p:cNvSpPr/>
          <p:nvPr/>
        </p:nvSpPr>
        <p:spPr>
          <a:xfrm>
            <a:off x="4303713" y="6138863"/>
            <a:ext cx="523875" cy="52546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7" name="Přímá spojnice se šipkou 16"/>
          <p:cNvCxnSpPr>
            <a:stCxn id="20" idx="1"/>
            <a:endCxn id="43012" idx="3"/>
          </p:cNvCxnSpPr>
          <p:nvPr/>
        </p:nvCxnSpPr>
        <p:spPr>
          <a:xfrm flipH="1" flipV="1">
            <a:off x="3276600" y="1779588"/>
            <a:ext cx="517525" cy="1587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3794125" y="1457325"/>
            <a:ext cx="13541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FFA</a:t>
            </a:r>
          </a:p>
        </p:txBody>
      </p:sp>
      <p:sp>
        <p:nvSpPr>
          <p:cNvPr id="43022" name="TextovéPole 20"/>
          <p:cNvSpPr txBox="1">
            <a:spLocks noChangeArrowheads="1"/>
          </p:cNvSpPr>
          <p:nvPr/>
        </p:nvSpPr>
        <p:spPr bwMode="auto">
          <a:xfrm>
            <a:off x="3321050" y="1549400"/>
            <a:ext cx="5953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X</a:t>
            </a:r>
          </a:p>
        </p:txBody>
      </p:sp>
      <p:sp>
        <p:nvSpPr>
          <p:cNvPr id="43023" name="TextovéPole 18"/>
          <p:cNvSpPr txBox="1">
            <a:spLocks noChangeArrowheads="1"/>
          </p:cNvSpPr>
          <p:nvPr/>
        </p:nvSpPr>
        <p:spPr bwMode="auto">
          <a:xfrm>
            <a:off x="3341688" y="3249613"/>
            <a:ext cx="1179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apoB 100</a:t>
            </a:r>
          </a:p>
        </p:txBody>
      </p:sp>
      <p:cxnSp>
        <p:nvCxnSpPr>
          <p:cNvPr id="22" name="Přímá spojnice se šipkou 21"/>
          <p:cNvCxnSpPr>
            <a:stCxn id="20" idx="2"/>
          </p:cNvCxnSpPr>
          <p:nvPr/>
        </p:nvCxnSpPr>
        <p:spPr>
          <a:xfrm flipH="1">
            <a:off x="3649663" y="2105025"/>
            <a:ext cx="822325" cy="558800"/>
          </a:xfrm>
          <a:prstGeom prst="straightConnector1">
            <a:avLst/>
          </a:prstGeom>
          <a:ln w="317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4932363" y="6308725"/>
            <a:ext cx="503237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026" name="Picture 4" descr="nové ik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138863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Line 2"/>
          <p:cNvSpPr>
            <a:spLocks noChangeShapeType="1"/>
          </p:cNvSpPr>
          <p:nvPr/>
        </p:nvSpPr>
        <p:spPr bwMode="auto">
          <a:xfrm>
            <a:off x="7131050" y="3108325"/>
            <a:ext cx="0" cy="3200400"/>
          </a:xfrm>
          <a:prstGeom prst="line">
            <a:avLst/>
          </a:prstGeom>
          <a:noFill/>
          <a:ln w="57150">
            <a:solidFill>
              <a:srgbClr val="FFE3C7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2425700" y="374650"/>
            <a:ext cx="42592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algn="ctr"/>
            <a:r>
              <a:rPr lang="cs-CZ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Lucida Sans Unicode" pitchFamily="34" charset="0"/>
                <a:cs typeface="Lucida Sans Unicode" pitchFamily="34" charset="0"/>
              </a:rPr>
              <a:t>Metabolismus TG-bohatých lipoproteinů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500063" y="1165225"/>
            <a:ext cx="84042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i="1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Normální regulace         Inzulínová rezistence</a:t>
            </a:r>
          </a:p>
        </p:txBody>
      </p:sp>
      <p:sp>
        <p:nvSpPr>
          <p:cNvPr id="44036" name="Freeform 5"/>
          <p:cNvSpPr>
            <a:spLocks/>
          </p:cNvSpPr>
          <p:nvPr/>
        </p:nvSpPr>
        <p:spPr bwMode="auto">
          <a:xfrm>
            <a:off x="506413" y="1890713"/>
            <a:ext cx="1444625" cy="1579562"/>
          </a:xfrm>
          <a:custGeom>
            <a:avLst/>
            <a:gdLst>
              <a:gd name="T0" fmla="*/ 1210606 w 2275"/>
              <a:gd name="T1" fmla="*/ 50329 h 2040"/>
              <a:gd name="T2" fmla="*/ 734239 w 2275"/>
              <a:gd name="T3" fmla="*/ 64267 h 2040"/>
              <a:gd name="T4" fmla="*/ 387445 w 2275"/>
              <a:gd name="T5" fmla="*/ 54975 h 2040"/>
              <a:gd name="T6" fmla="*/ 38109 w 2275"/>
              <a:gd name="T7" fmla="*/ 126210 h 2040"/>
              <a:gd name="T8" fmla="*/ 16514 w 2275"/>
              <a:gd name="T9" fmla="*/ 560590 h 2040"/>
              <a:gd name="T10" fmla="*/ 10162 w 2275"/>
              <a:gd name="T11" fmla="*/ 826947 h 2040"/>
              <a:gd name="T12" fmla="*/ 57799 w 2275"/>
              <a:gd name="T13" fmla="*/ 1056913 h 2040"/>
              <a:gd name="T14" fmla="*/ 47637 w 2275"/>
              <a:gd name="T15" fmla="*/ 1205578 h 2040"/>
              <a:gd name="T16" fmla="*/ 10162 w 2275"/>
              <a:gd name="T17" fmla="*/ 1466515 h 2040"/>
              <a:gd name="T18" fmla="*/ 38109 w 2275"/>
              <a:gd name="T19" fmla="*/ 1523813 h 2040"/>
              <a:gd name="T20" fmla="*/ 76219 w 2275"/>
              <a:gd name="T21" fmla="*/ 1579562 h 2040"/>
              <a:gd name="T22" fmla="*/ 327105 w 2275"/>
              <a:gd name="T23" fmla="*/ 1483549 h 2040"/>
              <a:gd name="T24" fmla="*/ 327105 w 2275"/>
              <a:gd name="T25" fmla="*/ 1406894 h 2040"/>
              <a:gd name="T26" fmla="*/ 363944 w 2275"/>
              <a:gd name="T27" fmla="*/ 1375148 h 2040"/>
              <a:gd name="T28" fmla="*/ 400783 w 2275"/>
              <a:gd name="T29" fmla="*/ 1438640 h 2040"/>
              <a:gd name="T30" fmla="*/ 490975 w 2275"/>
              <a:gd name="T31" fmla="*/ 1402248 h 2040"/>
              <a:gd name="T32" fmla="*/ 503043 w 2275"/>
              <a:gd name="T33" fmla="*/ 1389085 h 2040"/>
              <a:gd name="T34" fmla="*/ 544963 w 2275"/>
              <a:gd name="T35" fmla="*/ 1382117 h 2040"/>
              <a:gd name="T36" fmla="*/ 1019424 w 2275"/>
              <a:gd name="T37" fmla="*/ 918314 h 2040"/>
              <a:gd name="T38" fmla="*/ 1060074 w 2275"/>
              <a:gd name="T39" fmla="*/ 813784 h 2040"/>
              <a:gd name="T40" fmla="*/ 1092467 w 2275"/>
              <a:gd name="T41" fmla="*/ 771198 h 2040"/>
              <a:gd name="T42" fmla="*/ 1114062 w 2275"/>
              <a:gd name="T43" fmla="*/ 702286 h 2040"/>
              <a:gd name="T44" fmla="*/ 1222038 w 2275"/>
              <a:gd name="T45" fmla="*/ 560590 h 2040"/>
              <a:gd name="T46" fmla="*/ 1290000 w 2275"/>
              <a:gd name="T47" fmla="*/ 490903 h 2040"/>
              <a:gd name="T48" fmla="*/ 1370665 w 2275"/>
              <a:gd name="T49" fmla="*/ 349981 h 2040"/>
              <a:gd name="T50" fmla="*/ 1444978 w 2275"/>
              <a:gd name="T51" fmla="*/ 168022 h 2040"/>
              <a:gd name="T52" fmla="*/ 1438626 w 2275"/>
              <a:gd name="T53" fmla="*/ 96787 h 2040"/>
              <a:gd name="T54" fmla="*/ 1381463 w 2275"/>
              <a:gd name="T55" fmla="*/ 50329 h 204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275"/>
              <a:gd name="T85" fmla="*/ 0 h 2040"/>
              <a:gd name="T86" fmla="*/ 2275 w 2275"/>
              <a:gd name="T87" fmla="*/ 2040 h 2040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275" h="2040">
                <a:moveTo>
                  <a:pt x="1906" y="65"/>
                </a:moveTo>
                <a:cubicBezTo>
                  <a:pt x="1782" y="65"/>
                  <a:pt x="1372" y="81"/>
                  <a:pt x="1156" y="83"/>
                </a:cubicBezTo>
                <a:cubicBezTo>
                  <a:pt x="939" y="84"/>
                  <a:pt x="792" y="58"/>
                  <a:pt x="610" y="71"/>
                </a:cubicBezTo>
                <a:cubicBezTo>
                  <a:pt x="357" y="78"/>
                  <a:pt x="185" y="0"/>
                  <a:pt x="60" y="163"/>
                </a:cubicBezTo>
                <a:cubicBezTo>
                  <a:pt x="0" y="344"/>
                  <a:pt x="79" y="541"/>
                  <a:pt x="26" y="724"/>
                </a:cubicBezTo>
                <a:cubicBezTo>
                  <a:pt x="18" y="876"/>
                  <a:pt x="6" y="963"/>
                  <a:pt x="16" y="1068"/>
                </a:cubicBezTo>
                <a:cubicBezTo>
                  <a:pt x="34" y="1115"/>
                  <a:pt x="81" y="1284"/>
                  <a:pt x="91" y="1365"/>
                </a:cubicBezTo>
                <a:cubicBezTo>
                  <a:pt x="101" y="1447"/>
                  <a:pt x="88" y="1468"/>
                  <a:pt x="75" y="1557"/>
                </a:cubicBezTo>
                <a:cubicBezTo>
                  <a:pt x="63" y="1645"/>
                  <a:pt x="18" y="1825"/>
                  <a:pt x="16" y="1894"/>
                </a:cubicBezTo>
                <a:cubicBezTo>
                  <a:pt x="19" y="1940"/>
                  <a:pt x="29" y="1944"/>
                  <a:pt x="60" y="1968"/>
                </a:cubicBezTo>
                <a:cubicBezTo>
                  <a:pt x="72" y="2018"/>
                  <a:pt x="81" y="2005"/>
                  <a:pt x="120" y="2040"/>
                </a:cubicBezTo>
                <a:cubicBezTo>
                  <a:pt x="345" y="2029"/>
                  <a:pt x="358" y="2011"/>
                  <a:pt x="515" y="1916"/>
                </a:cubicBezTo>
                <a:cubicBezTo>
                  <a:pt x="544" y="1897"/>
                  <a:pt x="481" y="1834"/>
                  <a:pt x="515" y="1817"/>
                </a:cubicBezTo>
                <a:cubicBezTo>
                  <a:pt x="526" y="1799"/>
                  <a:pt x="548" y="1771"/>
                  <a:pt x="573" y="1776"/>
                </a:cubicBezTo>
                <a:cubicBezTo>
                  <a:pt x="592" y="1783"/>
                  <a:pt x="598" y="1852"/>
                  <a:pt x="631" y="1858"/>
                </a:cubicBezTo>
                <a:cubicBezTo>
                  <a:pt x="681" y="1813"/>
                  <a:pt x="654" y="1853"/>
                  <a:pt x="773" y="1811"/>
                </a:cubicBezTo>
                <a:cubicBezTo>
                  <a:pt x="780" y="1809"/>
                  <a:pt x="785" y="1796"/>
                  <a:pt x="792" y="1794"/>
                </a:cubicBezTo>
                <a:cubicBezTo>
                  <a:pt x="814" y="1786"/>
                  <a:pt x="836" y="1789"/>
                  <a:pt x="858" y="1785"/>
                </a:cubicBezTo>
                <a:cubicBezTo>
                  <a:pt x="993" y="1685"/>
                  <a:pt x="1468" y="1309"/>
                  <a:pt x="1605" y="1186"/>
                </a:cubicBezTo>
                <a:cubicBezTo>
                  <a:pt x="1613" y="1174"/>
                  <a:pt x="1663" y="1061"/>
                  <a:pt x="1669" y="1051"/>
                </a:cubicBezTo>
                <a:cubicBezTo>
                  <a:pt x="1681" y="1031"/>
                  <a:pt x="1704" y="1016"/>
                  <a:pt x="1720" y="996"/>
                </a:cubicBezTo>
                <a:cubicBezTo>
                  <a:pt x="1731" y="967"/>
                  <a:pt x="1738" y="934"/>
                  <a:pt x="1754" y="907"/>
                </a:cubicBezTo>
                <a:cubicBezTo>
                  <a:pt x="1768" y="878"/>
                  <a:pt x="1902" y="743"/>
                  <a:pt x="1924" y="724"/>
                </a:cubicBezTo>
                <a:cubicBezTo>
                  <a:pt x="1958" y="694"/>
                  <a:pt x="2031" y="634"/>
                  <a:pt x="2031" y="634"/>
                </a:cubicBezTo>
                <a:cubicBezTo>
                  <a:pt x="2061" y="554"/>
                  <a:pt x="2121" y="522"/>
                  <a:pt x="2158" y="452"/>
                </a:cubicBezTo>
                <a:cubicBezTo>
                  <a:pt x="2203" y="375"/>
                  <a:pt x="2251" y="302"/>
                  <a:pt x="2275" y="217"/>
                </a:cubicBezTo>
                <a:cubicBezTo>
                  <a:pt x="2271" y="185"/>
                  <a:pt x="2273" y="155"/>
                  <a:pt x="2265" y="125"/>
                </a:cubicBezTo>
                <a:cubicBezTo>
                  <a:pt x="2257" y="105"/>
                  <a:pt x="2177" y="65"/>
                  <a:pt x="2175" y="65"/>
                </a:cubicBezTo>
              </a:path>
            </a:pathLst>
          </a:custGeom>
          <a:gradFill rotWithShape="1">
            <a:gsLst>
              <a:gs pos="0">
                <a:srgbClr val="C18345"/>
              </a:gs>
              <a:gs pos="50000">
                <a:srgbClr val="FA7D00"/>
              </a:gs>
              <a:gs pos="100000">
                <a:srgbClr val="C18345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4037" name="Freeform 6"/>
          <p:cNvSpPr>
            <a:spLocks/>
          </p:cNvSpPr>
          <p:nvPr/>
        </p:nvSpPr>
        <p:spPr bwMode="auto">
          <a:xfrm>
            <a:off x="4786313" y="1871663"/>
            <a:ext cx="1444625" cy="1579562"/>
          </a:xfrm>
          <a:custGeom>
            <a:avLst/>
            <a:gdLst>
              <a:gd name="T0" fmla="*/ 1210606 w 2275"/>
              <a:gd name="T1" fmla="*/ 50329 h 2040"/>
              <a:gd name="T2" fmla="*/ 734239 w 2275"/>
              <a:gd name="T3" fmla="*/ 64267 h 2040"/>
              <a:gd name="T4" fmla="*/ 387445 w 2275"/>
              <a:gd name="T5" fmla="*/ 54975 h 2040"/>
              <a:gd name="T6" fmla="*/ 38109 w 2275"/>
              <a:gd name="T7" fmla="*/ 126210 h 2040"/>
              <a:gd name="T8" fmla="*/ 16514 w 2275"/>
              <a:gd name="T9" fmla="*/ 560590 h 2040"/>
              <a:gd name="T10" fmla="*/ 10162 w 2275"/>
              <a:gd name="T11" fmla="*/ 826947 h 2040"/>
              <a:gd name="T12" fmla="*/ 57799 w 2275"/>
              <a:gd name="T13" fmla="*/ 1056913 h 2040"/>
              <a:gd name="T14" fmla="*/ 47637 w 2275"/>
              <a:gd name="T15" fmla="*/ 1205578 h 2040"/>
              <a:gd name="T16" fmla="*/ 10162 w 2275"/>
              <a:gd name="T17" fmla="*/ 1466515 h 2040"/>
              <a:gd name="T18" fmla="*/ 38109 w 2275"/>
              <a:gd name="T19" fmla="*/ 1523813 h 2040"/>
              <a:gd name="T20" fmla="*/ 76219 w 2275"/>
              <a:gd name="T21" fmla="*/ 1579562 h 2040"/>
              <a:gd name="T22" fmla="*/ 327105 w 2275"/>
              <a:gd name="T23" fmla="*/ 1483549 h 2040"/>
              <a:gd name="T24" fmla="*/ 327105 w 2275"/>
              <a:gd name="T25" fmla="*/ 1406894 h 2040"/>
              <a:gd name="T26" fmla="*/ 363944 w 2275"/>
              <a:gd name="T27" fmla="*/ 1375148 h 2040"/>
              <a:gd name="T28" fmla="*/ 400783 w 2275"/>
              <a:gd name="T29" fmla="*/ 1438640 h 2040"/>
              <a:gd name="T30" fmla="*/ 490975 w 2275"/>
              <a:gd name="T31" fmla="*/ 1402248 h 2040"/>
              <a:gd name="T32" fmla="*/ 503043 w 2275"/>
              <a:gd name="T33" fmla="*/ 1389085 h 2040"/>
              <a:gd name="T34" fmla="*/ 544963 w 2275"/>
              <a:gd name="T35" fmla="*/ 1382117 h 2040"/>
              <a:gd name="T36" fmla="*/ 1019424 w 2275"/>
              <a:gd name="T37" fmla="*/ 918314 h 2040"/>
              <a:gd name="T38" fmla="*/ 1060074 w 2275"/>
              <a:gd name="T39" fmla="*/ 813784 h 2040"/>
              <a:gd name="T40" fmla="*/ 1092467 w 2275"/>
              <a:gd name="T41" fmla="*/ 771198 h 2040"/>
              <a:gd name="T42" fmla="*/ 1114062 w 2275"/>
              <a:gd name="T43" fmla="*/ 702286 h 2040"/>
              <a:gd name="T44" fmla="*/ 1222038 w 2275"/>
              <a:gd name="T45" fmla="*/ 560590 h 2040"/>
              <a:gd name="T46" fmla="*/ 1290000 w 2275"/>
              <a:gd name="T47" fmla="*/ 490903 h 2040"/>
              <a:gd name="T48" fmla="*/ 1370665 w 2275"/>
              <a:gd name="T49" fmla="*/ 349981 h 2040"/>
              <a:gd name="T50" fmla="*/ 1444978 w 2275"/>
              <a:gd name="T51" fmla="*/ 168022 h 2040"/>
              <a:gd name="T52" fmla="*/ 1438626 w 2275"/>
              <a:gd name="T53" fmla="*/ 96787 h 2040"/>
              <a:gd name="T54" fmla="*/ 1381463 w 2275"/>
              <a:gd name="T55" fmla="*/ 50329 h 204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275"/>
              <a:gd name="T85" fmla="*/ 0 h 2040"/>
              <a:gd name="T86" fmla="*/ 2275 w 2275"/>
              <a:gd name="T87" fmla="*/ 2040 h 2040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275" h="2040">
                <a:moveTo>
                  <a:pt x="1906" y="65"/>
                </a:moveTo>
                <a:cubicBezTo>
                  <a:pt x="1782" y="65"/>
                  <a:pt x="1372" y="81"/>
                  <a:pt x="1156" y="83"/>
                </a:cubicBezTo>
                <a:cubicBezTo>
                  <a:pt x="939" y="84"/>
                  <a:pt x="792" y="58"/>
                  <a:pt x="610" y="71"/>
                </a:cubicBezTo>
                <a:cubicBezTo>
                  <a:pt x="357" y="78"/>
                  <a:pt x="185" y="0"/>
                  <a:pt x="60" y="163"/>
                </a:cubicBezTo>
                <a:cubicBezTo>
                  <a:pt x="0" y="344"/>
                  <a:pt x="79" y="541"/>
                  <a:pt x="26" y="724"/>
                </a:cubicBezTo>
                <a:cubicBezTo>
                  <a:pt x="18" y="876"/>
                  <a:pt x="6" y="963"/>
                  <a:pt x="16" y="1068"/>
                </a:cubicBezTo>
                <a:cubicBezTo>
                  <a:pt x="34" y="1115"/>
                  <a:pt x="81" y="1284"/>
                  <a:pt x="91" y="1365"/>
                </a:cubicBezTo>
                <a:cubicBezTo>
                  <a:pt x="101" y="1447"/>
                  <a:pt x="88" y="1468"/>
                  <a:pt x="75" y="1557"/>
                </a:cubicBezTo>
                <a:cubicBezTo>
                  <a:pt x="63" y="1645"/>
                  <a:pt x="18" y="1825"/>
                  <a:pt x="16" y="1894"/>
                </a:cubicBezTo>
                <a:cubicBezTo>
                  <a:pt x="19" y="1940"/>
                  <a:pt x="29" y="1944"/>
                  <a:pt x="60" y="1968"/>
                </a:cubicBezTo>
                <a:cubicBezTo>
                  <a:pt x="72" y="2018"/>
                  <a:pt x="81" y="2005"/>
                  <a:pt x="120" y="2040"/>
                </a:cubicBezTo>
                <a:cubicBezTo>
                  <a:pt x="345" y="2029"/>
                  <a:pt x="358" y="2011"/>
                  <a:pt x="515" y="1916"/>
                </a:cubicBezTo>
                <a:cubicBezTo>
                  <a:pt x="544" y="1897"/>
                  <a:pt x="481" y="1834"/>
                  <a:pt x="515" y="1817"/>
                </a:cubicBezTo>
                <a:cubicBezTo>
                  <a:pt x="526" y="1799"/>
                  <a:pt x="548" y="1771"/>
                  <a:pt x="573" y="1776"/>
                </a:cubicBezTo>
                <a:cubicBezTo>
                  <a:pt x="592" y="1783"/>
                  <a:pt x="598" y="1852"/>
                  <a:pt x="631" y="1858"/>
                </a:cubicBezTo>
                <a:cubicBezTo>
                  <a:pt x="681" y="1813"/>
                  <a:pt x="654" y="1853"/>
                  <a:pt x="773" y="1811"/>
                </a:cubicBezTo>
                <a:cubicBezTo>
                  <a:pt x="780" y="1809"/>
                  <a:pt x="785" y="1796"/>
                  <a:pt x="792" y="1794"/>
                </a:cubicBezTo>
                <a:cubicBezTo>
                  <a:pt x="814" y="1786"/>
                  <a:pt x="836" y="1789"/>
                  <a:pt x="858" y="1785"/>
                </a:cubicBezTo>
                <a:cubicBezTo>
                  <a:pt x="993" y="1685"/>
                  <a:pt x="1468" y="1309"/>
                  <a:pt x="1605" y="1186"/>
                </a:cubicBezTo>
                <a:cubicBezTo>
                  <a:pt x="1613" y="1174"/>
                  <a:pt x="1663" y="1061"/>
                  <a:pt x="1669" y="1051"/>
                </a:cubicBezTo>
                <a:cubicBezTo>
                  <a:pt x="1681" y="1031"/>
                  <a:pt x="1704" y="1016"/>
                  <a:pt x="1720" y="996"/>
                </a:cubicBezTo>
                <a:cubicBezTo>
                  <a:pt x="1731" y="967"/>
                  <a:pt x="1738" y="934"/>
                  <a:pt x="1754" y="907"/>
                </a:cubicBezTo>
                <a:cubicBezTo>
                  <a:pt x="1768" y="878"/>
                  <a:pt x="1902" y="743"/>
                  <a:pt x="1924" y="724"/>
                </a:cubicBezTo>
                <a:cubicBezTo>
                  <a:pt x="1958" y="694"/>
                  <a:pt x="2031" y="634"/>
                  <a:pt x="2031" y="634"/>
                </a:cubicBezTo>
                <a:cubicBezTo>
                  <a:pt x="2061" y="554"/>
                  <a:pt x="2121" y="522"/>
                  <a:pt x="2158" y="452"/>
                </a:cubicBezTo>
                <a:cubicBezTo>
                  <a:pt x="2203" y="375"/>
                  <a:pt x="2251" y="302"/>
                  <a:pt x="2275" y="217"/>
                </a:cubicBezTo>
                <a:cubicBezTo>
                  <a:pt x="2271" y="185"/>
                  <a:pt x="2273" y="155"/>
                  <a:pt x="2265" y="125"/>
                </a:cubicBezTo>
                <a:cubicBezTo>
                  <a:pt x="2257" y="105"/>
                  <a:pt x="2177" y="65"/>
                  <a:pt x="2175" y="65"/>
                </a:cubicBezTo>
              </a:path>
            </a:pathLst>
          </a:custGeom>
          <a:gradFill rotWithShape="1">
            <a:gsLst>
              <a:gs pos="0">
                <a:srgbClr val="C18345"/>
              </a:gs>
              <a:gs pos="50000">
                <a:srgbClr val="FA7D00"/>
              </a:gs>
              <a:gs pos="100000">
                <a:srgbClr val="C18345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801688" y="2205038"/>
            <a:ext cx="611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TG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4884738" y="2005013"/>
            <a:ext cx="1041400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TG</a:t>
            </a:r>
          </a:p>
        </p:txBody>
      </p:sp>
      <p:sp>
        <p:nvSpPr>
          <p:cNvPr id="44040" name="Oval 9"/>
          <p:cNvSpPr>
            <a:spLocks noChangeArrowheads="1"/>
          </p:cNvSpPr>
          <p:nvPr/>
        </p:nvSpPr>
        <p:spPr bwMode="auto">
          <a:xfrm>
            <a:off x="6353175" y="1866900"/>
            <a:ext cx="1566863" cy="1697038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41" name="Oval 10"/>
          <p:cNvSpPr>
            <a:spLocks noChangeArrowheads="1"/>
          </p:cNvSpPr>
          <p:nvPr/>
        </p:nvSpPr>
        <p:spPr bwMode="auto">
          <a:xfrm>
            <a:off x="6673850" y="3897313"/>
            <a:ext cx="892175" cy="952500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42" name="Oval 11"/>
          <p:cNvSpPr>
            <a:spLocks noChangeArrowheads="1"/>
          </p:cNvSpPr>
          <p:nvPr/>
        </p:nvSpPr>
        <p:spPr bwMode="auto">
          <a:xfrm>
            <a:off x="6772275" y="5121275"/>
            <a:ext cx="730250" cy="796925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43" name="Oval 12"/>
          <p:cNvSpPr>
            <a:spLocks noChangeArrowheads="1"/>
          </p:cNvSpPr>
          <p:nvPr/>
        </p:nvSpPr>
        <p:spPr bwMode="auto">
          <a:xfrm>
            <a:off x="7019925" y="6223000"/>
            <a:ext cx="244475" cy="261938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44" name="Text Box 13"/>
          <p:cNvSpPr txBox="1">
            <a:spLocks noChangeArrowheads="1"/>
          </p:cNvSpPr>
          <p:nvPr/>
        </p:nvSpPr>
        <p:spPr bwMode="auto">
          <a:xfrm>
            <a:off x="6453188" y="2452688"/>
            <a:ext cx="1371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>
                <a:ea typeface="Lucida Sans Unicode" pitchFamily="34" charset="0"/>
                <a:cs typeface="Lucida Sans Unicode" pitchFamily="34" charset="0"/>
              </a:rPr>
              <a:t>VLDL 1</a:t>
            </a:r>
          </a:p>
        </p:txBody>
      </p:sp>
      <p:sp>
        <p:nvSpPr>
          <p:cNvPr id="44045" name="Text Box 14"/>
          <p:cNvSpPr txBox="1">
            <a:spLocks noChangeArrowheads="1"/>
          </p:cNvSpPr>
          <p:nvPr/>
        </p:nvSpPr>
        <p:spPr bwMode="auto">
          <a:xfrm>
            <a:off x="6796088" y="4127500"/>
            <a:ext cx="742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>
                <a:ea typeface="Lucida Sans Unicode" pitchFamily="34" charset="0"/>
                <a:cs typeface="Lucida Sans Unicode" pitchFamily="34" charset="0"/>
              </a:rPr>
              <a:t>IDL</a:t>
            </a:r>
          </a:p>
        </p:txBody>
      </p:sp>
      <p:sp>
        <p:nvSpPr>
          <p:cNvPr id="44046" name="Text Box 15"/>
          <p:cNvSpPr txBox="1">
            <a:spLocks noChangeArrowheads="1"/>
          </p:cNvSpPr>
          <p:nvPr/>
        </p:nvSpPr>
        <p:spPr bwMode="auto">
          <a:xfrm>
            <a:off x="6829425" y="5281613"/>
            <a:ext cx="6651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400">
                <a:ea typeface="Lucida Sans Unicode" pitchFamily="34" charset="0"/>
                <a:cs typeface="Lucida Sans Unicode" pitchFamily="34" charset="0"/>
              </a:rPr>
              <a:t>IDL</a:t>
            </a:r>
          </a:p>
        </p:txBody>
      </p:sp>
      <p:sp>
        <p:nvSpPr>
          <p:cNvPr id="44047" name="Text Box 16"/>
          <p:cNvSpPr txBox="1">
            <a:spLocks noChangeArrowheads="1"/>
          </p:cNvSpPr>
          <p:nvPr/>
        </p:nvSpPr>
        <p:spPr bwMode="auto">
          <a:xfrm>
            <a:off x="7226300" y="6137275"/>
            <a:ext cx="749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ea typeface="Lucida Sans Unicode" pitchFamily="34" charset="0"/>
                <a:cs typeface="Lucida Sans Unicode" pitchFamily="34" charset="0"/>
              </a:rPr>
              <a:t>LDL</a:t>
            </a:r>
          </a:p>
        </p:txBody>
      </p:sp>
      <p:sp>
        <p:nvSpPr>
          <p:cNvPr id="44048" name="Line 17"/>
          <p:cNvSpPr>
            <a:spLocks noChangeShapeType="1"/>
          </p:cNvSpPr>
          <p:nvPr/>
        </p:nvSpPr>
        <p:spPr bwMode="auto">
          <a:xfrm>
            <a:off x="2841625" y="3127375"/>
            <a:ext cx="0" cy="3200400"/>
          </a:xfrm>
          <a:prstGeom prst="line">
            <a:avLst/>
          </a:prstGeom>
          <a:noFill/>
          <a:ln w="57150">
            <a:solidFill>
              <a:srgbClr val="FFE3C7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4049" name="Oval 18"/>
          <p:cNvSpPr>
            <a:spLocks noChangeArrowheads="1"/>
          </p:cNvSpPr>
          <p:nvPr/>
        </p:nvSpPr>
        <p:spPr bwMode="auto">
          <a:xfrm>
            <a:off x="2155825" y="1963738"/>
            <a:ext cx="1325563" cy="1382712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50" name="Oval 19"/>
          <p:cNvSpPr>
            <a:spLocks noChangeArrowheads="1"/>
          </p:cNvSpPr>
          <p:nvPr/>
        </p:nvSpPr>
        <p:spPr bwMode="auto">
          <a:xfrm>
            <a:off x="2370138" y="4165600"/>
            <a:ext cx="893762" cy="952500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51" name="Oval 20"/>
          <p:cNvSpPr>
            <a:spLocks noChangeArrowheads="1"/>
          </p:cNvSpPr>
          <p:nvPr/>
        </p:nvSpPr>
        <p:spPr bwMode="auto">
          <a:xfrm>
            <a:off x="2533650" y="5903913"/>
            <a:ext cx="614363" cy="641350"/>
          </a:xfrm>
          <a:prstGeom prst="ellipse">
            <a:avLst/>
          </a:prstGeom>
          <a:solidFill>
            <a:srgbClr val="FFE3C7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4052" name="Text Box 21"/>
          <p:cNvSpPr txBox="1">
            <a:spLocks noChangeArrowheads="1"/>
          </p:cNvSpPr>
          <p:nvPr/>
        </p:nvSpPr>
        <p:spPr bwMode="auto">
          <a:xfrm>
            <a:off x="2295525" y="2401888"/>
            <a:ext cx="1084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>
                <a:ea typeface="Lucida Sans Unicode" pitchFamily="34" charset="0"/>
                <a:cs typeface="Lucida Sans Unicode" pitchFamily="34" charset="0"/>
              </a:rPr>
              <a:t>VLDL</a:t>
            </a:r>
          </a:p>
        </p:txBody>
      </p:sp>
      <p:sp>
        <p:nvSpPr>
          <p:cNvPr id="44053" name="Text Box 22"/>
          <p:cNvSpPr txBox="1">
            <a:spLocks noChangeArrowheads="1"/>
          </p:cNvSpPr>
          <p:nvPr/>
        </p:nvSpPr>
        <p:spPr bwMode="auto">
          <a:xfrm>
            <a:off x="2481263" y="4357688"/>
            <a:ext cx="744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>
                <a:ea typeface="Lucida Sans Unicode" pitchFamily="34" charset="0"/>
                <a:cs typeface="Lucida Sans Unicode" pitchFamily="34" charset="0"/>
              </a:rPr>
              <a:t>IDL</a:t>
            </a:r>
          </a:p>
        </p:txBody>
      </p:sp>
      <p:sp>
        <p:nvSpPr>
          <p:cNvPr id="44054" name="Text Box 23"/>
          <p:cNvSpPr txBox="1">
            <a:spLocks noChangeArrowheads="1"/>
          </p:cNvSpPr>
          <p:nvPr/>
        </p:nvSpPr>
        <p:spPr bwMode="auto">
          <a:xfrm>
            <a:off x="2473325" y="5962650"/>
            <a:ext cx="750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400">
                <a:ea typeface="Lucida Sans Unicode" pitchFamily="34" charset="0"/>
                <a:cs typeface="Lucida Sans Unicode" pitchFamily="34" charset="0"/>
              </a:rPr>
              <a:t>LDL</a:t>
            </a:r>
          </a:p>
        </p:txBody>
      </p:sp>
      <p:sp>
        <p:nvSpPr>
          <p:cNvPr id="44055" name="Line 24"/>
          <p:cNvSpPr>
            <a:spLocks noChangeShapeType="1"/>
          </p:cNvSpPr>
          <p:nvPr/>
        </p:nvSpPr>
        <p:spPr bwMode="auto">
          <a:xfrm>
            <a:off x="5737225" y="2701925"/>
            <a:ext cx="592138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44056" name="Line 25"/>
          <p:cNvSpPr>
            <a:spLocks noChangeShapeType="1"/>
          </p:cNvSpPr>
          <p:nvPr/>
        </p:nvSpPr>
        <p:spPr bwMode="auto">
          <a:xfrm>
            <a:off x="1468438" y="2722563"/>
            <a:ext cx="614362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pic>
        <p:nvPicPr>
          <p:cNvPr id="44057" name="Picture 27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2300" y="6034088"/>
            <a:ext cx="7921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Nadpis 1"/>
          <p:cNvSpPr>
            <a:spLocks noGrp="1"/>
          </p:cNvSpPr>
          <p:nvPr>
            <p:ph type="title"/>
          </p:nvPr>
        </p:nvSpPr>
        <p:spPr>
          <a:xfrm>
            <a:off x="250825" y="2349500"/>
            <a:ext cx="8642350" cy="1458913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</a:rPr>
              <a:t>Adipose tissue as endocrine organ</a:t>
            </a:r>
            <a:br>
              <a:rPr lang="cs-CZ" b="1" smtClean="0">
                <a:solidFill>
                  <a:srgbClr val="FFFF00"/>
                </a:solidFill>
              </a:rPr>
            </a:b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Obrázek 1" descr="břicho.jpg"/>
          <p:cNvPicPr>
            <a:picLocks noChangeAspect="1"/>
          </p:cNvPicPr>
          <p:nvPr/>
        </p:nvPicPr>
        <p:blipFill>
          <a:blip r:embed="rId2"/>
          <a:srcRect l="24144" t="15462" r="2563" b="9325"/>
          <a:stretch>
            <a:fillRect/>
          </a:stretch>
        </p:blipFill>
        <p:spPr bwMode="auto">
          <a:xfrm>
            <a:off x="331788" y="2689225"/>
            <a:ext cx="3827462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2824163" y="2859088"/>
            <a:ext cx="1971675" cy="1157287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2797175" y="4006850"/>
            <a:ext cx="2008188" cy="1130300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841625" y="3998913"/>
            <a:ext cx="2268538" cy="17462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5" name="TextovéPole 6"/>
          <p:cNvSpPr txBox="1">
            <a:spLocks noChangeArrowheads="1"/>
          </p:cNvSpPr>
          <p:nvPr/>
        </p:nvSpPr>
        <p:spPr bwMode="auto">
          <a:xfrm>
            <a:off x="4916488" y="2381250"/>
            <a:ext cx="38465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Dyslipoproteinemia</a:t>
            </a:r>
          </a:p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VLDL1 – high density LDL</a:t>
            </a:r>
          </a:p>
        </p:txBody>
      </p:sp>
      <p:sp>
        <p:nvSpPr>
          <p:cNvPr id="46086" name="TextovéPole 8"/>
          <p:cNvSpPr txBox="1">
            <a:spLocks noChangeArrowheads="1"/>
          </p:cNvSpPr>
          <p:nvPr/>
        </p:nvSpPr>
        <p:spPr bwMode="auto">
          <a:xfrm>
            <a:off x="5187950" y="3694113"/>
            <a:ext cx="3330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Interleukin 6, adiponectin</a:t>
            </a:r>
          </a:p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VCAM, ICAM</a:t>
            </a:r>
          </a:p>
        </p:txBody>
      </p:sp>
      <p:sp>
        <p:nvSpPr>
          <p:cNvPr id="46087" name="TextovéPole 9"/>
          <p:cNvSpPr txBox="1">
            <a:spLocks noChangeArrowheads="1"/>
          </p:cNvSpPr>
          <p:nvPr/>
        </p:nvSpPr>
        <p:spPr bwMode="auto">
          <a:xfrm>
            <a:off x="5043488" y="4852988"/>
            <a:ext cx="34750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Monocyte changes after pasage of adipose tissue </a:t>
            </a:r>
          </a:p>
        </p:txBody>
      </p:sp>
      <p:sp>
        <p:nvSpPr>
          <p:cNvPr id="46088" name="TextovéPole 11"/>
          <p:cNvSpPr txBox="1">
            <a:spLocks noChangeArrowheads="1"/>
          </p:cNvSpPr>
          <p:nvPr/>
        </p:nvSpPr>
        <p:spPr bwMode="auto">
          <a:xfrm>
            <a:off x="238125" y="814388"/>
            <a:ext cx="8469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Aterogenic effect of  visceral adipose tissue</a:t>
            </a:r>
          </a:p>
        </p:txBody>
      </p:sp>
      <p:pic>
        <p:nvPicPr>
          <p:cNvPr id="46089" name="Picture 4" descr="IK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01025" y="6002338"/>
            <a:ext cx="70008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306638"/>
            <a:ext cx="2595562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Oblouk 64"/>
          <p:cNvSpPr/>
          <p:nvPr/>
        </p:nvSpPr>
        <p:spPr>
          <a:xfrm rot="16865930">
            <a:off x="2667000" y="965200"/>
            <a:ext cx="3081338" cy="3582988"/>
          </a:xfrm>
          <a:prstGeom prst="arc">
            <a:avLst>
              <a:gd name="adj1" fmla="val 16624246"/>
              <a:gd name="adj2" fmla="val 5438427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7107" name="TextovéPole 63"/>
          <p:cNvSpPr txBox="1">
            <a:spLocks noChangeArrowheads="1"/>
          </p:cNvSpPr>
          <p:nvPr/>
        </p:nvSpPr>
        <p:spPr bwMode="auto">
          <a:xfrm>
            <a:off x="1892300" y="115888"/>
            <a:ext cx="48910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EFFECT OF LEPTIN</a:t>
            </a:r>
          </a:p>
        </p:txBody>
      </p:sp>
      <p:sp>
        <p:nvSpPr>
          <p:cNvPr id="47108" name="TextovéPole 48"/>
          <p:cNvSpPr txBox="1">
            <a:spLocks noChangeArrowheads="1"/>
          </p:cNvSpPr>
          <p:nvPr/>
        </p:nvSpPr>
        <p:spPr bwMode="auto">
          <a:xfrm>
            <a:off x="2066925" y="1106488"/>
            <a:ext cx="152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LEPTIN</a:t>
            </a:r>
          </a:p>
        </p:txBody>
      </p:sp>
      <p:cxnSp>
        <p:nvCxnSpPr>
          <p:cNvPr id="24" name="Přímá spojnice se šipkou 23"/>
          <p:cNvCxnSpPr/>
          <p:nvPr/>
        </p:nvCxnSpPr>
        <p:spPr>
          <a:xfrm>
            <a:off x="2674938" y="4022725"/>
            <a:ext cx="0" cy="331788"/>
          </a:xfrm>
          <a:prstGeom prst="straightConnector1">
            <a:avLst/>
          </a:prstGeom>
          <a:ln w="19050">
            <a:solidFill>
              <a:schemeClr val="bg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10" name="TextovéPole 47"/>
          <p:cNvSpPr txBox="1">
            <a:spLocks noChangeArrowheads="1"/>
          </p:cNvSpPr>
          <p:nvPr/>
        </p:nvSpPr>
        <p:spPr bwMode="auto">
          <a:xfrm>
            <a:off x="6227763" y="1844675"/>
            <a:ext cx="2138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FOOD INTAKE</a:t>
            </a:r>
          </a:p>
        </p:txBody>
      </p:sp>
      <p:sp>
        <p:nvSpPr>
          <p:cNvPr id="47111" name="TextovéPole 49"/>
          <p:cNvSpPr txBox="1">
            <a:spLocks noChangeArrowheads="1"/>
          </p:cNvSpPr>
          <p:nvPr/>
        </p:nvSpPr>
        <p:spPr bwMode="auto">
          <a:xfrm>
            <a:off x="2141538" y="5741988"/>
            <a:ext cx="2646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FOOD INTAKE</a:t>
            </a:r>
          </a:p>
        </p:txBody>
      </p:sp>
      <p:sp>
        <p:nvSpPr>
          <p:cNvPr id="47112" name="TextovéPole 55"/>
          <p:cNvSpPr txBox="1">
            <a:spLocks noChangeArrowheads="1"/>
          </p:cNvSpPr>
          <p:nvPr/>
        </p:nvSpPr>
        <p:spPr bwMode="auto">
          <a:xfrm>
            <a:off x="1079500" y="3983038"/>
            <a:ext cx="1627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IL6 synthesis</a:t>
            </a:r>
          </a:p>
        </p:txBody>
      </p:sp>
      <p:sp>
        <p:nvSpPr>
          <p:cNvPr id="47113" name="TextovéPole 27"/>
          <p:cNvSpPr txBox="1">
            <a:spLocks noChangeArrowheads="1"/>
          </p:cNvSpPr>
          <p:nvPr/>
        </p:nvSpPr>
        <p:spPr bwMode="auto">
          <a:xfrm>
            <a:off x="5303838" y="1474788"/>
            <a:ext cx="2517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HYPOTHALAMUS</a:t>
            </a:r>
          </a:p>
        </p:txBody>
      </p:sp>
      <p:cxnSp>
        <p:nvCxnSpPr>
          <p:cNvPr id="12" name="Přímá spojnice se šipkou 11"/>
          <p:cNvCxnSpPr>
            <a:stCxn id="47111" idx="0"/>
          </p:cNvCxnSpPr>
          <p:nvPr/>
        </p:nvCxnSpPr>
        <p:spPr>
          <a:xfrm flipH="1" flipV="1">
            <a:off x="2446338" y="4778375"/>
            <a:ext cx="1019175" cy="963613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15" name="TextovéPole 15"/>
          <p:cNvSpPr txBox="1">
            <a:spLocks noChangeArrowheads="1"/>
          </p:cNvSpPr>
          <p:nvPr/>
        </p:nvSpPr>
        <p:spPr bwMode="auto">
          <a:xfrm>
            <a:off x="957263" y="2670175"/>
            <a:ext cx="1871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 synthesis</a:t>
            </a:r>
          </a:p>
        </p:txBody>
      </p:sp>
      <p:sp>
        <p:nvSpPr>
          <p:cNvPr id="47116" name="TextovéPole 16"/>
          <p:cNvSpPr txBox="1">
            <a:spLocks noChangeArrowheads="1"/>
          </p:cNvSpPr>
          <p:nvPr/>
        </p:nvSpPr>
        <p:spPr bwMode="auto">
          <a:xfrm>
            <a:off x="1065213" y="3313113"/>
            <a:ext cx="160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TG synthesis </a:t>
            </a:r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2771775" y="2846388"/>
            <a:ext cx="0" cy="720725"/>
          </a:xfrm>
          <a:prstGeom prst="straightConnector1">
            <a:avLst/>
          </a:prstGeom>
          <a:ln w="133350" cmpd="dbl">
            <a:solidFill>
              <a:schemeClr val="bg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18" name="Picture 3" descr="C:\Users\tozy\Desktop\Dočasné\Játra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0688" y="2809875"/>
            <a:ext cx="1420812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9" name="Picture 4" descr="C:\Users\tozy\Desktop\Dočasné\Sva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9900000">
            <a:off x="6884988" y="4013200"/>
            <a:ext cx="1308100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0" name="Picture 5" descr="C:\Users\tozy\Desktop\Dočasné\Sval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7888" y="5641975"/>
            <a:ext cx="512762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1" name="Picture 5" descr="C:\Users\tozy\Desktop\Dočasné\Sval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72350" y="5308600"/>
            <a:ext cx="512763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2" name="Picture 5" descr="C:\Users\tozy\Desktop\Dočasné\Sval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66025" y="4978400"/>
            <a:ext cx="512763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3" name="Picture 4" descr="C:\Users\tozy\Desktop\Dočasné\Sva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9900000">
            <a:off x="7294563" y="4984750"/>
            <a:ext cx="539750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4" name="Picture 4" descr="C:\Users\tozy\Desktop\Dočasné\Sva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9900000">
            <a:off x="7126288" y="5345113"/>
            <a:ext cx="538162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5" name="Picture 4" descr="C:\Users\tozy\Desktop\Dočasné\Sva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9900000">
            <a:off x="6934200" y="5707063"/>
            <a:ext cx="53975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26" name="TextovéPole 30"/>
          <p:cNvSpPr txBox="1">
            <a:spLocks noChangeArrowheads="1"/>
          </p:cNvSpPr>
          <p:nvPr/>
        </p:nvSpPr>
        <p:spPr bwMode="auto">
          <a:xfrm>
            <a:off x="6756400" y="2828925"/>
            <a:ext cx="1462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 synthesis</a:t>
            </a:r>
          </a:p>
        </p:txBody>
      </p:sp>
      <p:sp>
        <p:nvSpPr>
          <p:cNvPr id="47127" name="TextovéPole 31"/>
          <p:cNvSpPr txBox="1">
            <a:spLocks noChangeArrowheads="1"/>
          </p:cNvSpPr>
          <p:nvPr/>
        </p:nvSpPr>
        <p:spPr bwMode="auto">
          <a:xfrm>
            <a:off x="6411913" y="4221163"/>
            <a:ext cx="2138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 oxidation</a:t>
            </a:r>
          </a:p>
        </p:txBody>
      </p:sp>
      <p:cxnSp>
        <p:nvCxnSpPr>
          <p:cNvPr id="33" name="Přímá spojnice se šipkou 32"/>
          <p:cNvCxnSpPr/>
          <p:nvPr/>
        </p:nvCxnSpPr>
        <p:spPr>
          <a:xfrm flipV="1">
            <a:off x="8505825" y="3989388"/>
            <a:ext cx="4763" cy="879475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29" name="TextovéPole 34"/>
          <p:cNvSpPr txBox="1">
            <a:spLocks noChangeArrowheads="1"/>
          </p:cNvSpPr>
          <p:nvPr/>
        </p:nvSpPr>
        <p:spPr bwMode="auto">
          <a:xfrm>
            <a:off x="6470650" y="5435600"/>
            <a:ext cx="2138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Permeability</a:t>
            </a:r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8505825" y="2846388"/>
            <a:ext cx="0" cy="93345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V="1">
            <a:off x="8497888" y="5046663"/>
            <a:ext cx="3175" cy="879475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6245225" y="1916113"/>
            <a:ext cx="15875" cy="576262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306638"/>
            <a:ext cx="2595562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Oblouk 64"/>
          <p:cNvSpPr/>
          <p:nvPr/>
        </p:nvSpPr>
        <p:spPr>
          <a:xfrm rot="16471200">
            <a:off x="3089275" y="835025"/>
            <a:ext cx="3081338" cy="5411788"/>
          </a:xfrm>
          <a:prstGeom prst="arc">
            <a:avLst>
              <a:gd name="adj1" fmla="val 17405264"/>
              <a:gd name="adj2" fmla="val 3579114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131" name="TextovéPole 63"/>
          <p:cNvSpPr txBox="1">
            <a:spLocks noChangeArrowheads="1"/>
          </p:cNvSpPr>
          <p:nvPr/>
        </p:nvSpPr>
        <p:spPr bwMode="auto">
          <a:xfrm>
            <a:off x="1392238" y="133350"/>
            <a:ext cx="66675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INFLUENCE OF ADIPONECTIN</a:t>
            </a:r>
          </a:p>
        </p:txBody>
      </p:sp>
      <p:sp>
        <p:nvSpPr>
          <p:cNvPr id="48132" name="TextovéPole 48"/>
          <p:cNvSpPr txBox="1">
            <a:spLocks noChangeArrowheads="1"/>
          </p:cNvSpPr>
          <p:nvPr/>
        </p:nvSpPr>
        <p:spPr bwMode="auto">
          <a:xfrm>
            <a:off x="3803650" y="1552575"/>
            <a:ext cx="22082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ADIPONECTIN</a:t>
            </a:r>
          </a:p>
        </p:txBody>
      </p:sp>
      <p:pic>
        <p:nvPicPr>
          <p:cNvPr id="48133" name="Picture 2" descr="C:\Users\tozy\Desktop\Dočasné\Skvrn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2988" y="4805363"/>
            <a:ext cx="1677987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Přímá spojnice se šipkou 25"/>
          <p:cNvCxnSpPr/>
          <p:nvPr/>
        </p:nvCxnSpPr>
        <p:spPr>
          <a:xfrm flipH="1" flipV="1">
            <a:off x="2446338" y="4799013"/>
            <a:ext cx="1136650" cy="62230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5" name="TextovéPole 28"/>
          <p:cNvSpPr txBox="1">
            <a:spLocks noChangeArrowheads="1"/>
          </p:cNvSpPr>
          <p:nvPr/>
        </p:nvSpPr>
        <p:spPr bwMode="auto">
          <a:xfrm>
            <a:off x="2708275" y="4648200"/>
            <a:ext cx="109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TNF α</a:t>
            </a:r>
          </a:p>
          <a:p>
            <a:pPr algn="ctr"/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8136" name="TextovéPole 29"/>
          <p:cNvSpPr txBox="1">
            <a:spLocks noChangeArrowheads="1"/>
          </p:cNvSpPr>
          <p:nvPr/>
        </p:nvSpPr>
        <p:spPr bwMode="auto">
          <a:xfrm>
            <a:off x="4098925" y="5435600"/>
            <a:ext cx="588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MØ</a:t>
            </a:r>
          </a:p>
        </p:txBody>
      </p:sp>
      <p:pic>
        <p:nvPicPr>
          <p:cNvPr id="48137" name="Picture 3" descr="C:\Users\tozy\Desktop\Dočasné\Játra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8813" y="2306638"/>
            <a:ext cx="1419225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8" name="Picture 4" descr="C:\Users\tozy\Desktop\Dočasné\Sva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9900000">
            <a:off x="7123113" y="3509963"/>
            <a:ext cx="1308100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9" name="Picture 5" descr="C:\Users\tozy\Desktop\Dočasné\Sval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64425" y="5138738"/>
            <a:ext cx="51435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0" name="Picture 5" descr="C:\Users\tozy\Desktop\Dočasné\Sval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08888" y="4805363"/>
            <a:ext cx="512762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1" name="Picture 5" descr="C:\Users\tozy\Desktop\Dočasné\Sval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02563" y="4473575"/>
            <a:ext cx="51435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2" name="Picture 4" descr="C:\Users\tozy\Desktop\Dočasné\Sval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9900000">
            <a:off x="7532688" y="4479925"/>
            <a:ext cx="538162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3" name="Picture 4" descr="C:\Users\tozy\Desktop\Dočasné\Sval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9900000">
            <a:off x="7362825" y="4840288"/>
            <a:ext cx="53975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4" name="Picture 4" descr="C:\Users\tozy\Desktop\Dočasné\Sval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9900000">
            <a:off x="7172325" y="5202238"/>
            <a:ext cx="53816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7" name="Přímá spojnice se šipkou 46"/>
          <p:cNvCxnSpPr/>
          <p:nvPr/>
        </p:nvCxnSpPr>
        <p:spPr>
          <a:xfrm flipV="1">
            <a:off x="8748713" y="2376488"/>
            <a:ext cx="0" cy="898525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46" name="TextovéPole 47"/>
          <p:cNvSpPr txBox="1">
            <a:spLocks noChangeArrowheads="1"/>
          </p:cNvSpPr>
          <p:nvPr/>
        </p:nvSpPr>
        <p:spPr bwMode="auto">
          <a:xfrm>
            <a:off x="6407150" y="2268538"/>
            <a:ext cx="2690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GLUCO-</a:t>
            </a:r>
          </a:p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NEOGENESIS</a:t>
            </a:r>
          </a:p>
        </p:txBody>
      </p:sp>
      <p:sp>
        <p:nvSpPr>
          <p:cNvPr id="48147" name="TextovéPole 49"/>
          <p:cNvSpPr txBox="1">
            <a:spLocks noChangeArrowheads="1"/>
          </p:cNvSpPr>
          <p:nvPr/>
        </p:nvSpPr>
        <p:spPr bwMode="auto">
          <a:xfrm>
            <a:off x="6648450" y="3716338"/>
            <a:ext cx="2139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OXIDATION FA</a:t>
            </a:r>
          </a:p>
        </p:txBody>
      </p:sp>
      <p:cxnSp>
        <p:nvCxnSpPr>
          <p:cNvPr id="51" name="Přímá spojnice se šipkou 50"/>
          <p:cNvCxnSpPr/>
          <p:nvPr/>
        </p:nvCxnSpPr>
        <p:spPr>
          <a:xfrm>
            <a:off x="8748713" y="3367088"/>
            <a:ext cx="0" cy="719137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8748713" y="4514850"/>
            <a:ext cx="0" cy="720725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50" name="TextovéPole 54"/>
          <p:cNvSpPr txBox="1">
            <a:spLocks noChangeArrowheads="1"/>
          </p:cNvSpPr>
          <p:nvPr/>
        </p:nvSpPr>
        <p:spPr bwMode="auto">
          <a:xfrm>
            <a:off x="6707188" y="4932363"/>
            <a:ext cx="2138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PERMEABILITY</a:t>
            </a:r>
          </a:p>
        </p:txBody>
      </p:sp>
      <p:sp>
        <p:nvSpPr>
          <p:cNvPr id="48151" name="TextovéPole 55"/>
          <p:cNvSpPr txBox="1">
            <a:spLocks noChangeArrowheads="1"/>
          </p:cNvSpPr>
          <p:nvPr/>
        </p:nvSpPr>
        <p:spPr bwMode="auto">
          <a:xfrm>
            <a:off x="1042988" y="3498850"/>
            <a:ext cx="1908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INTERLEUKIN-6</a:t>
            </a:r>
          </a:p>
        </p:txBody>
      </p:sp>
      <p:cxnSp>
        <p:nvCxnSpPr>
          <p:cNvPr id="27" name="Přímá spojnice se šipkou 26"/>
          <p:cNvCxnSpPr/>
          <p:nvPr/>
        </p:nvCxnSpPr>
        <p:spPr>
          <a:xfrm flipV="1">
            <a:off x="2944813" y="3355975"/>
            <a:ext cx="0" cy="446088"/>
          </a:xfrm>
          <a:prstGeom prst="straightConnector1">
            <a:avLst/>
          </a:prstGeom>
          <a:ln w="19050">
            <a:solidFill>
              <a:schemeClr val="bg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Text Box 2"/>
          <p:cNvSpPr txBox="1">
            <a:spLocks noChangeArrowheads="1"/>
          </p:cNvSpPr>
          <p:nvPr/>
        </p:nvSpPr>
        <p:spPr bwMode="auto">
          <a:xfrm>
            <a:off x="2628900" y="642938"/>
            <a:ext cx="5962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BMI </a:t>
            </a:r>
            <a:r>
              <a:rPr lang="cs-CZ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AND RISK OF MI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(US </a:t>
            </a:r>
            <a:r>
              <a:rPr lang="cs-CZ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Nurses</a:t>
            </a:r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Study)</a:t>
            </a:r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2012950" y="2492375"/>
            <a:ext cx="588803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  </a:t>
            </a:r>
            <a:r>
              <a:rPr lang="cs-CZ" sz="32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BMI		RR		Signif.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 21 – 22 		1.0	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 23 – 25   		1.3		*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 25 – 27             1.6	 	**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 27 – 30             1.8 		***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+mn-cs"/>
              </a:rPr>
              <a:t>  </a:t>
            </a:r>
            <a:r>
              <a:rPr 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30		2.7		***</a:t>
            </a:r>
            <a:endParaRPr lang="en-US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+mn-cs"/>
            </a:endParaRPr>
          </a:p>
        </p:txBody>
      </p:sp>
      <p:pic>
        <p:nvPicPr>
          <p:cNvPr id="49155" name="Picture 4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988" y="5805488"/>
            <a:ext cx="79216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Nadpis 2"/>
          <p:cNvSpPr>
            <a:spLocks noGrp="1"/>
          </p:cNvSpPr>
          <p:nvPr>
            <p:ph type="title"/>
          </p:nvPr>
        </p:nvSpPr>
        <p:spPr>
          <a:xfrm>
            <a:off x="611188" y="2276475"/>
            <a:ext cx="7766050" cy="1458913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</a:rPr>
              <a:t>Pro- and antiinflammation functions</a:t>
            </a:r>
            <a:br>
              <a:rPr lang="cs-CZ" b="1" smtClean="0">
                <a:solidFill>
                  <a:srgbClr val="FFFF00"/>
                </a:solidFill>
              </a:rPr>
            </a:b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Obrázek 1" descr="břicho.jpg"/>
          <p:cNvPicPr>
            <a:picLocks noChangeAspect="1"/>
          </p:cNvPicPr>
          <p:nvPr/>
        </p:nvPicPr>
        <p:blipFill>
          <a:blip r:embed="rId2"/>
          <a:srcRect l="24144" t="15462" r="2563" b="9325"/>
          <a:stretch>
            <a:fillRect/>
          </a:stretch>
        </p:blipFill>
        <p:spPr bwMode="auto">
          <a:xfrm>
            <a:off x="331788" y="2689225"/>
            <a:ext cx="3827462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ovací šipka 4"/>
          <p:cNvCxnSpPr/>
          <p:nvPr/>
        </p:nvCxnSpPr>
        <p:spPr>
          <a:xfrm flipV="1">
            <a:off x="2824163" y="2859088"/>
            <a:ext cx="1971675" cy="1157287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2797175" y="4006850"/>
            <a:ext cx="2008188" cy="1130300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2841625" y="3998913"/>
            <a:ext cx="2268538" cy="17462"/>
          </a:xfrm>
          <a:prstGeom prst="straightConnector1">
            <a:avLst/>
          </a:prstGeom>
          <a:ln w="76200"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05" name="TextovéPole 6"/>
          <p:cNvSpPr txBox="1">
            <a:spLocks noChangeArrowheads="1"/>
          </p:cNvSpPr>
          <p:nvPr/>
        </p:nvSpPr>
        <p:spPr bwMode="auto">
          <a:xfrm>
            <a:off x="4916488" y="2381250"/>
            <a:ext cx="38465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Dyslipoproteinemia</a:t>
            </a:r>
          </a:p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VLDL1 – high density LDL</a:t>
            </a:r>
          </a:p>
        </p:txBody>
      </p:sp>
      <p:sp>
        <p:nvSpPr>
          <p:cNvPr id="51206" name="TextovéPole 8"/>
          <p:cNvSpPr txBox="1">
            <a:spLocks noChangeArrowheads="1"/>
          </p:cNvSpPr>
          <p:nvPr/>
        </p:nvSpPr>
        <p:spPr bwMode="auto">
          <a:xfrm>
            <a:off x="5187950" y="3694113"/>
            <a:ext cx="3330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Interleukin 6, adiponectin</a:t>
            </a:r>
          </a:p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VCAM, ICAM</a:t>
            </a:r>
          </a:p>
        </p:txBody>
      </p:sp>
      <p:sp>
        <p:nvSpPr>
          <p:cNvPr id="51207" name="TextovéPole 9"/>
          <p:cNvSpPr txBox="1">
            <a:spLocks noChangeArrowheads="1"/>
          </p:cNvSpPr>
          <p:nvPr/>
        </p:nvSpPr>
        <p:spPr bwMode="auto">
          <a:xfrm>
            <a:off x="5043488" y="4852988"/>
            <a:ext cx="34750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Monocyte changes after pasage of adipose tissue </a:t>
            </a:r>
          </a:p>
        </p:txBody>
      </p:sp>
      <p:sp>
        <p:nvSpPr>
          <p:cNvPr id="51208" name="TextovéPole 11"/>
          <p:cNvSpPr txBox="1">
            <a:spLocks noChangeArrowheads="1"/>
          </p:cNvSpPr>
          <p:nvPr/>
        </p:nvSpPr>
        <p:spPr bwMode="auto">
          <a:xfrm>
            <a:off x="238125" y="814388"/>
            <a:ext cx="8469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FF00"/>
                </a:solidFill>
                <a:ea typeface="Lucida Sans Unicode" pitchFamily="34" charset="0"/>
                <a:cs typeface="Lucida Sans Unicode" pitchFamily="34" charset="0"/>
              </a:rPr>
              <a:t>Aterogenic effect of  visceral adipose tissue</a:t>
            </a:r>
          </a:p>
        </p:txBody>
      </p:sp>
      <p:pic>
        <p:nvPicPr>
          <p:cNvPr id="51209" name="Picture 4" descr="IK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01025" y="6002338"/>
            <a:ext cx="70008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" y="1654175"/>
            <a:ext cx="2595563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Oblouk 64"/>
          <p:cNvSpPr/>
          <p:nvPr/>
        </p:nvSpPr>
        <p:spPr>
          <a:xfrm rot="17433566">
            <a:off x="3251200" y="434975"/>
            <a:ext cx="3081338" cy="5411788"/>
          </a:xfrm>
          <a:prstGeom prst="arc">
            <a:avLst>
              <a:gd name="adj1" fmla="val 17405264"/>
              <a:gd name="adj2" fmla="val 3579114"/>
            </a:avLst>
          </a:prstGeom>
          <a:ln w="1905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227" name="TextovéPole 63"/>
          <p:cNvSpPr txBox="1">
            <a:spLocks noChangeArrowheads="1"/>
          </p:cNvSpPr>
          <p:nvPr/>
        </p:nvSpPr>
        <p:spPr bwMode="auto">
          <a:xfrm>
            <a:off x="0" y="115888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2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 PROINFLAMMATION STATUS POTENTIATION</a:t>
            </a:r>
          </a:p>
        </p:txBody>
      </p:sp>
      <p:pic>
        <p:nvPicPr>
          <p:cNvPr id="1026" name="Picture 2" descr="C:\Users\tozy\Desktop\Dočasné\Skvrna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4AB64">
                <a:tint val="45000"/>
                <a:satMod val="400000"/>
              </a:srgbClr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436096" y="3333656"/>
            <a:ext cx="2782532" cy="2629365"/>
          </a:xfrm>
          <a:prstGeom prst="rect">
            <a:avLst/>
          </a:prstGeom>
          <a:noFill/>
          <a:extLst>
            <a:ext uri="{909E8E84-426E-40DD-AFC4-6F175D3DCCD1}"/>
          </a:extLst>
        </p:spPr>
      </p:pic>
      <p:sp>
        <p:nvSpPr>
          <p:cNvPr id="52229" name="TextovéPole 29"/>
          <p:cNvSpPr txBox="1">
            <a:spLocks noChangeArrowheads="1"/>
          </p:cNvSpPr>
          <p:nvPr/>
        </p:nvSpPr>
        <p:spPr bwMode="auto">
          <a:xfrm>
            <a:off x="6450013" y="4464050"/>
            <a:ext cx="587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MØ</a:t>
            </a:r>
          </a:p>
        </p:txBody>
      </p:sp>
      <p:cxnSp>
        <p:nvCxnSpPr>
          <p:cNvPr id="54" name="Přímá spojnice se šipkou 53"/>
          <p:cNvCxnSpPr/>
          <p:nvPr/>
        </p:nvCxnSpPr>
        <p:spPr>
          <a:xfrm>
            <a:off x="2501900" y="2870200"/>
            <a:ext cx="0" cy="720725"/>
          </a:xfrm>
          <a:prstGeom prst="straightConnector1">
            <a:avLst/>
          </a:prstGeom>
          <a:ln w="133350" cmpd="dbl">
            <a:solidFill>
              <a:schemeClr val="bg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231" name="TextovéPole 55"/>
          <p:cNvSpPr txBox="1">
            <a:spLocks noChangeArrowheads="1"/>
          </p:cNvSpPr>
          <p:nvPr/>
        </p:nvSpPr>
        <p:spPr bwMode="auto">
          <a:xfrm>
            <a:off x="773113" y="2963863"/>
            <a:ext cx="201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IL 6</a:t>
            </a:r>
          </a:p>
        </p:txBody>
      </p:sp>
      <p:sp>
        <p:nvSpPr>
          <p:cNvPr id="27" name="Oblouk 26"/>
          <p:cNvSpPr/>
          <p:nvPr/>
        </p:nvSpPr>
        <p:spPr>
          <a:xfrm rot="6140740" flipV="1">
            <a:off x="2229644" y="1647031"/>
            <a:ext cx="3081338" cy="5413375"/>
          </a:xfrm>
          <a:prstGeom prst="arc">
            <a:avLst>
              <a:gd name="adj1" fmla="val 17405264"/>
              <a:gd name="adj2" fmla="val 3579114"/>
            </a:avLst>
          </a:prstGeom>
          <a:ln w="19050"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233" name="TextovéPole 27"/>
          <p:cNvSpPr txBox="1">
            <a:spLocks noChangeArrowheads="1"/>
          </p:cNvSpPr>
          <p:nvPr/>
        </p:nvSpPr>
        <p:spPr bwMode="auto">
          <a:xfrm>
            <a:off x="1023938" y="2659063"/>
            <a:ext cx="1385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TNF</a:t>
            </a:r>
            <a:r>
              <a:rPr lang="el-GR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α</a:t>
            </a:r>
          </a:p>
        </p:txBody>
      </p:sp>
      <p:sp>
        <p:nvSpPr>
          <p:cNvPr id="52234" name="TextovéPole 30"/>
          <p:cNvSpPr txBox="1">
            <a:spLocks noChangeArrowheads="1"/>
          </p:cNvSpPr>
          <p:nvPr/>
        </p:nvSpPr>
        <p:spPr bwMode="auto">
          <a:xfrm>
            <a:off x="3036888" y="5983288"/>
            <a:ext cx="769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MCP</a:t>
            </a:r>
          </a:p>
        </p:txBody>
      </p:sp>
      <p:sp>
        <p:nvSpPr>
          <p:cNvPr id="52235" name="TextovéPole 32"/>
          <p:cNvSpPr txBox="1">
            <a:spLocks noChangeArrowheads="1"/>
          </p:cNvSpPr>
          <p:nvPr/>
        </p:nvSpPr>
        <p:spPr bwMode="auto">
          <a:xfrm>
            <a:off x="5219700" y="2105025"/>
            <a:ext cx="1385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TNF </a:t>
            </a:r>
            <a:r>
              <a:rPr lang="el-GR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α</a:t>
            </a:r>
          </a:p>
        </p:txBody>
      </p:sp>
      <p:sp>
        <p:nvSpPr>
          <p:cNvPr id="52236" name="TextovéPole 33"/>
          <p:cNvSpPr txBox="1">
            <a:spLocks noChangeArrowheads="1"/>
          </p:cNvSpPr>
          <p:nvPr/>
        </p:nvSpPr>
        <p:spPr bwMode="auto">
          <a:xfrm>
            <a:off x="3036888" y="4994275"/>
            <a:ext cx="887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TNF</a:t>
            </a:r>
            <a:r>
              <a:rPr lang="el-GR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α</a:t>
            </a:r>
          </a:p>
        </p:txBody>
      </p:sp>
      <p:sp>
        <p:nvSpPr>
          <p:cNvPr id="52237" name="Obdélník 2"/>
          <p:cNvSpPr>
            <a:spLocks noChangeArrowheads="1"/>
          </p:cNvSpPr>
          <p:nvPr/>
        </p:nvSpPr>
        <p:spPr bwMode="auto">
          <a:xfrm>
            <a:off x="3205163" y="5348288"/>
            <a:ext cx="454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Il6</a:t>
            </a:r>
          </a:p>
        </p:txBody>
      </p:sp>
      <p:sp>
        <p:nvSpPr>
          <p:cNvPr id="52238" name="TextovéPole 34"/>
          <p:cNvSpPr txBox="1">
            <a:spLocks noChangeArrowheads="1"/>
          </p:cNvSpPr>
          <p:nvPr/>
        </p:nvSpPr>
        <p:spPr bwMode="auto">
          <a:xfrm>
            <a:off x="971550" y="2289175"/>
            <a:ext cx="1385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NF ƙ B</a:t>
            </a:r>
          </a:p>
        </p:txBody>
      </p:sp>
      <p:sp>
        <p:nvSpPr>
          <p:cNvPr id="52239" name="TextovéPole 1"/>
          <p:cNvSpPr txBox="1">
            <a:spLocks noChangeArrowheads="1"/>
          </p:cNvSpPr>
          <p:nvPr/>
        </p:nvSpPr>
        <p:spPr bwMode="auto">
          <a:xfrm>
            <a:off x="1023938" y="1844675"/>
            <a:ext cx="1676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SYNTHESIS</a:t>
            </a:r>
          </a:p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Obrázek 1" descr="pozad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1.eps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3613" y="1128713"/>
            <a:ext cx="6143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2.eps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2588" y="2981325"/>
            <a:ext cx="6858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3.eps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13200" y="3894138"/>
            <a:ext cx="1058863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4.eps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92863" y="3217863"/>
            <a:ext cx="1931987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2.eps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1428750"/>
            <a:ext cx="6858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ovací šipka 9"/>
          <p:cNvCxnSpPr/>
          <p:nvPr/>
        </p:nvCxnSpPr>
        <p:spPr>
          <a:xfrm rot="16200000" flipH="1">
            <a:off x="1071562" y="2143126"/>
            <a:ext cx="1071563" cy="500062"/>
          </a:xfrm>
          <a:prstGeom prst="straightConnector1">
            <a:avLst/>
          </a:prstGeom>
          <a:ln w="38100">
            <a:solidFill>
              <a:srgbClr val="0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2286000" y="3643313"/>
            <a:ext cx="1714500" cy="642937"/>
          </a:xfrm>
          <a:prstGeom prst="straightConnector1">
            <a:avLst/>
          </a:prstGeom>
          <a:ln w="38100">
            <a:solidFill>
              <a:srgbClr val="0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5072063" y="4214813"/>
            <a:ext cx="1428750" cy="214312"/>
          </a:xfrm>
          <a:prstGeom prst="straightConnector1">
            <a:avLst/>
          </a:prstGeom>
          <a:ln w="38100">
            <a:solidFill>
              <a:srgbClr val="0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 flipH="1" flipV="1">
            <a:off x="4536282" y="2607468"/>
            <a:ext cx="1428750" cy="1071563"/>
          </a:xfrm>
          <a:prstGeom prst="straightConnector1">
            <a:avLst/>
          </a:prstGeom>
          <a:ln w="3810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3  0.075 -0.08261  0.125 -0.08261  C 0.175 -0.08261  0.22 -0.05063  0.25 0  C 0.22 0.05063  0.175 0.08261  0.125 0.08261  C 0.075 0.08261  0.03 0.05063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Obrázek 1" descr="pozad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1.eps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3613" y="1128713"/>
            <a:ext cx="6143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2.eps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2588" y="2981325"/>
            <a:ext cx="6858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3.eps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13200" y="3894138"/>
            <a:ext cx="1058863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4.eps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92863" y="3217863"/>
            <a:ext cx="1931987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2.eps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1428750"/>
            <a:ext cx="6858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ovací šipka 9"/>
          <p:cNvCxnSpPr/>
          <p:nvPr/>
        </p:nvCxnSpPr>
        <p:spPr>
          <a:xfrm rot="16200000" flipH="1">
            <a:off x="1071562" y="2143126"/>
            <a:ext cx="1071563" cy="500062"/>
          </a:xfrm>
          <a:prstGeom prst="straightConnector1">
            <a:avLst/>
          </a:prstGeom>
          <a:ln w="38100">
            <a:solidFill>
              <a:srgbClr val="0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2286000" y="3643313"/>
            <a:ext cx="1714500" cy="642937"/>
          </a:xfrm>
          <a:prstGeom prst="straightConnector1">
            <a:avLst/>
          </a:prstGeom>
          <a:ln w="38100">
            <a:solidFill>
              <a:srgbClr val="0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5072063" y="4214813"/>
            <a:ext cx="1428750" cy="214312"/>
          </a:xfrm>
          <a:prstGeom prst="straightConnector1">
            <a:avLst/>
          </a:prstGeom>
          <a:ln w="38100">
            <a:solidFill>
              <a:srgbClr val="0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 flipH="1" flipV="1">
            <a:off x="4536282" y="2607468"/>
            <a:ext cx="1428750" cy="1071563"/>
          </a:xfrm>
          <a:prstGeom prst="straightConnector1">
            <a:avLst/>
          </a:prstGeom>
          <a:ln w="3810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3  0.075 -0.08261  0.125 -0.08261  C 0.175 -0.08261  0.22 -0.05063  0.25 0  C 0.22 0.05063  0.175 0.08261  0.125 0.08261  C 0.075 0.08261  0.03 0.05063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/>
          <p:nvPr/>
        </p:nvSpPr>
        <p:spPr>
          <a:xfrm>
            <a:off x="1734293" y="1523978"/>
            <a:ext cx="1469096" cy="1533163"/>
          </a:xfrm>
          <a:custGeom>
            <a:avLst/>
            <a:gdLst>
              <a:gd name="connsiteX0" fmla="*/ 881768 w 1652733"/>
              <a:gd name="connsiteY0" fmla="*/ 107577 h 1533163"/>
              <a:gd name="connsiteX1" fmla="*/ 612827 w 1652733"/>
              <a:gd name="connsiteY1" fmla="*/ 80683 h 1533163"/>
              <a:gd name="connsiteX2" fmla="*/ 559039 w 1652733"/>
              <a:gd name="connsiteY2" fmla="*/ 98612 h 1533163"/>
              <a:gd name="connsiteX3" fmla="*/ 523180 w 1652733"/>
              <a:gd name="connsiteY3" fmla="*/ 107577 h 1533163"/>
              <a:gd name="connsiteX4" fmla="*/ 478356 w 1652733"/>
              <a:gd name="connsiteY4" fmla="*/ 143436 h 1533163"/>
              <a:gd name="connsiteX5" fmla="*/ 451462 w 1652733"/>
              <a:gd name="connsiteY5" fmla="*/ 259977 h 1533163"/>
              <a:gd name="connsiteX6" fmla="*/ 469392 w 1652733"/>
              <a:gd name="connsiteY6" fmla="*/ 394447 h 1533163"/>
              <a:gd name="connsiteX7" fmla="*/ 514215 w 1652733"/>
              <a:gd name="connsiteY7" fmla="*/ 475130 h 1533163"/>
              <a:gd name="connsiteX8" fmla="*/ 523180 w 1652733"/>
              <a:gd name="connsiteY8" fmla="*/ 519953 h 1533163"/>
              <a:gd name="connsiteX9" fmla="*/ 496286 w 1652733"/>
              <a:gd name="connsiteY9" fmla="*/ 591671 h 1533163"/>
              <a:gd name="connsiteX10" fmla="*/ 415604 w 1652733"/>
              <a:gd name="connsiteY10" fmla="*/ 645459 h 1533163"/>
              <a:gd name="connsiteX11" fmla="*/ 83909 w 1652733"/>
              <a:gd name="connsiteY11" fmla="*/ 672353 h 1533163"/>
              <a:gd name="connsiteX12" fmla="*/ 30121 w 1652733"/>
              <a:gd name="connsiteY12" fmla="*/ 708212 h 1533163"/>
              <a:gd name="connsiteX13" fmla="*/ 3227 w 1652733"/>
              <a:gd name="connsiteY13" fmla="*/ 797859 h 1533163"/>
              <a:gd name="connsiteX14" fmla="*/ 12192 w 1652733"/>
              <a:gd name="connsiteY14" fmla="*/ 941295 h 1533163"/>
              <a:gd name="connsiteX15" fmla="*/ 48051 w 1652733"/>
              <a:gd name="connsiteY15" fmla="*/ 968189 h 1533163"/>
              <a:gd name="connsiteX16" fmla="*/ 155627 w 1652733"/>
              <a:gd name="connsiteY16" fmla="*/ 986118 h 1533163"/>
              <a:gd name="connsiteX17" fmla="*/ 388709 w 1652733"/>
              <a:gd name="connsiteY17" fmla="*/ 1013012 h 1533163"/>
              <a:gd name="connsiteX18" fmla="*/ 379745 w 1652733"/>
              <a:gd name="connsiteY18" fmla="*/ 1192306 h 1533163"/>
              <a:gd name="connsiteX19" fmla="*/ 352851 w 1652733"/>
              <a:gd name="connsiteY19" fmla="*/ 1237130 h 1533163"/>
              <a:gd name="connsiteX20" fmla="*/ 334921 w 1652733"/>
              <a:gd name="connsiteY20" fmla="*/ 1272989 h 1533163"/>
              <a:gd name="connsiteX21" fmla="*/ 334921 w 1652733"/>
              <a:gd name="connsiteY21" fmla="*/ 1425389 h 1533163"/>
              <a:gd name="connsiteX22" fmla="*/ 406639 w 1652733"/>
              <a:gd name="connsiteY22" fmla="*/ 1470212 h 1533163"/>
              <a:gd name="connsiteX23" fmla="*/ 612827 w 1652733"/>
              <a:gd name="connsiteY23" fmla="*/ 1434353 h 1533163"/>
              <a:gd name="connsiteX24" fmla="*/ 666615 w 1652733"/>
              <a:gd name="connsiteY24" fmla="*/ 1398495 h 1533163"/>
              <a:gd name="connsiteX25" fmla="*/ 702474 w 1652733"/>
              <a:gd name="connsiteY25" fmla="*/ 1380565 h 1533163"/>
              <a:gd name="connsiteX26" fmla="*/ 738333 w 1652733"/>
              <a:gd name="connsiteY26" fmla="*/ 1344706 h 1533163"/>
              <a:gd name="connsiteX27" fmla="*/ 756262 w 1652733"/>
              <a:gd name="connsiteY27" fmla="*/ 1308847 h 1533163"/>
              <a:gd name="connsiteX28" fmla="*/ 863839 w 1652733"/>
              <a:gd name="connsiteY28" fmla="*/ 1219200 h 1533163"/>
              <a:gd name="connsiteX29" fmla="*/ 935556 w 1652733"/>
              <a:gd name="connsiteY29" fmla="*/ 1210236 h 1533163"/>
              <a:gd name="connsiteX30" fmla="*/ 1096921 w 1652733"/>
              <a:gd name="connsiteY30" fmla="*/ 1255059 h 1533163"/>
              <a:gd name="connsiteX31" fmla="*/ 1114851 w 1652733"/>
              <a:gd name="connsiteY31" fmla="*/ 1299883 h 1533163"/>
              <a:gd name="connsiteX32" fmla="*/ 1159674 w 1652733"/>
              <a:gd name="connsiteY32" fmla="*/ 1479177 h 1533163"/>
              <a:gd name="connsiteX33" fmla="*/ 1276215 w 1652733"/>
              <a:gd name="connsiteY33" fmla="*/ 1515036 h 1533163"/>
              <a:gd name="connsiteX34" fmla="*/ 1473439 w 1652733"/>
              <a:gd name="connsiteY34" fmla="*/ 1452283 h 1533163"/>
              <a:gd name="connsiteX35" fmla="*/ 1482404 w 1652733"/>
              <a:gd name="connsiteY35" fmla="*/ 1416424 h 1533163"/>
              <a:gd name="connsiteX36" fmla="*/ 1464474 w 1652733"/>
              <a:gd name="connsiteY36" fmla="*/ 1084730 h 1533163"/>
              <a:gd name="connsiteX37" fmla="*/ 1428615 w 1652733"/>
              <a:gd name="connsiteY37" fmla="*/ 1039906 h 1533163"/>
              <a:gd name="connsiteX38" fmla="*/ 1365862 w 1652733"/>
              <a:gd name="connsiteY38" fmla="*/ 950259 h 1533163"/>
              <a:gd name="connsiteX39" fmla="*/ 1303109 w 1652733"/>
              <a:gd name="connsiteY39" fmla="*/ 878542 h 1533163"/>
              <a:gd name="connsiteX40" fmla="*/ 1294145 w 1652733"/>
              <a:gd name="connsiteY40" fmla="*/ 788895 h 1533163"/>
              <a:gd name="connsiteX41" fmla="*/ 1338968 w 1652733"/>
              <a:gd name="connsiteY41" fmla="*/ 762000 h 1533163"/>
              <a:gd name="connsiteX42" fmla="*/ 1527227 w 1652733"/>
              <a:gd name="connsiteY42" fmla="*/ 744071 h 1533163"/>
              <a:gd name="connsiteX43" fmla="*/ 1598945 w 1652733"/>
              <a:gd name="connsiteY43" fmla="*/ 717177 h 1533163"/>
              <a:gd name="connsiteX44" fmla="*/ 1652733 w 1652733"/>
              <a:gd name="connsiteY44" fmla="*/ 582706 h 1533163"/>
              <a:gd name="connsiteX45" fmla="*/ 1634804 w 1652733"/>
              <a:gd name="connsiteY45" fmla="*/ 448236 h 1533163"/>
              <a:gd name="connsiteX46" fmla="*/ 1607909 w 1652733"/>
              <a:gd name="connsiteY46" fmla="*/ 403412 h 1533163"/>
              <a:gd name="connsiteX47" fmla="*/ 1563086 w 1652733"/>
              <a:gd name="connsiteY47" fmla="*/ 349624 h 1533163"/>
              <a:gd name="connsiteX48" fmla="*/ 1159674 w 1652733"/>
              <a:gd name="connsiteY48" fmla="*/ 295836 h 1533163"/>
              <a:gd name="connsiteX49" fmla="*/ 1123815 w 1652733"/>
              <a:gd name="connsiteY49" fmla="*/ 206189 h 1533163"/>
              <a:gd name="connsiteX50" fmla="*/ 1114851 w 1652733"/>
              <a:gd name="connsiteY50" fmla="*/ 53789 h 1533163"/>
              <a:gd name="connsiteX51" fmla="*/ 1105886 w 1652733"/>
              <a:gd name="connsiteY51" fmla="*/ 26895 h 1533163"/>
              <a:gd name="connsiteX52" fmla="*/ 1007274 w 1652733"/>
              <a:gd name="connsiteY52" fmla="*/ 0 h 1533163"/>
              <a:gd name="connsiteX53" fmla="*/ 962451 w 1652733"/>
              <a:gd name="connsiteY53" fmla="*/ 17930 h 1533163"/>
              <a:gd name="connsiteX54" fmla="*/ 935556 w 1652733"/>
              <a:gd name="connsiteY54" fmla="*/ 26895 h 1533163"/>
              <a:gd name="connsiteX55" fmla="*/ 863839 w 1652733"/>
              <a:gd name="connsiteY55" fmla="*/ 53789 h 1533163"/>
              <a:gd name="connsiteX56" fmla="*/ 881768 w 1652733"/>
              <a:gd name="connsiteY56" fmla="*/ 107577 h 1533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652733" h="1533163">
                <a:moveTo>
                  <a:pt x="881768" y="107577"/>
                </a:moveTo>
                <a:cubicBezTo>
                  <a:pt x="839933" y="112059"/>
                  <a:pt x="841216" y="73762"/>
                  <a:pt x="612827" y="80683"/>
                </a:cubicBezTo>
                <a:cubicBezTo>
                  <a:pt x="593937" y="81255"/>
                  <a:pt x="577141" y="93181"/>
                  <a:pt x="559039" y="98612"/>
                </a:cubicBezTo>
                <a:cubicBezTo>
                  <a:pt x="547238" y="102152"/>
                  <a:pt x="535133" y="104589"/>
                  <a:pt x="523180" y="107577"/>
                </a:cubicBezTo>
                <a:cubicBezTo>
                  <a:pt x="508239" y="119530"/>
                  <a:pt x="489329" y="127761"/>
                  <a:pt x="478356" y="143436"/>
                </a:cubicBezTo>
                <a:cubicBezTo>
                  <a:pt x="460687" y="168677"/>
                  <a:pt x="455338" y="232844"/>
                  <a:pt x="451462" y="259977"/>
                </a:cubicBezTo>
                <a:cubicBezTo>
                  <a:pt x="457439" y="304800"/>
                  <a:pt x="456730" y="351036"/>
                  <a:pt x="469392" y="394447"/>
                </a:cubicBezTo>
                <a:cubicBezTo>
                  <a:pt x="478006" y="423982"/>
                  <a:pt x="502096" y="446852"/>
                  <a:pt x="514215" y="475130"/>
                </a:cubicBezTo>
                <a:cubicBezTo>
                  <a:pt x="520217" y="489135"/>
                  <a:pt x="520192" y="505012"/>
                  <a:pt x="523180" y="519953"/>
                </a:cubicBezTo>
                <a:cubicBezTo>
                  <a:pt x="514215" y="543859"/>
                  <a:pt x="509993" y="570131"/>
                  <a:pt x="496286" y="591671"/>
                </a:cubicBezTo>
                <a:cubicBezTo>
                  <a:pt x="490937" y="600076"/>
                  <a:pt x="421403" y="644631"/>
                  <a:pt x="415604" y="645459"/>
                </a:cubicBezTo>
                <a:cubicBezTo>
                  <a:pt x="305791" y="661146"/>
                  <a:pt x="194474" y="663388"/>
                  <a:pt x="83909" y="672353"/>
                </a:cubicBezTo>
                <a:cubicBezTo>
                  <a:pt x="65980" y="684306"/>
                  <a:pt x="45358" y="692975"/>
                  <a:pt x="30121" y="708212"/>
                </a:cubicBezTo>
                <a:cubicBezTo>
                  <a:pt x="9275" y="729058"/>
                  <a:pt x="7300" y="773422"/>
                  <a:pt x="3227" y="797859"/>
                </a:cubicBezTo>
                <a:cubicBezTo>
                  <a:pt x="6215" y="845671"/>
                  <a:pt x="0" y="894967"/>
                  <a:pt x="12192" y="941295"/>
                </a:cubicBezTo>
                <a:cubicBezTo>
                  <a:pt x="15994" y="955744"/>
                  <a:pt x="33790" y="963732"/>
                  <a:pt x="48051" y="968189"/>
                </a:cubicBezTo>
                <a:cubicBezTo>
                  <a:pt x="82750" y="979032"/>
                  <a:pt x="119584" y="981376"/>
                  <a:pt x="155627" y="986118"/>
                </a:cubicBezTo>
                <a:cubicBezTo>
                  <a:pt x="233168" y="996321"/>
                  <a:pt x="311015" y="1004047"/>
                  <a:pt x="388709" y="1013012"/>
                </a:cubicBezTo>
                <a:cubicBezTo>
                  <a:pt x="385721" y="1072777"/>
                  <a:pt x="389199" y="1133218"/>
                  <a:pt x="379745" y="1192306"/>
                </a:cubicBezTo>
                <a:cubicBezTo>
                  <a:pt x="376992" y="1209512"/>
                  <a:pt x="361313" y="1221898"/>
                  <a:pt x="352851" y="1237130"/>
                </a:cubicBezTo>
                <a:cubicBezTo>
                  <a:pt x="346361" y="1248812"/>
                  <a:pt x="340898" y="1261036"/>
                  <a:pt x="334921" y="1272989"/>
                </a:cubicBezTo>
                <a:cubicBezTo>
                  <a:pt x="325257" y="1321307"/>
                  <a:pt x="309675" y="1377702"/>
                  <a:pt x="334921" y="1425389"/>
                </a:cubicBezTo>
                <a:cubicBezTo>
                  <a:pt x="348111" y="1450304"/>
                  <a:pt x="406639" y="1470212"/>
                  <a:pt x="406639" y="1470212"/>
                </a:cubicBezTo>
                <a:cubicBezTo>
                  <a:pt x="475368" y="1458259"/>
                  <a:pt x="554782" y="1473049"/>
                  <a:pt x="612827" y="1434353"/>
                </a:cubicBezTo>
                <a:cubicBezTo>
                  <a:pt x="630756" y="1422400"/>
                  <a:pt x="648138" y="1409581"/>
                  <a:pt x="666615" y="1398495"/>
                </a:cubicBezTo>
                <a:cubicBezTo>
                  <a:pt x="678074" y="1391619"/>
                  <a:pt x="691783" y="1388583"/>
                  <a:pt x="702474" y="1380565"/>
                </a:cubicBezTo>
                <a:cubicBezTo>
                  <a:pt x="715997" y="1370422"/>
                  <a:pt x="726380" y="1356659"/>
                  <a:pt x="738333" y="1344706"/>
                </a:cubicBezTo>
                <a:cubicBezTo>
                  <a:pt x="744309" y="1332753"/>
                  <a:pt x="748495" y="1319722"/>
                  <a:pt x="756262" y="1308847"/>
                </a:cubicBezTo>
                <a:cubicBezTo>
                  <a:pt x="773975" y="1284049"/>
                  <a:pt x="862568" y="1219359"/>
                  <a:pt x="863839" y="1219200"/>
                </a:cubicBezTo>
                <a:lnTo>
                  <a:pt x="935556" y="1210236"/>
                </a:lnTo>
                <a:cubicBezTo>
                  <a:pt x="979300" y="1216485"/>
                  <a:pt x="1061391" y="1207686"/>
                  <a:pt x="1096921" y="1255059"/>
                </a:cubicBezTo>
                <a:cubicBezTo>
                  <a:pt x="1106576" y="1267933"/>
                  <a:pt x="1108874" y="1284942"/>
                  <a:pt x="1114851" y="1299883"/>
                </a:cubicBezTo>
                <a:cubicBezTo>
                  <a:pt x="1116511" y="1313990"/>
                  <a:pt x="1101011" y="1453512"/>
                  <a:pt x="1159674" y="1479177"/>
                </a:cubicBezTo>
                <a:cubicBezTo>
                  <a:pt x="1196911" y="1495468"/>
                  <a:pt x="1237368" y="1503083"/>
                  <a:pt x="1276215" y="1515036"/>
                </a:cubicBezTo>
                <a:cubicBezTo>
                  <a:pt x="1385740" y="1507734"/>
                  <a:pt x="1408735" y="1533163"/>
                  <a:pt x="1473439" y="1452283"/>
                </a:cubicBezTo>
                <a:cubicBezTo>
                  <a:pt x="1481136" y="1442662"/>
                  <a:pt x="1479416" y="1428377"/>
                  <a:pt x="1482404" y="1416424"/>
                </a:cubicBezTo>
                <a:cubicBezTo>
                  <a:pt x="1476427" y="1305859"/>
                  <a:pt x="1480133" y="1194343"/>
                  <a:pt x="1464474" y="1084730"/>
                </a:cubicBezTo>
                <a:cubicBezTo>
                  <a:pt x="1461768" y="1065788"/>
                  <a:pt x="1439869" y="1055381"/>
                  <a:pt x="1428615" y="1039906"/>
                </a:cubicBezTo>
                <a:cubicBezTo>
                  <a:pt x="1407823" y="1011318"/>
                  <a:pt x="1389491" y="977264"/>
                  <a:pt x="1365862" y="950259"/>
                </a:cubicBezTo>
                <a:cubicBezTo>
                  <a:pt x="1284606" y="857393"/>
                  <a:pt x="1370936" y="968973"/>
                  <a:pt x="1303109" y="878542"/>
                </a:cubicBezTo>
                <a:cubicBezTo>
                  <a:pt x="1300121" y="848660"/>
                  <a:pt x="1285313" y="817598"/>
                  <a:pt x="1294145" y="788895"/>
                </a:cubicBezTo>
                <a:cubicBezTo>
                  <a:pt x="1299269" y="772241"/>
                  <a:pt x="1321857" y="765291"/>
                  <a:pt x="1338968" y="762000"/>
                </a:cubicBezTo>
                <a:cubicBezTo>
                  <a:pt x="1400871" y="750096"/>
                  <a:pt x="1464474" y="750047"/>
                  <a:pt x="1527227" y="744071"/>
                </a:cubicBezTo>
                <a:cubicBezTo>
                  <a:pt x="1551133" y="735106"/>
                  <a:pt x="1579331" y="733522"/>
                  <a:pt x="1598945" y="717177"/>
                </a:cubicBezTo>
                <a:cubicBezTo>
                  <a:pt x="1633111" y="688705"/>
                  <a:pt x="1643197" y="620850"/>
                  <a:pt x="1652733" y="582706"/>
                </a:cubicBezTo>
                <a:cubicBezTo>
                  <a:pt x="1646757" y="537883"/>
                  <a:pt x="1645772" y="492106"/>
                  <a:pt x="1634804" y="448236"/>
                </a:cubicBezTo>
                <a:cubicBezTo>
                  <a:pt x="1630578" y="431332"/>
                  <a:pt x="1618158" y="417504"/>
                  <a:pt x="1607909" y="403412"/>
                </a:cubicBezTo>
                <a:cubicBezTo>
                  <a:pt x="1594182" y="384537"/>
                  <a:pt x="1579589" y="366127"/>
                  <a:pt x="1563086" y="349624"/>
                </a:cubicBezTo>
                <a:cubicBezTo>
                  <a:pt x="1453920" y="240458"/>
                  <a:pt x="1355288" y="305616"/>
                  <a:pt x="1159674" y="295836"/>
                </a:cubicBezTo>
                <a:cubicBezTo>
                  <a:pt x="1136841" y="261585"/>
                  <a:pt x="1130242" y="257607"/>
                  <a:pt x="1123815" y="206189"/>
                </a:cubicBezTo>
                <a:cubicBezTo>
                  <a:pt x="1117503" y="155694"/>
                  <a:pt x="1119914" y="104424"/>
                  <a:pt x="1114851" y="53789"/>
                </a:cubicBezTo>
                <a:cubicBezTo>
                  <a:pt x="1113911" y="44386"/>
                  <a:pt x="1113145" y="32944"/>
                  <a:pt x="1105886" y="26895"/>
                </a:cubicBezTo>
                <a:cubicBezTo>
                  <a:pt x="1084290" y="8899"/>
                  <a:pt x="1031636" y="4061"/>
                  <a:pt x="1007274" y="0"/>
                </a:cubicBezTo>
                <a:cubicBezTo>
                  <a:pt x="992333" y="5977"/>
                  <a:pt x="977518" y="12280"/>
                  <a:pt x="962451" y="17930"/>
                </a:cubicBezTo>
                <a:cubicBezTo>
                  <a:pt x="953603" y="21248"/>
                  <a:pt x="944242" y="23173"/>
                  <a:pt x="935556" y="26895"/>
                </a:cubicBezTo>
                <a:cubicBezTo>
                  <a:pt x="869925" y="55022"/>
                  <a:pt x="929952" y="37260"/>
                  <a:pt x="863839" y="53789"/>
                </a:cubicBezTo>
                <a:cubicBezTo>
                  <a:pt x="837457" y="80170"/>
                  <a:pt x="923603" y="103095"/>
                  <a:pt x="881768" y="107577"/>
                </a:cubicBezTo>
                <a:close/>
              </a:path>
            </a:pathLst>
          </a:cu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430463" y="2151063"/>
            <a:ext cx="128587" cy="1619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3314700" y="2124075"/>
            <a:ext cx="2263775" cy="1588"/>
          </a:xfrm>
          <a:prstGeom prst="straightConnector1">
            <a:avLst/>
          </a:prstGeom>
          <a:ln w="57150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632450" y="1873250"/>
            <a:ext cx="14922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Arterial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wall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880710" y="4697522"/>
            <a:ext cx="454212" cy="49305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183518" y="4374793"/>
            <a:ext cx="454212" cy="49305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422578" y="4805099"/>
            <a:ext cx="454212" cy="49305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4087898" y="4957499"/>
            <a:ext cx="454212" cy="49305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653668" y="4589946"/>
            <a:ext cx="215153" cy="25101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4279143" y="4778206"/>
            <a:ext cx="215153" cy="25101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3793056" y="5011288"/>
            <a:ext cx="215153" cy="25101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976336" y="5145759"/>
            <a:ext cx="215153" cy="25101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4111803" y="5369878"/>
            <a:ext cx="215153" cy="25101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4358832" y="5432633"/>
            <a:ext cx="215153" cy="25101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526174" y="5145764"/>
            <a:ext cx="334678" cy="34065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550081" y="5450565"/>
            <a:ext cx="334678" cy="34065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135713" y="5567107"/>
            <a:ext cx="334678" cy="34065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3793062" y="5351956"/>
            <a:ext cx="334678" cy="34065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813046" y="5020264"/>
            <a:ext cx="334678" cy="34065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633788" y="5961063"/>
            <a:ext cx="18256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Adipose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tissue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Volný tvar 25"/>
          <p:cNvSpPr/>
          <p:nvPr/>
        </p:nvSpPr>
        <p:spPr>
          <a:xfrm>
            <a:off x="5576888" y="3044825"/>
            <a:ext cx="1228725" cy="1920875"/>
          </a:xfrm>
          <a:custGeom>
            <a:avLst/>
            <a:gdLst>
              <a:gd name="connsiteX0" fmla="*/ 718063 w 1946228"/>
              <a:gd name="connsiteY0" fmla="*/ 549770 h 2459252"/>
              <a:gd name="connsiteX1" fmla="*/ 583593 w 1946228"/>
              <a:gd name="connsiteY1" fmla="*/ 504946 h 2459252"/>
              <a:gd name="connsiteX2" fmla="*/ 511875 w 1946228"/>
              <a:gd name="connsiteY2" fmla="*/ 451158 h 2459252"/>
              <a:gd name="connsiteX3" fmla="*/ 386369 w 1946228"/>
              <a:gd name="connsiteY3" fmla="*/ 433229 h 2459252"/>
              <a:gd name="connsiteX4" fmla="*/ 341546 w 1946228"/>
              <a:gd name="connsiteY4" fmla="*/ 451158 h 2459252"/>
              <a:gd name="connsiteX5" fmla="*/ 359475 w 1946228"/>
              <a:gd name="connsiteY5" fmla="*/ 522876 h 2459252"/>
              <a:gd name="connsiteX6" fmla="*/ 377404 w 1946228"/>
              <a:gd name="connsiteY6" fmla="*/ 576664 h 2459252"/>
              <a:gd name="connsiteX7" fmla="*/ 368440 w 1946228"/>
              <a:gd name="connsiteY7" fmla="*/ 603558 h 2459252"/>
              <a:gd name="connsiteX8" fmla="*/ 278793 w 1946228"/>
              <a:gd name="connsiteY8" fmla="*/ 594593 h 2459252"/>
              <a:gd name="connsiteX9" fmla="*/ 189146 w 1946228"/>
              <a:gd name="connsiteY9" fmla="*/ 603558 h 2459252"/>
              <a:gd name="connsiteX10" fmla="*/ 171216 w 1946228"/>
              <a:gd name="connsiteY10" fmla="*/ 702170 h 2459252"/>
              <a:gd name="connsiteX11" fmla="*/ 207075 w 1946228"/>
              <a:gd name="connsiteY11" fmla="*/ 738029 h 2459252"/>
              <a:gd name="connsiteX12" fmla="*/ 278793 w 1946228"/>
              <a:gd name="connsiteY12" fmla="*/ 791817 h 2459252"/>
              <a:gd name="connsiteX13" fmla="*/ 251899 w 1946228"/>
              <a:gd name="connsiteY13" fmla="*/ 854570 h 2459252"/>
              <a:gd name="connsiteX14" fmla="*/ 216040 w 1946228"/>
              <a:gd name="connsiteY14" fmla="*/ 863535 h 2459252"/>
              <a:gd name="connsiteX15" fmla="*/ 108463 w 1946228"/>
              <a:gd name="connsiteY15" fmla="*/ 881464 h 2459252"/>
              <a:gd name="connsiteX16" fmla="*/ 63640 w 1946228"/>
              <a:gd name="connsiteY16" fmla="*/ 890429 h 2459252"/>
              <a:gd name="connsiteX17" fmla="*/ 36746 w 1946228"/>
              <a:gd name="connsiteY17" fmla="*/ 917323 h 2459252"/>
              <a:gd name="connsiteX18" fmla="*/ 45710 w 1946228"/>
              <a:gd name="connsiteY18" fmla="*/ 1069723 h 2459252"/>
              <a:gd name="connsiteX19" fmla="*/ 162252 w 1946228"/>
              <a:gd name="connsiteY19" fmla="*/ 1051793 h 2459252"/>
              <a:gd name="connsiteX20" fmla="*/ 216040 w 1946228"/>
              <a:gd name="connsiteY20" fmla="*/ 1060758 h 2459252"/>
              <a:gd name="connsiteX21" fmla="*/ 144322 w 1946228"/>
              <a:gd name="connsiteY21" fmla="*/ 1249017 h 2459252"/>
              <a:gd name="connsiteX22" fmla="*/ 72604 w 1946228"/>
              <a:gd name="connsiteY22" fmla="*/ 1338664 h 2459252"/>
              <a:gd name="connsiteX23" fmla="*/ 81569 w 1946228"/>
              <a:gd name="connsiteY23" fmla="*/ 1428311 h 2459252"/>
              <a:gd name="connsiteX24" fmla="*/ 135357 w 1946228"/>
              <a:gd name="connsiteY24" fmla="*/ 1419346 h 2459252"/>
              <a:gd name="connsiteX25" fmla="*/ 189146 w 1946228"/>
              <a:gd name="connsiteY25" fmla="*/ 1365558 h 2459252"/>
              <a:gd name="connsiteX26" fmla="*/ 216040 w 1946228"/>
              <a:gd name="connsiteY26" fmla="*/ 1338664 h 2459252"/>
              <a:gd name="connsiteX27" fmla="*/ 233969 w 1946228"/>
              <a:gd name="connsiteY27" fmla="*/ 1302805 h 2459252"/>
              <a:gd name="connsiteX28" fmla="*/ 359475 w 1946228"/>
              <a:gd name="connsiteY28" fmla="*/ 1275911 h 2459252"/>
              <a:gd name="connsiteX29" fmla="*/ 368440 w 1946228"/>
              <a:gd name="connsiteY29" fmla="*/ 1329699 h 2459252"/>
              <a:gd name="connsiteX30" fmla="*/ 287757 w 1946228"/>
              <a:gd name="connsiteY30" fmla="*/ 1455205 h 2459252"/>
              <a:gd name="connsiteX31" fmla="*/ 216040 w 1946228"/>
              <a:gd name="connsiteY31" fmla="*/ 1562782 h 2459252"/>
              <a:gd name="connsiteX32" fmla="*/ 216040 w 1946228"/>
              <a:gd name="connsiteY32" fmla="*/ 1768970 h 2459252"/>
              <a:gd name="connsiteX33" fmla="*/ 251899 w 1946228"/>
              <a:gd name="connsiteY33" fmla="*/ 1795864 h 2459252"/>
              <a:gd name="connsiteX34" fmla="*/ 359475 w 1946228"/>
              <a:gd name="connsiteY34" fmla="*/ 1724146 h 2459252"/>
              <a:gd name="connsiteX35" fmla="*/ 404299 w 1946228"/>
              <a:gd name="connsiteY35" fmla="*/ 1607605 h 2459252"/>
              <a:gd name="connsiteX36" fmla="*/ 422228 w 1946228"/>
              <a:gd name="connsiteY36" fmla="*/ 1482099 h 2459252"/>
              <a:gd name="connsiteX37" fmla="*/ 467052 w 1946228"/>
              <a:gd name="connsiteY37" fmla="*/ 1410382 h 2459252"/>
              <a:gd name="connsiteX38" fmla="*/ 511875 w 1946228"/>
              <a:gd name="connsiteY38" fmla="*/ 1446240 h 2459252"/>
              <a:gd name="connsiteX39" fmla="*/ 476016 w 1946228"/>
              <a:gd name="connsiteY39" fmla="*/ 1661393 h 2459252"/>
              <a:gd name="connsiteX40" fmla="*/ 476016 w 1946228"/>
              <a:gd name="connsiteY40" fmla="*/ 2145487 h 2459252"/>
              <a:gd name="connsiteX41" fmla="*/ 484981 w 1946228"/>
              <a:gd name="connsiteY41" fmla="*/ 2181346 h 2459252"/>
              <a:gd name="connsiteX42" fmla="*/ 556699 w 1946228"/>
              <a:gd name="connsiteY42" fmla="*/ 2154452 h 2459252"/>
              <a:gd name="connsiteX43" fmla="*/ 628416 w 1946228"/>
              <a:gd name="connsiteY43" fmla="*/ 2055840 h 2459252"/>
              <a:gd name="connsiteX44" fmla="*/ 628416 w 1946228"/>
              <a:gd name="connsiteY44" fmla="*/ 1760005 h 2459252"/>
              <a:gd name="connsiteX45" fmla="*/ 646346 w 1946228"/>
              <a:gd name="connsiteY45" fmla="*/ 1437276 h 2459252"/>
              <a:gd name="connsiteX46" fmla="*/ 682204 w 1946228"/>
              <a:gd name="connsiteY46" fmla="*/ 1589676 h 2459252"/>
              <a:gd name="connsiteX47" fmla="*/ 673240 w 1946228"/>
              <a:gd name="connsiteY47" fmla="*/ 1903440 h 2459252"/>
              <a:gd name="connsiteX48" fmla="*/ 744957 w 1946228"/>
              <a:gd name="connsiteY48" fmla="*/ 2378570 h 2459252"/>
              <a:gd name="connsiteX49" fmla="*/ 825640 w 1946228"/>
              <a:gd name="connsiteY49" fmla="*/ 2459252 h 2459252"/>
              <a:gd name="connsiteX50" fmla="*/ 861499 w 1946228"/>
              <a:gd name="connsiteY50" fmla="*/ 2306852 h 2459252"/>
              <a:gd name="connsiteX51" fmla="*/ 843569 w 1946228"/>
              <a:gd name="connsiteY51" fmla="*/ 1598640 h 2459252"/>
              <a:gd name="connsiteX52" fmla="*/ 861499 w 1946228"/>
              <a:gd name="connsiteY52" fmla="*/ 1500029 h 2459252"/>
              <a:gd name="connsiteX53" fmla="*/ 1022863 w 1946228"/>
              <a:gd name="connsiteY53" fmla="*/ 1661393 h 2459252"/>
              <a:gd name="connsiteX54" fmla="*/ 1076652 w 1946228"/>
              <a:gd name="connsiteY54" fmla="*/ 1786899 h 2459252"/>
              <a:gd name="connsiteX55" fmla="*/ 1139404 w 1946228"/>
              <a:gd name="connsiteY55" fmla="*/ 1939299 h 2459252"/>
              <a:gd name="connsiteX56" fmla="*/ 1211122 w 1946228"/>
              <a:gd name="connsiteY56" fmla="*/ 2055840 h 2459252"/>
              <a:gd name="connsiteX57" fmla="*/ 1246981 w 1946228"/>
              <a:gd name="connsiteY57" fmla="*/ 2091699 h 2459252"/>
              <a:gd name="connsiteX58" fmla="*/ 1354557 w 1946228"/>
              <a:gd name="connsiteY58" fmla="*/ 2199276 h 2459252"/>
              <a:gd name="connsiteX59" fmla="*/ 1453169 w 1946228"/>
              <a:gd name="connsiteY59" fmla="*/ 2208240 h 2459252"/>
              <a:gd name="connsiteX60" fmla="*/ 1524887 w 1946228"/>
              <a:gd name="connsiteY60" fmla="*/ 2190311 h 2459252"/>
              <a:gd name="connsiteX61" fmla="*/ 1542816 w 1946228"/>
              <a:gd name="connsiteY61" fmla="*/ 2145487 h 2459252"/>
              <a:gd name="connsiteX62" fmla="*/ 1515922 w 1946228"/>
              <a:gd name="connsiteY62" fmla="*/ 2011017 h 2459252"/>
              <a:gd name="connsiteX63" fmla="*/ 1202157 w 1946228"/>
              <a:gd name="connsiteY63" fmla="*/ 1634499 h 2459252"/>
              <a:gd name="connsiteX64" fmla="*/ 1139404 w 1946228"/>
              <a:gd name="connsiteY64" fmla="*/ 1580711 h 2459252"/>
              <a:gd name="connsiteX65" fmla="*/ 1058722 w 1946228"/>
              <a:gd name="connsiteY65" fmla="*/ 1491064 h 2459252"/>
              <a:gd name="connsiteX66" fmla="*/ 1031828 w 1946228"/>
              <a:gd name="connsiteY66" fmla="*/ 1446240 h 2459252"/>
              <a:gd name="connsiteX67" fmla="*/ 1148369 w 1946228"/>
              <a:gd name="connsiteY67" fmla="*/ 1473135 h 2459252"/>
              <a:gd name="connsiteX68" fmla="*/ 1202157 w 1946228"/>
              <a:gd name="connsiteY68" fmla="*/ 1500029 h 2459252"/>
              <a:gd name="connsiteX69" fmla="*/ 1238016 w 1946228"/>
              <a:gd name="connsiteY69" fmla="*/ 1508993 h 2459252"/>
              <a:gd name="connsiteX70" fmla="*/ 1291804 w 1946228"/>
              <a:gd name="connsiteY70" fmla="*/ 1535887 h 2459252"/>
              <a:gd name="connsiteX71" fmla="*/ 1336628 w 1946228"/>
              <a:gd name="connsiteY71" fmla="*/ 1553817 h 2459252"/>
              <a:gd name="connsiteX72" fmla="*/ 1444204 w 1946228"/>
              <a:gd name="connsiteY72" fmla="*/ 1607605 h 2459252"/>
              <a:gd name="connsiteX73" fmla="*/ 1587640 w 1946228"/>
              <a:gd name="connsiteY73" fmla="*/ 1625535 h 2459252"/>
              <a:gd name="connsiteX74" fmla="*/ 1775899 w 1946228"/>
              <a:gd name="connsiteY74" fmla="*/ 1616570 h 2459252"/>
              <a:gd name="connsiteX75" fmla="*/ 1775899 w 1946228"/>
              <a:gd name="connsiteY75" fmla="*/ 1535887 h 2459252"/>
              <a:gd name="connsiteX76" fmla="*/ 1695216 w 1946228"/>
              <a:gd name="connsiteY76" fmla="*/ 1482099 h 2459252"/>
              <a:gd name="connsiteX77" fmla="*/ 1515922 w 1946228"/>
              <a:gd name="connsiteY77" fmla="*/ 1428311 h 2459252"/>
              <a:gd name="connsiteX78" fmla="*/ 1444204 w 1946228"/>
              <a:gd name="connsiteY78" fmla="*/ 1410382 h 2459252"/>
              <a:gd name="connsiteX79" fmla="*/ 1381452 w 1946228"/>
              <a:gd name="connsiteY79" fmla="*/ 1374523 h 2459252"/>
              <a:gd name="connsiteX80" fmla="*/ 1264910 w 1946228"/>
              <a:gd name="connsiteY80" fmla="*/ 1320735 h 2459252"/>
              <a:gd name="connsiteX81" fmla="*/ 1220087 w 1946228"/>
              <a:gd name="connsiteY81" fmla="*/ 1284876 h 2459252"/>
              <a:gd name="connsiteX82" fmla="*/ 1202157 w 1946228"/>
              <a:gd name="connsiteY82" fmla="*/ 1257982 h 2459252"/>
              <a:gd name="connsiteX83" fmla="*/ 1506957 w 1946228"/>
              <a:gd name="connsiteY83" fmla="*/ 1275911 h 2459252"/>
              <a:gd name="connsiteX84" fmla="*/ 1614534 w 1946228"/>
              <a:gd name="connsiteY84" fmla="*/ 1293840 h 2459252"/>
              <a:gd name="connsiteX85" fmla="*/ 1704181 w 1946228"/>
              <a:gd name="connsiteY85" fmla="*/ 1311770 h 2459252"/>
              <a:gd name="connsiteX86" fmla="*/ 1838652 w 1946228"/>
              <a:gd name="connsiteY86" fmla="*/ 1302805 h 2459252"/>
              <a:gd name="connsiteX87" fmla="*/ 1946228 w 1946228"/>
              <a:gd name="connsiteY87" fmla="*/ 1240052 h 2459252"/>
              <a:gd name="connsiteX88" fmla="*/ 1919334 w 1946228"/>
              <a:gd name="connsiteY88" fmla="*/ 1177299 h 2459252"/>
              <a:gd name="connsiteX89" fmla="*/ 1883475 w 1946228"/>
              <a:gd name="connsiteY89" fmla="*/ 1132476 h 2459252"/>
              <a:gd name="connsiteX90" fmla="*/ 1793828 w 1946228"/>
              <a:gd name="connsiteY90" fmla="*/ 1123511 h 2459252"/>
              <a:gd name="connsiteX91" fmla="*/ 1327663 w 1946228"/>
              <a:gd name="connsiteY91" fmla="*/ 1114546 h 2459252"/>
              <a:gd name="connsiteX92" fmla="*/ 1300769 w 1946228"/>
              <a:gd name="connsiteY92" fmla="*/ 1087652 h 2459252"/>
              <a:gd name="connsiteX93" fmla="*/ 1300769 w 1946228"/>
              <a:gd name="connsiteY93" fmla="*/ 1015935 h 2459252"/>
              <a:gd name="connsiteX94" fmla="*/ 1345593 w 1946228"/>
              <a:gd name="connsiteY94" fmla="*/ 998005 h 2459252"/>
              <a:gd name="connsiteX95" fmla="*/ 1489028 w 1946228"/>
              <a:gd name="connsiteY95" fmla="*/ 980076 h 2459252"/>
              <a:gd name="connsiteX96" fmla="*/ 1533852 w 1946228"/>
              <a:gd name="connsiteY96" fmla="*/ 971111 h 2459252"/>
              <a:gd name="connsiteX97" fmla="*/ 1596604 w 1946228"/>
              <a:gd name="connsiteY97" fmla="*/ 962146 h 2459252"/>
              <a:gd name="connsiteX98" fmla="*/ 1650393 w 1946228"/>
              <a:gd name="connsiteY98" fmla="*/ 953182 h 2459252"/>
              <a:gd name="connsiteX99" fmla="*/ 1793828 w 1946228"/>
              <a:gd name="connsiteY99" fmla="*/ 890429 h 2459252"/>
              <a:gd name="connsiteX100" fmla="*/ 1838652 w 1946228"/>
              <a:gd name="connsiteY100" fmla="*/ 845605 h 2459252"/>
              <a:gd name="connsiteX101" fmla="*/ 1847616 w 1946228"/>
              <a:gd name="connsiteY101" fmla="*/ 818711 h 2459252"/>
              <a:gd name="connsiteX102" fmla="*/ 1865546 w 1946228"/>
              <a:gd name="connsiteY102" fmla="*/ 782852 h 2459252"/>
              <a:gd name="connsiteX103" fmla="*/ 1874510 w 1946228"/>
              <a:gd name="connsiteY103" fmla="*/ 746993 h 2459252"/>
              <a:gd name="connsiteX104" fmla="*/ 1856581 w 1946228"/>
              <a:gd name="connsiteY104" fmla="*/ 711135 h 2459252"/>
              <a:gd name="connsiteX105" fmla="*/ 1686252 w 1946228"/>
              <a:gd name="connsiteY105" fmla="*/ 755958 h 2459252"/>
              <a:gd name="connsiteX106" fmla="*/ 1587640 w 1946228"/>
              <a:gd name="connsiteY106" fmla="*/ 800782 h 2459252"/>
              <a:gd name="connsiteX107" fmla="*/ 1533852 w 1946228"/>
              <a:gd name="connsiteY107" fmla="*/ 836640 h 2459252"/>
              <a:gd name="connsiteX108" fmla="*/ 1381452 w 1946228"/>
              <a:gd name="connsiteY108" fmla="*/ 872499 h 2459252"/>
              <a:gd name="connsiteX109" fmla="*/ 1318699 w 1946228"/>
              <a:gd name="connsiteY109" fmla="*/ 863535 h 2459252"/>
              <a:gd name="connsiteX110" fmla="*/ 1264910 w 1946228"/>
              <a:gd name="connsiteY110" fmla="*/ 800782 h 2459252"/>
              <a:gd name="connsiteX111" fmla="*/ 1255946 w 1946228"/>
              <a:gd name="connsiteY111" fmla="*/ 764923 h 2459252"/>
              <a:gd name="connsiteX112" fmla="*/ 1336628 w 1946228"/>
              <a:gd name="connsiteY112" fmla="*/ 702170 h 2459252"/>
              <a:gd name="connsiteX113" fmla="*/ 1435240 w 1946228"/>
              <a:gd name="connsiteY113" fmla="*/ 675276 h 2459252"/>
              <a:gd name="connsiteX114" fmla="*/ 1533852 w 1946228"/>
              <a:gd name="connsiteY114" fmla="*/ 621487 h 2459252"/>
              <a:gd name="connsiteX115" fmla="*/ 1650393 w 1946228"/>
              <a:gd name="connsiteY115" fmla="*/ 540805 h 2459252"/>
              <a:gd name="connsiteX116" fmla="*/ 1668322 w 1946228"/>
              <a:gd name="connsiteY116" fmla="*/ 487017 h 2459252"/>
              <a:gd name="connsiteX117" fmla="*/ 1623499 w 1946228"/>
              <a:gd name="connsiteY117" fmla="*/ 307723 h 2459252"/>
              <a:gd name="connsiteX118" fmla="*/ 1587640 w 1946228"/>
              <a:gd name="connsiteY118" fmla="*/ 298758 h 2459252"/>
              <a:gd name="connsiteX119" fmla="*/ 1444204 w 1946228"/>
              <a:gd name="connsiteY119" fmla="*/ 370476 h 2459252"/>
              <a:gd name="connsiteX120" fmla="*/ 1390416 w 1946228"/>
              <a:gd name="connsiteY120" fmla="*/ 424264 h 2459252"/>
              <a:gd name="connsiteX121" fmla="*/ 1354557 w 1946228"/>
              <a:gd name="connsiteY121" fmla="*/ 478052 h 2459252"/>
              <a:gd name="connsiteX122" fmla="*/ 1318699 w 1946228"/>
              <a:gd name="connsiteY122" fmla="*/ 549770 h 2459252"/>
              <a:gd name="connsiteX123" fmla="*/ 1229052 w 1946228"/>
              <a:gd name="connsiteY123" fmla="*/ 639417 h 2459252"/>
              <a:gd name="connsiteX124" fmla="*/ 1157334 w 1946228"/>
              <a:gd name="connsiteY124" fmla="*/ 648382 h 2459252"/>
              <a:gd name="connsiteX125" fmla="*/ 1166299 w 1946228"/>
              <a:gd name="connsiteY125" fmla="*/ 567699 h 2459252"/>
              <a:gd name="connsiteX126" fmla="*/ 1193193 w 1946228"/>
              <a:gd name="connsiteY126" fmla="*/ 469087 h 2459252"/>
              <a:gd name="connsiteX127" fmla="*/ 1238016 w 1946228"/>
              <a:gd name="connsiteY127" fmla="*/ 424264 h 2459252"/>
              <a:gd name="connsiteX128" fmla="*/ 1327663 w 1946228"/>
              <a:gd name="connsiteY128" fmla="*/ 325652 h 2459252"/>
              <a:gd name="connsiteX129" fmla="*/ 1345593 w 1946228"/>
              <a:gd name="connsiteY129" fmla="*/ 280829 h 2459252"/>
              <a:gd name="connsiteX130" fmla="*/ 1372487 w 1946228"/>
              <a:gd name="connsiteY130" fmla="*/ 236005 h 2459252"/>
              <a:gd name="connsiteX131" fmla="*/ 1390416 w 1946228"/>
              <a:gd name="connsiteY131" fmla="*/ 182217 h 2459252"/>
              <a:gd name="connsiteX132" fmla="*/ 1408346 w 1946228"/>
              <a:gd name="connsiteY132" fmla="*/ 11887 h 2459252"/>
              <a:gd name="connsiteX133" fmla="*/ 1372487 w 1946228"/>
              <a:gd name="connsiteY133" fmla="*/ 20852 h 2459252"/>
              <a:gd name="connsiteX134" fmla="*/ 1327663 w 1946228"/>
              <a:gd name="connsiteY134" fmla="*/ 65676 h 2459252"/>
              <a:gd name="connsiteX135" fmla="*/ 1238016 w 1946228"/>
              <a:gd name="connsiteY135" fmla="*/ 191182 h 2459252"/>
              <a:gd name="connsiteX136" fmla="*/ 1220087 w 1946228"/>
              <a:gd name="connsiteY136" fmla="*/ 236005 h 2459252"/>
              <a:gd name="connsiteX137" fmla="*/ 1211122 w 1946228"/>
              <a:gd name="connsiteY137" fmla="*/ 298758 h 2459252"/>
              <a:gd name="connsiteX138" fmla="*/ 1193193 w 1946228"/>
              <a:gd name="connsiteY138" fmla="*/ 495982 h 2459252"/>
              <a:gd name="connsiteX139" fmla="*/ 1130440 w 1946228"/>
              <a:gd name="connsiteY139" fmla="*/ 513911 h 2459252"/>
              <a:gd name="connsiteX140" fmla="*/ 1022863 w 1946228"/>
              <a:gd name="connsiteY140" fmla="*/ 469087 h 2459252"/>
              <a:gd name="connsiteX141" fmla="*/ 987004 w 1946228"/>
              <a:gd name="connsiteY141" fmla="*/ 415299 h 2459252"/>
              <a:gd name="connsiteX142" fmla="*/ 978040 w 1946228"/>
              <a:gd name="connsiteY142" fmla="*/ 352546 h 2459252"/>
              <a:gd name="connsiteX143" fmla="*/ 1004934 w 1946228"/>
              <a:gd name="connsiteY143" fmla="*/ 146358 h 2459252"/>
              <a:gd name="connsiteX144" fmla="*/ 995969 w 1946228"/>
              <a:gd name="connsiteY144" fmla="*/ 56711 h 2459252"/>
              <a:gd name="connsiteX145" fmla="*/ 969075 w 1946228"/>
              <a:gd name="connsiteY145" fmla="*/ 38782 h 2459252"/>
              <a:gd name="connsiteX146" fmla="*/ 870463 w 1946228"/>
              <a:gd name="connsiteY146" fmla="*/ 11887 h 2459252"/>
              <a:gd name="connsiteX147" fmla="*/ 843569 w 1946228"/>
              <a:gd name="connsiteY147" fmla="*/ 29817 h 2459252"/>
              <a:gd name="connsiteX148" fmla="*/ 807710 w 1946228"/>
              <a:gd name="connsiteY148" fmla="*/ 128429 h 2459252"/>
              <a:gd name="connsiteX149" fmla="*/ 816675 w 1946228"/>
              <a:gd name="connsiteY149" fmla="*/ 244970 h 2459252"/>
              <a:gd name="connsiteX150" fmla="*/ 942181 w 1946228"/>
              <a:gd name="connsiteY150" fmla="*/ 370476 h 2459252"/>
              <a:gd name="connsiteX151" fmla="*/ 933216 w 1946228"/>
              <a:gd name="connsiteY151" fmla="*/ 469087 h 2459252"/>
              <a:gd name="connsiteX152" fmla="*/ 852534 w 1946228"/>
              <a:gd name="connsiteY152" fmla="*/ 460123 h 2459252"/>
              <a:gd name="connsiteX153" fmla="*/ 807710 w 1946228"/>
              <a:gd name="connsiteY153" fmla="*/ 433229 h 2459252"/>
              <a:gd name="connsiteX154" fmla="*/ 735993 w 1946228"/>
              <a:gd name="connsiteY154" fmla="*/ 379440 h 2459252"/>
              <a:gd name="connsiteX155" fmla="*/ 610487 w 1946228"/>
              <a:gd name="connsiteY155" fmla="*/ 271864 h 2459252"/>
              <a:gd name="connsiteX156" fmla="*/ 511875 w 1946228"/>
              <a:gd name="connsiteY156" fmla="*/ 227040 h 2459252"/>
              <a:gd name="connsiteX157" fmla="*/ 467052 w 1946228"/>
              <a:gd name="connsiteY157" fmla="*/ 191182 h 2459252"/>
              <a:gd name="connsiteX158" fmla="*/ 422228 w 1946228"/>
              <a:gd name="connsiteY158" fmla="*/ 164287 h 2459252"/>
              <a:gd name="connsiteX159" fmla="*/ 350510 w 1946228"/>
              <a:gd name="connsiteY159" fmla="*/ 173252 h 2459252"/>
              <a:gd name="connsiteX160" fmla="*/ 341546 w 1946228"/>
              <a:gd name="connsiteY160" fmla="*/ 236005 h 2459252"/>
              <a:gd name="connsiteX161" fmla="*/ 404299 w 1946228"/>
              <a:gd name="connsiteY161" fmla="*/ 316687 h 2459252"/>
              <a:gd name="connsiteX162" fmla="*/ 565663 w 1946228"/>
              <a:gd name="connsiteY162" fmla="*/ 361511 h 2459252"/>
              <a:gd name="connsiteX163" fmla="*/ 691169 w 1946228"/>
              <a:gd name="connsiteY163" fmla="*/ 415299 h 2459252"/>
              <a:gd name="connsiteX164" fmla="*/ 709099 w 1946228"/>
              <a:gd name="connsiteY164" fmla="*/ 433229 h 2459252"/>
              <a:gd name="connsiteX165" fmla="*/ 718063 w 1946228"/>
              <a:gd name="connsiteY165" fmla="*/ 460123 h 2459252"/>
              <a:gd name="connsiteX166" fmla="*/ 753922 w 1946228"/>
              <a:gd name="connsiteY166" fmla="*/ 513911 h 2459252"/>
              <a:gd name="connsiteX167" fmla="*/ 718063 w 1946228"/>
              <a:gd name="connsiteY167" fmla="*/ 549770 h 2459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1946228" h="2459252">
                <a:moveTo>
                  <a:pt x="718063" y="549770"/>
                </a:moveTo>
                <a:cubicBezTo>
                  <a:pt x="689675" y="548276"/>
                  <a:pt x="626293" y="525172"/>
                  <a:pt x="583593" y="504946"/>
                </a:cubicBezTo>
                <a:cubicBezTo>
                  <a:pt x="475238" y="453620"/>
                  <a:pt x="612696" y="481404"/>
                  <a:pt x="511875" y="451158"/>
                </a:cubicBezTo>
                <a:cubicBezTo>
                  <a:pt x="493404" y="445617"/>
                  <a:pt x="397815" y="434660"/>
                  <a:pt x="386369" y="433229"/>
                </a:cubicBezTo>
                <a:cubicBezTo>
                  <a:pt x="363180" y="427432"/>
                  <a:pt x="337658" y="408388"/>
                  <a:pt x="341546" y="451158"/>
                </a:cubicBezTo>
                <a:cubicBezTo>
                  <a:pt x="343777" y="475698"/>
                  <a:pt x="352706" y="499182"/>
                  <a:pt x="359475" y="522876"/>
                </a:cubicBezTo>
                <a:cubicBezTo>
                  <a:pt x="364667" y="541048"/>
                  <a:pt x="377404" y="576664"/>
                  <a:pt x="377404" y="576664"/>
                </a:cubicBezTo>
                <a:cubicBezTo>
                  <a:pt x="374416" y="585629"/>
                  <a:pt x="377737" y="601868"/>
                  <a:pt x="368440" y="603558"/>
                </a:cubicBezTo>
                <a:cubicBezTo>
                  <a:pt x="338893" y="608930"/>
                  <a:pt x="308824" y="594593"/>
                  <a:pt x="278793" y="594593"/>
                </a:cubicBezTo>
                <a:cubicBezTo>
                  <a:pt x="248762" y="594593"/>
                  <a:pt x="219028" y="600570"/>
                  <a:pt x="189146" y="603558"/>
                </a:cubicBezTo>
                <a:cubicBezTo>
                  <a:pt x="140924" y="619633"/>
                  <a:pt x="138551" y="610707"/>
                  <a:pt x="171216" y="702170"/>
                </a:cubicBezTo>
                <a:cubicBezTo>
                  <a:pt x="176901" y="718089"/>
                  <a:pt x="193875" y="727469"/>
                  <a:pt x="207075" y="738029"/>
                </a:cubicBezTo>
                <a:cubicBezTo>
                  <a:pt x="308443" y="819123"/>
                  <a:pt x="229721" y="742745"/>
                  <a:pt x="278793" y="791817"/>
                </a:cubicBezTo>
                <a:cubicBezTo>
                  <a:pt x="269828" y="812735"/>
                  <a:pt x="266885" y="837443"/>
                  <a:pt x="251899" y="854570"/>
                </a:cubicBezTo>
                <a:cubicBezTo>
                  <a:pt x="243786" y="863842"/>
                  <a:pt x="228068" y="860862"/>
                  <a:pt x="216040" y="863535"/>
                </a:cubicBezTo>
                <a:cubicBezTo>
                  <a:pt x="152670" y="877617"/>
                  <a:pt x="183285" y="868993"/>
                  <a:pt x="108463" y="881464"/>
                </a:cubicBezTo>
                <a:cubicBezTo>
                  <a:pt x="93433" y="883969"/>
                  <a:pt x="78581" y="887441"/>
                  <a:pt x="63640" y="890429"/>
                </a:cubicBezTo>
                <a:cubicBezTo>
                  <a:pt x="54675" y="899394"/>
                  <a:pt x="43465" y="906572"/>
                  <a:pt x="36746" y="917323"/>
                </a:cubicBezTo>
                <a:cubicBezTo>
                  <a:pt x="0" y="976115"/>
                  <a:pt x="26599" y="993277"/>
                  <a:pt x="45710" y="1069723"/>
                </a:cubicBezTo>
                <a:cubicBezTo>
                  <a:pt x="84557" y="1063746"/>
                  <a:pt x="123002" y="1053859"/>
                  <a:pt x="162252" y="1051793"/>
                </a:cubicBezTo>
                <a:cubicBezTo>
                  <a:pt x="180404" y="1050838"/>
                  <a:pt x="212881" y="1042858"/>
                  <a:pt x="216040" y="1060758"/>
                </a:cubicBezTo>
                <a:cubicBezTo>
                  <a:pt x="237997" y="1185180"/>
                  <a:pt x="200632" y="1187076"/>
                  <a:pt x="144322" y="1249017"/>
                </a:cubicBezTo>
                <a:cubicBezTo>
                  <a:pt x="113248" y="1283198"/>
                  <a:pt x="98576" y="1304035"/>
                  <a:pt x="72604" y="1338664"/>
                </a:cubicBezTo>
                <a:cubicBezTo>
                  <a:pt x="75592" y="1368546"/>
                  <a:pt x="63131" y="1404606"/>
                  <a:pt x="81569" y="1428311"/>
                </a:cubicBezTo>
                <a:cubicBezTo>
                  <a:pt x="92728" y="1442659"/>
                  <a:pt x="118480" y="1426097"/>
                  <a:pt x="135357" y="1419346"/>
                </a:cubicBezTo>
                <a:cubicBezTo>
                  <a:pt x="174009" y="1403885"/>
                  <a:pt x="167129" y="1391977"/>
                  <a:pt x="189146" y="1365558"/>
                </a:cubicBezTo>
                <a:cubicBezTo>
                  <a:pt x="197262" y="1355819"/>
                  <a:pt x="207075" y="1347629"/>
                  <a:pt x="216040" y="1338664"/>
                </a:cubicBezTo>
                <a:cubicBezTo>
                  <a:pt x="222016" y="1326711"/>
                  <a:pt x="223278" y="1310823"/>
                  <a:pt x="233969" y="1302805"/>
                </a:cubicBezTo>
                <a:cubicBezTo>
                  <a:pt x="259516" y="1283645"/>
                  <a:pt x="334141" y="1279078"/>
                  <a:pt x="359475" y="1275911"/>
                </a:cubicBezTo>
                <a:cubicBezTo>
                  <a:pt x="362463" y="1293840"/>
                  <a:pt x="371428" y="1311770"/>
                  <a:pt x="368440" y="1329699"/>
                </a:cubicBezTo>
                <a:cubicBezTo>
                  <a:pt x="362488" y="1365412"/>
                  <a:pt x="302433" y="1434240"/>
                  <a:pt x="287757" y="1455205"/>
                </a:cubicBezTo>
                <a:cubicBezTo>
                  <a:pt x="263043" y="1490511"/>
                  <a:pt x="216040" y="1562782"/>
                  <a:pt x="216040" y="1562782"/>
                </a:cubicBezTo>
                <a:cubicBezTo>
                  <a:pt x="207072" y="1634521"/>
                  <a:pt x="195087" y="1693540"/>
                  <a:pt x="216040" y="1768970"/>
                </a:cubicBezTo>
                <a:cubicBezTo>
                  <a:pt x="220039" y="1783366"/>
                  <a:pt x="239946" y="1786899"/>
                  <a:pt x="251899" y="1795864"/>
                </a:cubicBezTo>
                <a:cubicBezTo>
                  <a:pt x="294565" y="1774531"/>
                  <a:pt x="327542" y="1763176"/>
                  <a:pt x="359475" y="1724146"/>
                </a:cubicBezTo>
                <a:cubicBezTo>
                  <a:pt x="383592" y="1694669"/>
                  <a:pt x="394434" y="1642131"/>
                  <a:pt x="404299" y="1607605"/>
                </a:cubicBezTo>
                <a:cubicBezTo>
                  <a:pt x="405730" y="1596159"/>
                  <a:pt x="416687" y="1500570"/>
                  <a:pt x="422228" y="1482099"/>
                </a:cubicBezTo>
                <a:cubicBezTo>
                  <a:pt x="430433" y="1454749"/>
                  <a:pt x="450481" y="1432476"/>
                  <a:pt x="467052" y="1410382"/>
                </a:cubicBezTo>
                <a:cubicBezTo>
                  <a:pt x="481993" y="1422335"/>
                  <a:pt x="508597" y="1427389"/>
                  <a:pt x="511875" y="1446240"/>
                </a:cubicBezTo>
                <a:cubicBezTo>
                  <a:pt x="534966" y="1579017"/>
                  <a:pt x="522057" y="1584658"/>
                  <a:pt x="476016" y="1661393"/>
                </a:cubicBezTo>
                <a:cubicBezTo>
                  <a:pt x="451058" y="1861076"/>
                  <a:pt x="460490" y="1757334"/>
                  <a:pt x="476016" y="2145487"/>
                </a:cubicBezTo>
                <a:cubicBezTo>
                  <a:pt x="476508" y="2157798"/>
                  <a:pt x="481993" y="2169393"/>
                  <a:pt x="484981" y="2181346"/>
                </a:cubicBezTo>
                <a:cubicBezTo>
                  <a:pt x="508887" y="2172381"/>
                  <a:pt x="534645" y="2167317"/>
                  <a:pt x="556699" y="2154452"/>
                </a:cubicBezTo>
                <a:cubicBezTo>
                  <a:pt x="590701" y="2134618"/>
                  <a:pt x="611096" y="2086151"/>
                  <a:pt x="628416" y="2055840"/>
                </a:cubicBezTo>
                <a:cubicBezTo>
                  <a:pt x="651846" y="1868409"/>
                  <a:pt x="622234" y="2137066"/>
                  <a:pt x="628416" y="1760005"/>
                </a:cubicBezTo>
                <a:cubicBezTo>
                  <a:pt x="630182" y="1652277"/>
                  <a:pt x="640369" y="1544852"/>
                  <a:pt x="646346" y="1437276"/>
                </a:cubicBezTo>
                <a:cubicBezTo>
                  <a:pt x="657375" y="1475878"/>
                  <a:pt x="681402" y="1553574"/>
                  <a:pt x="682204" y="1589676"/>
                </a:cubicBezTo>
                <a:cubicBezTo>
                  <a:pt x="684529" y="1694281"/>
                  <a:pt x="676228" y="1798852"/>
                  <a:pt x="673240" y="1903440"/>
                </a:cubicBezTo>
                <a:cubicBezTo>
                  <a:pt x="675640" y="1941837"/>
                  <a:pt x="678199" y="2311813"/>
                  <a:pt x="744957" y="2378570"/>
                </a:cubicBezTo>
                <a:lnTo>
                  <a:pt x="825640" y="2459252"/>
                </a:lnTo>
                <a:cubicBezTo>
                  <a:pt x="829433" y="2444080"/>
                  <a:pt x="861499" y="2318486"/>
                  <a:pt x="861499" y="2306852"/>
                </a:cubicBezTo>
                <a:cubicBezTo>
                  <a:pt x="861499" y="2070706"/>
                  <a:pt x="849546" y="1834711"/>
                  <a:pt x="843569" y="1598640"/>
                </a:cubicBezTo>
                <a:cubicBezTo>
                  <a:pt x="849546" y="1565770"/>
                  <a:pt x="828175" y="1502409"/>
                  <a:pt x="861499" y="1500029"/>
                </a:cubicBezTo>
                <a:cubicBezTo>
                  <a:pt x="901990" y="1497137"/>
                  <a:pt x="998711" y="1623823"/>
                  <a:pt x="1022863" y="1661393"/>
                </a:cubicBezTo>
                <a:cubicBezTo>
                  <a:pt x="1047843" y="1700251"/>
                  <a:pt x="1059698" y="1744514"/>
                  <a:pt x="1076652" y="1786899"/>
                </a:cubicBezTo>
                <a:cubicBezTo>
                  <a:pt x="1097055" y="1837908"/>
                  <a:pt x="1112147" y="1891600"/>
                  <a:pt x="1139404" y="1939299"/>
                </a:cubicBezTo>
                <a:cubicBezTo>
                  <a:pt x="1158438" y="1972609"/>
                  <a:pt x="1186510" y="2025075"/>
                  <a:pt x="1211122" y="2055840"/>
                </a:cubicBezTo>
                <a:cubicBezTo>
                  <a:pt x="1221682" y="2069040"/>
                  <a:pt x="1235751" y="2079065"/>
                  <a:pt x="1246981" y="2091699"/>
                </a:cubicBezTo>
                <a:cubicBezTo>
                  <a:pt x="1279123" y="2127859"/>
                  <a:pt x="1307554" y="2179485"/>
                  <a:pt x="1354557" y="2199276"/>
                </a:cubicBezTo>
                <a:cubicBezTo>
                  <a:pt x="1384977" y="2212084"/>
                  <a:pt x="1420298" y="2205252"/>
                  <a:pt x="1453169" y="2208240"/>
                </a:cubicBezTo>
                <a:cubicBezTo>
                  <a:pt x="1477075" y="2202264"/>
                  <a:pt x="1504700" y="2204442"/>
                  <a:pt x="1524887" y="2190311"/>
                </a:cubicBezTo>
                <a:cubicBezTo>
                  <a:pt x="1538070" y="2181083"/>
                  <a:pt x="1541480" y="2161524"/>
                  <a:pt x="1542816" y="2145487"/>
                </a:cubicBezTo>
                <a:cubicBezTo>
                  <a:pt x="1544384" y="2126676"/>
                  <a:pt x="1522631" y="2023540"/>
                  <a:pt x="1515922" y="2011017"/>
                </a:cubicBezTo>
                <a:cubicBezTo>
                  <a:pt x="1429939" y="1850516"/>
                  <a:pt x="1343838" y="1755939"/>
                  <a:pt x="1202157" y="1634499"/>
                </a:cubicBezTo>
                <a:cubicBezTo>
                  <a:pt x="1181239" y="1616570"/>
                  <a:pt x="1159789" y="1599243"/>
                  <a:pt x="1139404" y="1580711"/>
                </a:cubicBezTo>
                <a:cubicBezTo>
                  <a:pt x="1112402" y="1556164"/>
                  <a:pt x="1079355" y="1519434"/>
                  <a:pt x="1058722" y="1491064"/>
                </a:cubicBezTo>
                <a:cubicBezTo>
                  <a:pt x="1048473" y="1476972"/>
                  <a:pt x="1014742" y="1449657"/>
                  <a:pt x="1031828" y="1446240"/>
                </a:cubicBezTo>
                <a:cubicBezTo>
                  <a:pt x="1070922" y="1438421"/>
                  <a:pt x="1109522" y="1464170"/>
                  <a:pt x="1148369" y="1473135"/>
                </a:cubicBezTo>
                <a:cubicBezTo>
                  <a:pt x="1166298" y="1482100"/>
                  <a:pt x="1183545" y="1492584"/>
                  <a:pt x="1202157" y="1500029"/>
                </a:cubicBezTo>
                <a:cubicBezTo>
                  <a:pt x="1213597" y="1504605"/>
                  <a:pt x="1226576" y="1504417"/>
                  <a:pt x="1238016" y="1508993"/>
                </a:cubicBezTo>
                <a:cubicBezTo>
                  <a:pt x="1256628" y="1516438"/>
                  <a:pt x="1273555" y="1527592"/>
                  <a:pt x="1291804" y="1535887"/>
                </a:cubicBezTo>
                <a:cubicBezTo>
                  <a:pt x="1306454" y="1542546"/>
                  <a:pt x="1322501" y="1546111"/>
                  <a:pt x="1336628" y="1553817"/>
                </a:cubicBezTo>
                <a:cubicBezTo>
                  <a:pt x="1410788" y="1594269"/>
                  <a:pt x="1365897" y="1588029"/>
                  <a:pt x="1444204" y="1607605"/>
                </a:cubicBezTo>
                <a:cubicBezTo>
                  <a:pt x="1481277" y="1616873"/>
                  <a:pt x="1556465" y="1622417"/>
                  <a:pt x="1587640" y="1625535"/>
                </a:cubicBezTo>
                <a:cubicBezTo>
                  <a:pt x="1650393" y="1622547"/>
                  <a:pt x="1713930" y="1626898"/>
                  <a:pt x="1775899" y="1616570"/>
                </a:cubicBezTo>
                <a:cubicBezTo>
                  <a:pt x="1828649" y="1607778"/>
                  <a:pt x="1789993" y="1549981"/>
                  <a:pt x="1775899" y="1535887"/>
                </a:cubicBezTo>
                <a:cubicBezTo>
                  <a:pt x="1753043" y="1513031"/>
                  <a:pt x="1724126" y="1496554"/>
                  <a:pt x="1695216" y="1482099"/>
                </a:cubicBezTo>
                <a:cubicBezTo>
                  <a:pt x="1627650" y="1448316"/>
                  <a:pt x="1585899" y="1444776"/>
                  <a:pt x="1515922" y="1428311"/>
                </a:cubicBezTo>
                <a:cubicBezTo>
                  <a:pt x="1491935" y="1422667"/>
                  <a:pt x="1468110" y="1416358"/>
                  <a:pt x="1444204" y="1410382"/>
                </a:cubicBezTo>
                <a:cubicBezTo>
                  <a:pt x="1423287" y="1398429"/>
                  <a:pt x="1403283" y="1384711"/>
                  <a:pt x="1381452" y="1374523"/>
                </a:cubicBezTo>
                <a:cubicBezTo>
                  <a:pt x="1300734" y="1336854"/>
                  <a:pt x="1326635" y="1363943"/>
                  <a:pt x="1264910" y="1320735"/>
                </a:cubicBezTo>
                <a:cubicBezTo>
                  <a:pt x="1249235" y="1309762"/>
                  <a:pt x="1233617" y="1298406"/>
                  <a:pt x="1220087" y="1284876"/>
                </a:cubicBezTo>
                <a:cubicBezTo>
                  <a:pt x="1212468" y="1277257"/>
                  <a:pt x="1191388" y="1258319"/>
                  <a:pt x="1202157" y="1257982"/>
                </a:cubicBezTo>
                <a:cubicBezTo>
                  <a:pt x="1303883" y="1254803"/>
                  <a:pt x="1405357" y="1269935"/>
                  <a:pt x="1506957" y="1275911"/>
                </a:cubicBezTo>
                <a:lnTo>
                  <a:pt x="1614534" y="1293840"/>
                </a:lnTo>
                <a:cubicBezTo>
                  <a:pt x="1644517" y="1299291"/>
                  <a:pt x="1673731" y="1310552"/>
                  <a:pt x="1704181" y="1311770"/>
                </a:cubicBezTo>
                <a:cubicBezTo>
                  <a:pt x="1749068" y="1313566"/>
                  <a:pt x="1793828" y="1305793"/>
                  <a:pt x="1838652" y="1302805"/>
                </a:cubicBezTo>
                <a:cubicBezTo>
                  <a:pt x="1850209" y="1298953"/>
                  <a:pt x="1946228" y="1283956"/>
                  <a:pt x="1946228" y="1240052"/>
                </a:cubicBezTo>
                <a:cubicBezTo>
                  <a:pt x="1946228" y="1217294"/>
                  <a:pt x="1930801" y="1196957"/>
                  <a:pt x="1919334" y="1177299"/>
                </a:cubicBezTo>
                <a:cubicBezTo>
                  <a:pt x="1909693" y="1160772"/>
                  <a:pt x="1901062" y="1140013"/>
                  <a:pt x="1883475" y="1132476"/>
                </a:cubicBezTo>
                <a:cubicBezTo>
                  <a:pt x="1855872" y="1120646"/>
                  <a:pt x="1823844" y="1124479"/>
                  <a:pt x="1793828" y="1123511"/>
                </a:cubicBezTo>
                <a:cubicBezTo>
                  <a:pt x="1638492" y="1118500"/>
                  <a:pt x="1483051" y="1117534"/>
                  <a:pt x="1327663" y="1114546"/>
                </a:cubicBezTo>
                <a:cubicBezTo>
                  <a:pt x="1318698" y="1105581"/>
                  <a:pt x="1307059" y="1098660"/>
                  <a:pt x="1300769" y="1087652"/>
                </a:cubicBezTo>
                <a:cubicBezTo>
                  <a:pt x="1292076" y="1072439"/>
                  <a:pt x="1285556" y="1031148"/>
                  <a:pt x="1300769" y="1015935"/>
                </a:cubicBezTo>
                <a:cubicBezTo>
                  <a:pt x="1312148" y="1004556"/>
                  <a:pt x="1329785" y="1001016"/>
                  <a:pt x="1345593" y="998005"/>
                </a:cubicBezTo>
                <a:cubicBezTo>
                  <a:pt x="1392926" y="988989"/>
                  <a:pt x="1441780" y="989526"/>
                  <a:pt x="1489028" y="980076"/>
                </a:cubicBezTo>
                <a:cubicBezTo>
                  <a:pt x="1503969" y="977088"/>
                  <a:pt x="1518822" y="973616"/>
                  <a:pt x="1533852" y="971111"/>
                </a:cubicBezTo>
                <a:cubicBezTo>
                  <a:pt x="1554694" y="967637"/>
                  <a:pt x="1575720" y="965359"/>
                  <a:pt x="1596604" y="962146"/>
                </a:cubicBezTo>
                <a:cubicBezTo>
                  <a:pt x="1614570" y="959382"/>
                  <a:pt x="1632463" y="956170"/>
                  <a:pt x="1650393" y="953182"/>
                </a:cubicBezTo>
                <a:cubicBezTo>
                  <a:pt x="1692389" y="937433"/>
                  <a:pt x="1756585" y="916212"/>
                  <a:pt x="1793828" y="890429"/>
                </a:cubicBezTo>
                <a:cubicBezTo>
                  <a:pt x="1811201" y="878402"/>
                  <a:pt x="1823711" y="860546"/>
                  <a:pt x="1838652" y="845605"/>
                </a:cubicBezTo>
                <a:cubicBezTo>
                  <a:pt x="1841640" y="836640"/>
                  <a:pt x="1843894" y="827396"/>
                  <a:pt x="1847616" y="818711"/>
                </a:cubicBezTo>
                <a:cubicBezTo>
                  <a:pt x="1852880" y="806428"/>
                  <a:pt x="1860854" y="795365"/>
                  <a:pt x="1865546" y="782852"/>
                </a:cubicBezTo>
                <a:cubicBezTo>
                  <a:pt x="1869872" y="771316"/>
                  <a:pt x="1871522" y="758946"/>
                  <a:pt x="1874510" y="746993"/>
                </a:cubicBezTo>
                <a:cubicBezTo>
                  <a:pt x="1868534" y="735040"/>
                  <a:pt x="1869929" y="710499"/>
                  <a:pt x="1856581" y="711135"/>
                </a:cubicBezTo>
                <a:cubicBezTo>
                  <a:pt x="1797938" y="713928"/>
                  <a:pt x="1741491" y="736072"/>
                  <a:pt x="1686252" y="755958"/>
                </a:cubicBezTo>
                <a:cubicBezTo>
                  <a:pt x="1492383" y="825750"/>
                  <a:pt x="1743678" y="769573"/>
                  <a:pt x="1587640" y="800782"/>
                </a:cubicBezTo>
                <a:cubicBezTo>
                  <a:pt x="1569711" y="812735"/>
                  <a:pt x="1553417" y="827610"/>
                  <a:pt x="1533852" y="836640"/>
                </a:cubicBezTo>
                <a:cubicBezTo>
                  <a:pt x="1503678" y="850566"/>
                  <a:pt x="1405748" y="867640"/>
                  <a:pt x="1381452" y="872499"/>
                </a:cubicBezTo>
                <a:cubicBezTo>
                  <a:pt x="1360534" y="869511"/>
                  <a:pt x="1337935" y="872279"/>
                  <a:pt x="1318699" y="863535"/>
                </a:cubicBezTo>
                <a:cubicBezTo>
                  <a:pt x="1297907" y="854084"/>
                  <a:pt x="1277758" y="820053"/>
                  <a:pt x="1264910" y="800782"/>
                </a:cubicBezTo>
                <a:cubicBezTo>
                  <a:pt x="1261922" y="788829"/>
                  <a:pt x="1254418" y="777149"/>
                  <a:pt x="1255946" y="764923"/>
                </a:cubicBezTo>
                <a:cubicBezTo>
                  <a:pt x="1261509" y="720420"/>
                  <a:pt x="1299982" y="714385"/>
                  <a:pt x="1336628" y="702170"/>
                </a:cubicBezTo>
                <a:cubicBezTo>
                  <a:pt x="1368951" y="691396"/>
                  <a:pt x="1402369" y="684241"/>
                  <a:pt x="1435240" y="675276"/>
                </a:cubicBezTo>
                <a:cubicBezTo>
                  <a:pt x="1468111" y="657346"/>
                  <a:pt x="1502101" y="641332"/>
                  <a:pt x="1533852" y="621487"/>
                </a:cubicBezTo>
                <a:cubicBezTo>
                  <a:pt x="1573918" y="596446"/>
                  <a:pt x="1650393" y="540805"/>
                  <a:pt x="1650393" y="540805"/>
                </a:cubicBezTo>
                <a:cubicBezTo>
                  <a:pt x="1656369" y="522876"/>
                  <a:pt x="1667423" y="505895"/>
                  <a:pt x="1668322" y="487017"/>
                </a:cubicBezTo>
                <a:cubicBezTo>
                  <a:pt x="1671579" y="418616"/>
                  <a:pt x="1681672" y="351353"/>
                  <a:pt x="1623499" y="307723"/>
                </a:cubicBezTo>
                <a:cubicBezTo>
                  <a:pt x="1613642" y="300330"/>
                  <a:pt x="1599593" y="301746"/>
                  <a:pt x="1587640" y="298758"/>
                </a:cubicBezTo>
                <a:cubicBezTo>
                  <a:pt x="1550639" y="315203"/>
                  <a:pt x="1478730" y="343917"/>
                  <a:pt x="1444204" y="370476"/>
                </a:cubicBezTo>
                <a:cubicBezTo>
                  <a:pt x="1424106" y="385936"/>
                  <a:pt x="1406648" y="404785"/>
                  <a:pt x="1390416" y="424264"/>
                </a:cubicBezTo>
                <a:cubicBezTo>
                  <a:pt x="1376621" y="440818"/>
                  <a:pt x="1365248" y="459343"/>
                  <a:pt x="1354557" y="478052"/>
                </a:cubicBezTo>
                <a:cubicBezTo>
                  <a:pt x="1341297" y="501258"/>
                  <a:pt x="1335108" y="528672"/>
                  <a:pt x="1318699" y="549770"/>
                </a:cubicBezTo>
                <a:cubicBezTo>
                  <a:pt x="1292754" y="583128"/>
                  <a:pt x="1270986" y="634175"/>
                  <a:pt x="1229052" y="639417"/>
                </a:cubicBezTo>
                <a:lnTo>
                  <a:pt x="1157334" y="648382"/>
                </a:lnTo>
                <a:cubicBezTo>
                  <a:pt x="1140898" y="599074"/>
                  <a:pt x="1148369" y="639418"/>
                  <a:pt x="1166299" y="567699"/>
                </a:cubicBezTo>
                <a:cubicBezTo>
                  <a:pt x="1175325" y="531595"/>
                  <a:pt x="1170799" y="501078"/>
                  <a:pt x="1193193" y="469087"/>
                </a:cubicBezTo>
                <a:cubicBezTo>
                  <a:pt x="1205310" y="451777"/>
                  <a:pt x="1224636" y="440618"/>
                  <a:pt x="1238016" y="424264"/>
                </a:cubicBezTo>
                <a:cubicBezTo>
                  <a:pt x="1321682" y="322006"/>
                  <a:pt x="1219563" y="415736"/>
                  <a:pt x="1327663" y="325652"/>
                </a:cubicBezTo>
                <a:cubicBezTo>
                  <a:pt x="1333640" y="310711"/>
                  <a:pt x="1338396" y="295222"/>
                  <a:pt x="1345593" y="280829"/>
                </a:cubicBezTo>
                <a:cubicBezTo>
                  <a:pt x="1353385" y="265244"/>
                  <a:pt x="1365277" y="251868"/>
                  <a:pt x="1372487" y="236005"/>
                </a:cubicBezTo>
                <a:cubicBezTo>
                  <a:pt x="1380307" y="218800"/>
                  <a:pt x="1384440" y="200146"/>
                  <a:pt x="1390416" y="182217"/>
                </a:cubicBezTo>
                <a:cubicBezTo>
                  <a:pt x="1395224" y="148559"/>
                  <a:pt x="1413371" y="30312"/>
                  <a:pt x="1408346" y="11887"/>
                </a:cubicBezTo>
                <a:cubicBezTo>
                  <a:pt x="1405104" y="0"/>
                  <a:pt x="1384440" y="17864"/>
                  <a:pt x="1372487" y="20852"/>
                </a:cubicBezTo>
                <a:cubicBezTo>
                  <a:pt x="1357546" y="35793"/>
                  <a:pt x="1341414" y="49633"/>
                  <a:pt x="1327663" y="65676"/>
                </a:cubicBezTo>
                <a:cubicBezTo>
                  <a:pt x="1299449" y="98592"/>
                  <a:pt x="1259305" y="148604"/>
                  <a:pt x="1238016" y="191182"/>
                </a:cubicBezTo>
                <a:cubicBezTo>
                  <a:pt x="1230820" y="205575"/>
                  <a:pt x="1226063" y="221064"/>
                  <a:pt x="1220087" y="236005"/>
                </a:cubicBezTo>
                <a:cubicBezTo>
                  <a:pt x="1217099" y="256923"/>
                  <a:pt x="1213296" y="277740"/>
                  <a:pt x="1211122" y="298758"/>
                </a:cubicBezTo>
                <a:cubicBezTo>
                  <a:pt x="1204329" y="364420"/>
                  <a:pt x="1256666" y="477847"/>
                  <a:pt x="1193193" y="495982"/>
                </a:cubicBezTo>
                <a:lnTo>
                  <a:pt x="1130440" y="513911"/>
                </a:lnTo>
                <a:cubicBezTo>
                  <a:pt x="1090446" y="503912"/>
                  <a:pt x="1058322" y="498636"/>
                  <a:pt x="1022863" y="469087"/>
                </a:cubicBezTo>
                <a:cubicBezTo>
                  <a:pt x="1006309" y="455292"/>
                  <a:pt x="998957" y="433228"/>
                  <a:pt x="987004" y="415299"/>
                </a:cubicBezTo>
                <a:cubicBezTo>
                  <a:pt x="984016" y="394381"/>
                  <a:pt x="977195" y="373659"/>
                  <a:pt x="978040" y="352546"/>
                </a:cubicBezTo>
                <a:cubicBezTo>
                  <a:pt x="981963" y="254481"/>
                  <a:pt x="989772" y="222164"/>
                  <a:pt x="1004934" y="146358"/>
                </a:cubicBezTo>
                <a:cubicBezTo>
                  <a:pt x="1001946" y="116476"/>
                  <a:pt x="1005466" y="85201"/>
                  <a:pt x="995969" y="56711"/>
                </a:cubicBezTo>
                <a:cubicBezTo>
                  <a:pt x="992562" y="46490"/>
                  <a:pt x="978921" y="43158"/>
                  <a:pt x="969075" y="38782"/>
                </a:cubicBezTo>
                <a:cubicBezTo>
                  <a:pt x="931849" y="22237"/>
                  <a:pt x="908812" y="19557"/>
                  <a:pt x="870463" y="11887"/>
                </a:cubicBezTo>
                <a:cubicBezTo>
                  <a:pt x="861498" y="17864"/>
                  <a:pt x="850581" y="21637"/>
                  <a:pt x="843569" y="29817"/>
                </a:cubicBezTo>
                <a:cubicBezTo>
                  <a:pt x="811073" y="67730"/>
                  <a:pt x="815628" y="80922"/>
                  <a:pt x="807710" y="128429"/>
                </a:cubicBezTo>
                <a:cubicBezTo>
                  <a:pt x="810698" y="167276"/>
                  <a:pt x="797753" y="210911"/>
                  <a:pt x="816675" y="244970"/>
                </a:cubicBezTo>
                <a:cubicBezTo>
                  <a:pt x="845408" y="296689"/>
                  <a:pt x="942181" y="370476"/>
                  <a:pt x="942181" y="370476"/>
                </a:cubicBezTo>
                <a:cubicBezTo>
                  <a:pt x="963185" y="454492"/>
                  <a:pt x="977534" y="424769"/>
                  <a:pt x="933216" y="469087"/>
                </a:cubicBezTo>
                <a:cubicBezTo>
                  <a:pt x="906322" y="466099"/>
                  <a:pt x="878552" y="467557"/>
                  <a:pt x="852534" y="460123"/>
                </a:cubicBezTo>
                <a:cubicBezTo>
                  <a:pt x="835780" y="455336"/>
                  <a:pt x="822036" y="443147"/>
                  <a:pt x="807710" y="433229"/>
                </a:cubicBezTo>
                <a:cubicBezTo>
                  <a:pt x="783141" y="416220"/>
                  <a:pt x="758805" y="398742"/>
                  <a:pt x="735993" y="379440"/>
                </a:cubicBezTo>
                <a:cubicBezTo>
                  <a:pt x="667620" y="321586"/>
                  <a:pt x="706972" y="329755"/>
                  <a:pt x="610487" y="271864"/>
                </a:cubicBezTo>
                <a:cubicBezTo>
                  <a:pt x="579525" y="253287"/>
                  <a:pt x="543345" y="244742"/>
                  <a:pt x="511875" y="227040"/>
                </a:cubicBezTo>
                <a:cubicBezTo>
                  <a:pt x="495198" y="217659"/>
                  <a:pt x="482727" y="202154"/>
                  <a:pt x="467052" y="191182"/>
                </a:cubicBezTo>
                <a:cubicBezTo>
                  <a:pt x="452777" y="181190"/>
                  <a:pt x="437169" y="173252"/>
                  <a:pt x="422228" y="164287"/>
                </a:cubicBezTo>
                <a:lnTo>
                  <a:pt x="350510" y="173252"/>
                </a:lnTo>
                <a:cubicBezTo>
                  <a:pt x="334717" y="187290"/>
                  <a:pt x="338072" y="215163"/>
                  <a:pt x="341546" y="236005"/>
                </a:cubicBezTo>
                <a:cubicBezTo>
                  <a:pt x="344844" y="255795"/>
                  <a:pt x="387447" y="306856"/>
                  <a:pt x="404299" y="316687"/>
                </a:cubicBezTo>
                <a:cubicBezTo>
                  <a:pt x="460659" y="349564"/>
                  <a:pt x="503367" y="344207"/>
                  <a:pt x="565663" y="361511"/>
                </a:cubicBezTo>
                <a:cubicBezTo>
                  <a:pt x="595680" y="369849"/>
                  <a:pt x="662022" y="397082"/>
                  <a:pt x="691169" y="415299"/>
                </a:cubicBezTo>
                <a:cubicBezTo>
                  <a:pt x="698337" y="419779"/>
                  <a:pt x="703122" y="427252"/>
                  <a:pt x="709099" y="433229"/>
                </a:cubicBezTo>
                <a:cubicBezTo>
                  <a:pt x="712087" y="442194"/>
                  <a:pt x="712821" y="452260"/>
                  <a:pt x="718063" y="460123"/>
                </a:cubicBezTo>
                <a:cubicBezTo>
                  <a:pt x="762833" y="527279"/>
                  <a:pt x="732604" y="449961"/>
                  <a:pt x="753922" y="513911"/>
                </a:cubicBezTo>
                <a:cubicBezTo>
                  <a:pt x="742844" y="547144"/>
                  <a:pt x="746451" y="551264"/>
                  <a:pt x="718063" y="549770"/>
                </a:cubicBezTo>
                <a:close/>
              </a:path>
            </a:pathLst>
          </a:cu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6024563" y="3738563"/>
            <a:ext cx="128587" cy="16033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28" name="Přímá spojovací šipka 27"/>
          <p:cNvCxnSpPr/>
          <p:nvPr/>
        </p:nvCxnSpPr>
        <p:spPr>
          <a:xfrm rot="16200000" flipH="1">
            <a:off x="2241550" y="3230563"/>
            <a:ext cx="1892300" cy="1257300"/>
          </a:xfrm>
          <a:prstGeom prst="straightConnector1">
            <a:avLst/>
          </a:prstGeom>
          <a:ln w="57150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rot="5400000" flipH="1" flipV="1">
            <a:off x="4872037" y="4059238"/>
            <a:ext cx="811213" cy="617538"/>
          </a:xfrm>
          <a:prstGeom prst="straightConnector1">
            <a:avLst/>
          </a:prstGeom>
          <a:ln w="57150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rot="5400000" flipH="1" flipV="1">
            <a:off x="5899150" y="2392363"/>
            <a:ext cx="811213" cy="617537"/>
          </a:xfrm>
          <a:prstGeom prst="straightConnector1">
            <a:avLst/>
          </a:prstGeom>
          <a:ln w="57150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217613" y="430213"/>
            <a:ext cx="66976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Monocyte run </a:t>
            </a:r>
            <a:r>
              <a:rPr lang="cs-CZ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through</a:t>
            </a:r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adipose</a:t>
            </a:r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tissue</a:t>
            </a:r>
            <a:endParaRPr lang="cs-CZ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153150" y="4903788"/>
            <a:ext cx="33099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Proinflammatory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status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CRP </a:t>
            </a:r>
          </a:p>
        </p:txBody>
      </p:sp>
      <p:cxnSp>
        <p:nvCxnSpPr>
          <p:cNvPr id="36" name="Přímá spojovací šipka 35"/>
          <p:cNvCxnSpPr/>
          <p:nvPr/>
        </p:nvCxnSpPr>
        <p:spPr>
          <a:xfrm rot="5400000" flipH="1" flipV="1">
            <a:off x="7432675" y="5386388"/>
            <a:ext cx="198437" cy="1588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b="1" smtClean="0">
                <a:solidFill>
                  <a:srgbClr val="FFFF00"/>
                </a:solidFill>
              </a:rPr>
              <a:t>Protocol of the study: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2492375"/>
            <a:ext cx="7766050" cy="30321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b="1" dirty="0" err="1" smtClean="0">
                <a:solidFill>
                  <a:srgbClr val="FFFF00"/>
                </a:solidFill>
              </a:rPr>
              <a:t>Volunteers</a:t>
            </a:r>
            <a:r>
              <a:rPr lang="cs-CZ" sz="2400" b="1" dirty="0" smtClean="0">
                <a:solidFill>
                  <a:srgbClr val="FFFF00"/>
                </a:solidFill>
              </a:rPr>
              <a:t>:</a:t>
            </a:r>
          </a:p>
          <a:p>
            <a:pPr marL="0" indent="0" eaLnBrk="1" hangingPunct="1">
              <a:buFont typeface="StarBats" charset="2"/>
              <a:buNone/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40 </a:t>
            </a:r>
            <a:r>
              <a:rPr lang="cs-CZ" sz="2400" b="1" dirty="0" err="1" smtClean="0">
                <a:solidFill>
                  <a:srgbClr val="FFFF00"/>
                </a:solidFill>
              </a:rPr>
              <a:t>women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aged</a:t>
            </a:r>
            <a:r>
              <a:rPr lang="cs-CZ" sz="2400" b="1" dirty="0" smtClean="0">
                <a:solidFill>
                  <a:srgbClr val="FFFF00"/>
                </a:solidFill>
              </a:rPr>
              <a:t>  25-35 </a:t>
            </a:r>
            <a:r>
              <a:rPr lang="cs-CZ" sz="2400" b="1" dirty="0" err="1" smtClean="0">
                <a:solidFill>
                  <a:srgbClr val="FFFF00"/>
                </a:solidFill>
              </a:rPr>
              <a:t>yrs</a:t>
            </a:r>
            <a:endParaRPr lang="cs-CZ" sz="2400" b="1" dirty="0" smtClean="0">
              <a:solidFill>
                <a:srgbClr val="FFFF00"/>
              </a:solidFill>
            </a:endParaRPr>
          </a:p>
          <a:p>
            <a:pPr marL="0" indent="0" eaLnBrk="1" hangingPunct="1">
              <a:buFont typeface="StarBats" charset="2"/>
              <a:buNone/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BMI </a:t>
            </a:r>
            <a:r>
              <a:rPr lang="cs-CZ" sz="2400" b="1" dirty="0" err="1" smtClean="0">
                <a:solidFill>
                  <a:srgbClr val="FFFF00"/>
                </a:solidFill>
              </a:rPr>
              <a:t>over</a:t>
            </a:r>
            <a:r>
              <a:rPr lang="cs-CZ" sz="2400" b="1" dirty="0" smtClean="0">
                <a:solidFill>
                  <a:srgbClr val="FFFF00"/>
                </a:solidFill>
              </a:rPr>
              <a:t> 28</a:t>
            </a:r>
          </a:p>
          <a:p>
            <a:pPr marL="0" indent="0" eaLnBrk="1" hangingPunct="1">
              <a:buFont typeface="StarBats" charset="2"/>
              <a:buNone/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9 </a:t>
            </a:r>
            <a:r>
              <a:rPr lang="cs-CZ" sz="2400" b="1" dirty="0" err="1" smtClean="0">
                <a:solidFill>
                  <a:srgbClr val="FFFF00"/>
                </a:solidFill>
              </a:rPr>
              <a:t>weeks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of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dietary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intervention</a:t>
            </a:r>
            <a:r>
              <a:rPr lang="cs-CZ" sz="2400" b="1" dirty="0" smtClean="0">
                <a:solidFill>
                  <a:srgbClr val="FFFF00"/>
                </a:solidFill>
              </a:rPr>
              <a:t> (</a:t>
            </a:r>
            <a:r>
              <a:rPr lang="cs-CZ" sz="2400" b="1" dirty="0" err="1" smtClean="0">
                <a:solidFill>
                  <a:srgbClr val="FFFF00"/>
                </a:solidFill>
              </a:rPr>
              <a:t>energy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intake</a:t>
            </a:r>
            <a:r>
              <a:rPr lang="cs-CZ" sz="2400" b="1" dirty="0" smtClean="0">
                <a:solidFill>
                  <a:srgbClr val="FFFF00"/>
                </a:solidFill>
              </a:rPr>
              <a:t> to 8000 </a:t>
            </a:r>
            <a:r>
              <a:rPr lang="cs-CZ" sz="2400" b="1" dirty="0" err="1" smtClean="0">
                <a:solidFill>
                  <a:srgbClr val="FFFF00"/>
                </a:solidFill>
              </a:rPr>
              <a:t>kJ</a:t>
            </a:r>
            <a:r>
              <a:rPr lang="cs-CZ" sz="2400" b="1" dirty="0" smtClean="0">
                <a:solidFill>
                  <a:srgbClr val="FFFF00"/>
                </a:solidFill>
              </a:rPr>
              <a:t>)</a:t>
            </a:r>
          </a:p>
          <a:p>
            <a:pPr marL="0" indent="0" eaLnBrk="1" hangingPunct="1">
              <a:buFont typeface="StarBats" charset="2"/>
              <a:buNone/>
              <a:defRPr/>
            </a:pPr>
            <a:r>
              <a:rPr lang="cs-CZ" sz="2400" b="1" dirty="0" smtClean="0">
                <a:solidFill>
                  <a:srgbClr val="FFFF00"/>
                </a:solidFill>
              </a:rPr>
              <a:t>9 </a:t>
            </a:r>
            <a:r>
              <a:rPr lang="cs-CZ" sz="2400" b="1" dirty="0" err="1" smtClean="0">
                <a:solidFill>
                  <a:srgbClr val="FFFF00"/>
                </a:solidFill>
              </a:rPr>
              <a:t>weeks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of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controlled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physical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b="1" dirty="0" err="1" smtClean="0">
                <a:solidFill>
                  <a:srgbClr val="FFFF00"/>
                </a:solidFill>
              </a:rPr>
              <a:t>activity</a:t>
            </a:r>
            <a:r>
              <a:rPr lang="cs-CZ" sz="2400" b="1" dirty="0" smtClean="0">
                <a:solidFill>
                  <a:srgbClr val="FFFF00"/>
                </a:solidFill>
              </a:rPr>
              <a:t> (puls </a:t>
            </a:r>
            <a:r>
              <a:rPr lang="cs-CZ" sz="2400" b="1" dirty="0" err="1" smtClean="0">
                <a:solidFill>
                  <a:srgbClr val="FFFF00"/>
                </a:solidFill>
              </a:rPr>
              <a:t>frequence</a:t>
            </a:r>
            <a:r>
              <a:rPr lang="cs-CZ" sz="2400" b="1" dirty="0" smtClean="0">
                <a:solidFill>
                  <a:srgbClr val="FFFF00"/>
                </a:solidFill>
              </a:rPr>
              <a:t> 65% max. PF)</a:t>
            </a:r>
          </a:p>
          <a:p>
            <a:pPr marL="0" indent="0" eaLnBrk="1" hangingPunct="1">
              <a:buFont typeface="StarBats" charset="2"/>
              <a:buNone/>
              <a:defRPr/>
            </a:pPr>
            <a:endParaRPr lang="cs-CZ" sz="1800" b="1" dirty="0" smtClean="0">
              <a:solidFill>
                <a:srgbClr val="FFFF00"/>
              </a:solidFill>
            </a:endParaRPr>
          </a:p>
        </p:txBody>
      </p:sp>
      <p:pic>
        <p:nvPicPr>
          <p:cNvPr id="56323" name="Picture 4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0050" y="139700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ChangeArrowheads="1"/>
          </p:cNvSpPr>
          <p:nvPr/>
        </p:nvSpPr>
        <p:spPr bwMode="auto">
          <a:xfrm>
            <a:off x="1646238" y="1841500"/>
            <a:ext cx="4297362" cy="347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46" name="Line 16"/>
          <p:cNvSpPr>
            <a:spLocks noChangeShapeType="1"/>
          </p:cNvSpPr>
          <p:nvPr/>
        </p:nvSpPr>
        <p:spPr bwMode="auto">
          <a:xfrm>
            <a:off x="1646238" y="1841500"/>
            <a:ext cx="4297362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47" name="Rectangle 17"/>
          <p:cNvSpPr>
            <a:spLocks noChangeArrowheads="1"/>
          </p:cNvSpPr>
          <p:nvPr/>
        </p:nvSpPr>
        <p:spPr bwMode="auto">
          <a:xfrm>
            <a:off x="1646238" y="1841500"/>
            <a:ext cx="4297362" cy="34734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48" name="Rectangle 18"/>
          <p:cNvSpPr>
            <a:spLocks noChangeArrowheads="1"/>
          </p:cNvSpPr>
          <p:nvPr/>
        </p:nvSpPr>
        <p:spPr bwMode="auto">
          <a:xfrm>
            <a:off x="2895600" y="4210050"/>
            <a:ext cx="363538" cy="11049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49" name="Rectangle 19"/>
          <p:cNvSpPr>
            <a:spLocks noChangeArrowheads="1"/>
          </p:cNvSpPr>
          <p:nvPr/>
        </p:nvSpPr>
        <p:spPr bwMode="auto">
          <a:xfrm>
            <a:off x="3976688" y="3059113"/>
            <a:ext cx="361950" cy="22558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0" name="Rectangle 20"/>
          <p:cNvSpPr>
            <a:spLocks noChangeArrowheads="1"/>
          </p:cNvSpPr>
          <p:nvPr/>
        </p:nvSpPr>
        <p:spPr bwMode="auto">
          <a:xfrm>
            <a:off x="5048250" y="1955800"/>
            <a:ext cx="363538" cy="3359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1" name="Rectangle 21"/>
          <p:cNvSpPr>
            <a:spLocks noChangeArrowheads="1"/>
          </p:cNvSpPr>
          <p:nvPr/>
        </p:nvSpPr>
        <p:spPr bwMode="auto">
          <a:xfrm>
            <a:off x="3259138" y="4457700"/>
            <a:ext cx="363537" cy="85725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2" name="Rectangle 22"/>
          <p:cNvSpPr>
            <a:spLocks noChangeArrowheads="1"/>
          </p:cNvSpPr>
          <p:nvPr/>
        </p:nvSpPr>
        <p:spPr bwMode="auto">
          <a:xfrm>
            <a:off x="4338638" y="3611563"/>
            <a:ext cx="355600" cy="1703387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3" name="Rectangle 23"/>
          <p:cNvSpPr>
            <a:spLocks noChangeArrowheads="1"/>
          </p:cNvSpPr>
          <p:nvPr/>
        </p:nvSpPr>
        <p:spPr bwMode="auto">
          <a:xfrm>
            <a:off x="5411788" y="2763838"/>
            <a:ext cx="355600" cy="2551112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4" name="Rectangle 24"/>
          <p:cNvSpPr>
            <a:spLocks noChangeArrowheads="1"/>
          </p:cNvSpPr>
          <p:nvPr/>
        </p:nvSpPr>
        <p:spPr bwMode="auto">
          <a:xfrm>
            <a:off x="1873250" y="2144713"/>
            <a:ext cx="314325" cy="31702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5" name="Rectangle 25"/>
          <p:cNvSpPr>
            <a:spLocks noChangeArrowheads="1"/>
          </p:cNvSpPr>
          <p:nvPr/>
        </p:nvSpPr>
        <p:spPr bwMode="auto">
          <a:xfrm>
            <a:off x="2946400" y="5305425"/>
            <a:ext cx="312738" cy="95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6" name="Rectangle 26"/>
          <p:cNvSpPr>
            <a:spLocks noChangeArrowheads="1"/>
          </p:cNvSpPr>
          <p:nvPr/>
        </p:nvSpPr>
        <p:spPr bwMode="auto">
          <a:xfrm>
            <a:off x="4027488" y="5295900"/>
            <a:ext cx="311150" cy="190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7" name="Rectangle 27"/>
          <p:cNvSpPr>
            <a:spLocks noChangeArrowheads="1"/>
          </p:cNvSpPr>
          <p:nvPr/>
        </p:nvSpPr>
        <p:spPr bwMode="auto">
          <a:xfrm>
            <a:off x="5099050" y="5286375"/>
            <a:ext cx="312738" cy="285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8" name="Rectangle 28"/>
          <p:cNvSpPr>
            <a:spLocks noChangeArrowheads="1"/>
          </p:cNvSpPr>
          <p:nvPr/>
        </p:nvSpPr>
        <p:spPr bwMode="auto">
          <a:xfrm>
            <a:off x="2187575" y="3116263"/>
            <a:ext cx="303213" cy="2198687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59" name="Rectangle 29"/>
          <p:cNvSpPr>
            <a:spLocks noChangeArrowheads="1"/>
          </p:cNvSpPr>
          <p:nvPr/>
        </p:nvSpPr>
        <p:spPr bwMode="auto">
          <a:xfrm>
            <a:off x="3259138" y="5305425"/>
            <a:ext cx="312737" cy="95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60" name="Rectangle 30"/>
          <p:cNvSpPr>
            <a:spLocks noChangeArrowheads="1"/>
          </p:cNvSpPr>
          <p:nvPr/>
        </p:nvSpPr>
        <p:spPr bwMode="auto">
          <a:xfrm>
            <a:off x="4338638" y="5305425"/>
            <a:ext cx="304800" cy="95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61" name="Rectangle 31"/>
          <p:cNvSpPr>
            <a:spLocks noChangeArrowheads="1"/>
          </p:cNvSpPr>
          <p:nvPr/>
        </p:nvSpPr>
        <p:spPr bwMode="auto">
          <a:xfrm>
            <a:off x="5411788" y="5295900"/>
            <a:ext cx="304800" cy="1905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62" name="Line 32"/>
          <p:cNvSpPr>
            <a:spLocks noChangeShapeType="1"/>
          </p:cNvSpPr>
          <p:nvPr/>
        </p:nvSpPr>
        <p:spPr bwMode="auto">
          <a:xfrm>
            <a:off x="1646238" y="1841500"/>
            <a:ext cx="1587" cy="34734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3" name="Line 33"/>
          <p:cNvSpPr>
            <a:spLocks noChangeShapeType="1"/>
          </p:cNvSpPr>
          <p:nvPr/>
        </p:nvSpPr>
        <p:spPr bwMode="auto">
          <a:xfrm>
            <a:off x="1579563" y="5314950"/>
            <a:ext cx="6667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4" name="Line 34"/>
          <p:cNvSpPr>
            <a:spLocks noChangeShapeType="1"/>
          </p:cNvSpPr>
          <p:nvPr/>
        </p:nvSpPr>
        <p:spPr bwMode="auto">
          <a:xfrm>
            <a:off x="1579563" y="4924425"/>
            <a:ext cx="6667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5" name="Line 35"/>
          <p:cNvSpPr>
            <a:spLocks noChangeShapeType="1"/>
          </p:cNvSpPr>
          <p:nvPr/>
        </p:nvSpPr>
        <p:spPr bwMode="auto">
          <a:xfrm>
            <a:off x="1579563" y="4543425"/>
            <a:ext cx="6667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6" name="Line 36"/>
          <p:cNvSpPr>
            <a:spLocks noChangeShapeType="1"/>
          </p:cNvSpPr>
          <p:nvPr/>
        </p:nvSpPr>
        <p:spPr bwMode="auto">
          <a:xfrm>
            <a:off x="1579563" y="4152900"/>
            <a:ext cx="6667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7" name="Line 37"/>
          <p:cNvSpPr>
            <a:spLocks noChangeShapeType="1"/>
          </p:cNvSpPr>
          <p:nvPr/>
        </p:nvSpPr>
        <p:spPr bwMode="auto">
          <a:xfrm>
            <a:off x="1579563" y="3771900"/>
            <a:ext cx="6667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8" name="Line 38"/>
          <p:cNvSpPr>
            <a:spLocks noChangeShapeType="1"/>
          </p:cNvSpPr>
          <p:nvPr/>
        </p:nvSpPr>
        <p:spPr bwMode="auto">
          <a:xfrm>
            <a:off x="1579563" y="3382963"/>
            <a:ext cx="6667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69" name="Line 39"/>
          <p:cNvSpPr>
            <a:spLocks noChangeShapeType="1"/>
          </p:cNvSpPr>
          <p:nvPr/>
        </p:nvSpPr>
        <p:spPr bwMode="auto">
          <a:xfrm>
            <a:off x="1579563" y="3001963"/>
            <a:ext cx="6667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0" name="Line 40"/>
          <p:cNvSpPr>
            <a:spLocks noChangeShapeType="1"/>
          </p:cNvSpPr>
          <p:nvPr/>
        </p:nvSpPr>
        <p:spPr bwMode="auto">
          <a:xfrm>
            <a:off x="1579563" y="2611438"/>
            <a:ext cx="6667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1" name="Line 41"/>
          <p:cNvSpPr>
            <a:spLocks noChangeShapeType="1"/>
          </p:cNvSpPr>
          <p:nvPr/>
        </p:nvSpPr>
        <p:spPr bwMode="auto">
          <a:xfrm>
            <a:off x="1579563" y="2230438"/>
            <a:ext cx="6667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2" name="Line 42"/>
          <p:cNvSpPr>
            <a:spLocks noChangeShapeType="1"/>
          </p:cNvSpPr>
          <p:nvPr/>
        </p:nvSpPr>
        <p:spPr bwMode="auto">
          <a:xfrm>
            <a:off x="1579563" y="1841500"/>
            <a:ext cx="6667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3" name="Line 43"/>
          <p:cNvSpPr>
            <a:spLocks noChangeShapeType="1"/>
          </p:cNvSpPr>
          <p:nvPr/>
        </p:nvSpPr>
        <p:spPr bwMode="auto">
          <a:xfrm>
            <a:off x="1646238" y="5314950"/>
            <a:ext cx="4297362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4" name="Line 44"/>
          <p:cNvSpPr>
            <a:spLocks noChangeShapeType="1"/>
          </p:cNvSpPr>
          <p:nvPr/>
        </p:nvSpPr>
        <p:spPr bwMode="auto">
          <a:xfrm flipV="1">
            <a:off x="1646238" y="5314950"/>
            <a:ext cx="1587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5" name="Line 45"/>
          <p:cNvSpPr>
            <a:spLocks noChangeShapeType="1"/>
          </p:cNvSpPr>
          <p:nvPr/>
        </p:nvSpPr>
        <p:spPr bwMode="auto">
          <a:xfrm flipV="1">
            <a:off x="2719388" y="5314950"/>
            <a:ext cx="1587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6" name="Line 46"/>
          <p:cNvSpPr>
            <a:spLocks noChangeShapeType="1"/>
          </p:cNvSpPr>
          <p:nvPr/>
        </p:nvSpPr>
        <p:spPr bwMode="auto">
          <a:xfrm flipV="1">
            <a:off x="3800475" y="5314950"/>
            <a:ext cx="1588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7" name="Line 47"/>
          <p:cNvSpPr>
            <a:spLocks noChangeShapeType="1"/>
          </p:cNvSpPr>
          <p:nvPr/>
        </p:nvSpPr>
        <p:spPr bwMode="auto">
          <a:xfrm flipV="1">
            <a:off x="4870450" y="5314950"/>
            <a:ext cx="1588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8" name="Line 48"/>
          <p:cNvSpPr>
            <a:spLocks noChangeShapeType="1"/>
          </p:cNvSpPr>
          <p:nvPr/>
        </p:nvSpPr>
        <p:spPr bwMode="auto">
          <a:xfrm flipV="1">
            <a:off x="5943600" y="5314950"/>
            <a:ext cx="1588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79" name="Line 49"/>
          <p:cNvSpPr>
            <a:spLocks noChangeShapeType="1"/>
          </p:cNvSpPr>
          <p:nvPr/>
        </p:nvSpPr>
        <p:spPr bwMode="auto">
          <a:xfrm>
            <a:off x="5943600" y="1841500"/>
            <a:ext cx="1588" cy="34734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0" name="Line 50"/>
          <p:cNvSpPr>
            <a:spLocks noChangeShapeType="1"/>
          </p:cNvSpPr>
          <p:nvPr/>
        </p:nvSpPr>
        <p:spPr bwMode="auto">
          <a:xfrm>
            <a:off x="5875338" y="5314950"/>
            <a:ext cx="13652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1" name="Line 51"/>
          <p:cNvSpPr>
            <a:spLocks noChangeShapeType="1"/>
          </p:cNvSpPr>
          <p:nvPr/>
        </p:nvSpPr>
        <p:spPr bwMode="auto">
          <a:xfrm>
            <a:off x="5875338" y="4733925"/>
            <a:ext cx="13652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2" name="Line 52"/>
          <p:cNvSpPr>
            <a:spLocks noChangeShapeType="1"/>
          </p:cNvSpPr>
          <p:nvPr/>
        </p:nvSpPr>
        <p:spPr bwMode="auto">
          <a:xfrm>
            <a:off x="5875338" y="4152900"/>
            <a:ext cx="13652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3" name="Line 53"/>
          <p:cNvSpPr>
            <a:spLocks noChangeShapeType="1"/>
          </p:cNvSpPr>
          <p:nvPr/>
        </p:nvSpPr>
        <p:spPr bwMode="auto">
          <a:xfrm>
            <a:off x="5875338" y="3582988"/>
            <a:ext cx="13652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4" name="Line 54"/>
          <p:cNvSpPr>
            <a:spLocks noChangeShapeType="1"/>
          </p:cNvSpPr>
          <p:nvPr/>
        </p:nvSpPr>
        <p:spPr bwMode="auto">
          <a:xfrm>
            <a:off x="5875338" y="3001963"/>
            <a:ext cx="13652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5" name="Line 55"/>
          <p:cNvSpPr>
            <a:spLocks noChangeShapeType="1"/>
          </p:cNvSpPr>
          <p:nvPr/>
        </p:nvSpPr>
        <p:spPr bwMode="auto">
          <a:xfrm>
            <a:off x="5875338" y="2420938"/>
            <a:ext cx="136525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6" name="Line 56"/>
          <p:cNvSpPr>
            <a:spLocks noChangeShapeType="1"/>
          </p:cNvSpPr>
          <p:nvPr/>
        </p:nvSpPr>
        <p:spPr bwMode="auto">
          <a:xfrm>
            <a:off x="5875338" y="1841500"/>
            <a:ext cx="136525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7387" name="Rectangle 57"/>
          <p:cNvSpPr>
            <a:spLocks noChangeArrowheads="1"/>
          </p:cNvSpPr>
          <p:nvPr/>
        </p:nvSpPr>
        <p:spPr bwMode="auto">
          <a:xfrm>
            <a:off x="2287588" y="2678113"/>
            <a:ext cx="203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88" name="Rectangle 58"/>
          <p:cNvSpPr>
            <a:spLocks noChangeArrowheads="1"/>
          </p:cNvSpPr>
          <p:nvPr/>
        </p:nvSpPr>
        <p:spPr bwMode="auto">
          <a:xfrm>
            <a:off x="3392488" y="4162425"/>
            <a:ext cx="203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89" name="Rectangle 59"/>
          <p:cNvSpPr>
            <a:spLocks noChangeArrowheads="1"/>
          </p:cNvSpPr>
          <p:nvPr/>
        </p:nvSpPr>
        <p:spPr bwMode="auto">
          <a:xfrm>
            <a:off x="4464050" y="3116263"/>
            <a:ext cx="203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0" name="Rectangle 60"/>
          <p:cNvSpPr>
            <a:spLocks noChangeArrowheads="1"/>
          </p:cNvSpPr>
          <p:nvPr/>
        </p:nvSpPr>
        <p:spPr bwMode="auto">
          <a:xfrm>
            <a:off x="5538788" y="2363788"/>
            <a:ext cx="115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1" name="Rectangle 61"/>
          <p:cNvSpPr>
            <a:spLocks noChangeArrowheads="1"/>
          </p:cNvSpPr>
          <p:nvPr/>
        </p:nvSpPr>
        <p:spPr bwMode="auto">
          <a:xfrm>
            <a:off x="1366838" y="5162550"/>
            <a:ext cx="1158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2" name="Rectangle 62"/>
          <p:cNvSpPr>
            <a:spLocks noChangeArrowheads="1"/>
          </p:cNvSpPr>
          <p:nvPr/>
        </p:nvSpPr>
        <p:spPr bwMode="auto">
          <a:xfrm>
            <a:off x="1258888" y="4772025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3" name="Rectangle 63"/>
          <p:cNvSpPr>
            <a:spLocks noChangeArrowheads="1"/>
          </p:cNvSpPr>
          <p:nvPr/>
        </p:nvSpPr>
        <p:spPr bwMode="auto">
          <a:xfrm>
            <a:off x="1258888" y="4391025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20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4" name="Rectangle 64"/>
          <p:cNvSpPr>
            <a:spLocks noChangeArrowheads="1"/>
          </p:cNvSpPr>
          <p:nvPr/>
        </p:nvSpPr>
        <p:spPr bwMode="auto">
          <a:xfrm>
            <a:off x="1258888" y="4000500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30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5" name="Rectangle 65"/>
          <p:cNvSpPr>
            <a:spLocks noChangeArrowheads="1"/>
          </p:cNvSpPr>
          <p:nvPr/>
        </p:nvSpPr>
        <p:spPr bwMode="auto">
          <a:xfrm>
            <a:off x="1258888" y="3621088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40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6" name="Rectangle 66"/>
          <p:cNvSpPr>
            <a:spLocks noChangeArrowheads="1"/>
          </p:cNvSpPr>
          <p:nvPr/>
        </p:nvSpPr>
        <p:spPr bwMode="auto">
          <a:xfrm>
            <a:off x="1258888" y="3230563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50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7" name="Rectangle 67"/>
          <p:cNvSpPr>
            <a:spLocks noChangeArrowheads="1"/>
          </p:cNvSpPr>
          <p:nvPr/>
        </p:nvSpPr>
        <p:spPr bwMode="auto">
          <a:xfrm>
            <a:off x="1258888" y="2849563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8" name="Rectangle 68"/>
          <p:cNvSpPr>
            <a:spLocks noChangeArrowheads="1"/>
          </p:cNvSpPr>
          <p:nvPr/>
        </p:nvSpPr>
        <p:spPr bwMode="auto">
          <a:xfrm>
            <a:off x="1258888" y="2459038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70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399" name="Rectangle 69"/>
          <p:cNvSpPr>
            <a:spLocks noChangeArrowheads="1"/>
          </p:cNvSpPr>
          <p:nvPr/>
        </p:nvSpPr>
        <p:spPr bwMode="auto">
          <a:xfrm>
            <a:off x="1258888" y="2078038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80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00" name="Rectangle 70"/>
          <p:cNvSpPr>
            <a:spLocks noChangeArrowheads="1"/>
          </p:cNvSpPr>
          <p:nvPr/>
        </p:nvSpPr>
        <p:spPr bwMode="auto">
          <a:xfrm>
            <a:off x="1258888" y="1689100"/>
            <a:ext cx="230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90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01" name="Rectangle 71"/>
          <p:cNvSpPr>
            <a:spLocks noChangeArrowheads="1"/>
          </p:cNvSpPr>
          <p:nvPr/>
        </p:nvSpPr>
        <p:spPr bwMode="auto">
          <a:xfrm>
            <a:off x="1897063" y="5522913"/>
            <a:ext cx="7175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Energy</a:t>
            </a:r>
          </a:p>
        </p:txBody>
      </p:sp>
      <p:sp>
        <p:nvSpPr>
          <p:cNvPr id="57402" name="Rectangle 72"/>
          <p:cNvSpPr>
            <a:spLocks noChangeArrowheads="1"/>
          </p:cNvSpPr>
          <p:nvPr/>
        </p:nvSpPr>
        <p:spPr bwMode="auto">
          <a:xfrm>
            <a:off x="2784475" y="5522913"/>
            <a:ext cx="10175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  </a:t>
            </a:r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animal</a:t>
            </a:r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  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03" name="Rectangle 73"/>
          <p:cNvSpPr>
            <a:spLocks noChangeArrowheads="1"/>
          </p:cNvSpPr>
          <p:nvPr/>
        </p:nvSpPr>
        <p:spPr bwMode="auto">
          <a:xfrm>
            <a:off x="3192463" y="5827713"/>
            <a:ext cx="2682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fat</a:t>
            </a:r>
          </a:p>
        </p:txBody>
      </p:sp>
      <p:sp>
        <p:nvSpPr>
          <p:cNvPr id="57404" name="Rectangle 74"/>
          <p:cNvSpPr>
            <a:spLocks noChangeArrowheads="1"/>
          </p:cNvSpPr>
          <p:nvPr/>
        </p:nvSpPr>
        <p:spPr bwMode="auto">
          <a:xfrm>
            <a:off x="3868738" y="5522913"/>
            <a:ext cx="9239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vegetable</a:t>
            </a:r>
          </a:p>
        </p:txBody>
      </p:sp>
      <p:sp>
        <p:nvSpPr>
          <p:cNvPr id="57405" name="Rectangle 75"/>
          <p:cNvSpPr>
            <a:spLocks noChangeArrowheads="1"/>
          </p:cNvSpPr>
          <p:nvPr/>
        </p:nvSpPr>
        <p:spPr bwMode="auto">
          <a:xfrm>
            <a:off x="4264025" y="5827713"/>
            <a:ext cx="269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fat</a:t>
            </a:r>
          </a:p>
        </p:txBody>
      </p:sp>
      <p:sp>
        <p:nvSpPr>
          <p:cNvPr id="57406" name="Rectangle 76"/>
          <p:cNvSpPr>
            <a:spLocks noChangeArrowheads="1"/>
          </p:cNvSpPr>
          <p:nvPr/>
        </p:nvSpPr>
        <p:spPr bwMode="auto">
          <a:xfrm>
            <a:off x="5076825" y="5522913"/>
            <a:ext cx="7762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total</a:t>
            </a:r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 </a:t>
            </a:r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fat</a:t>
            </a:r>
          </a:p>
        </p:txBody>
      </p:sp>
      <p:sp>
        <p:nvSpPr>
          <p:cNvPr id="57407" name="Rectangle 77"/>
          <p:cNvSpPr>
            <a:spLocks noChangeArrowheads="1"/>
          </p:cNvSpPr>
          <p:nvPr/>
        </p:nvSpPr>
        <p:spPr bwMode="auto">
          <a:xfrm>
            <a:off x="6113463" y="5162550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08" name="Rectangle 78"/>
          <p:cNvSpPr>
            <a:spLocks noChangeArrowheads="1"/>
          </p:cNvSpPr>
          <p:nvPr/>
        </p:nvSpPr>
        <p:spPr bwMode="auto">
          <a:xfrm>
            <a:off x="6113463" y="4581525"/>
            <a:ext cx="460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2000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09" name="Rectangle 79"/>
          <p:cNvSpPr>
            <a:spLocks noChangeArrowheads="1"/>
          </p:cNvSpPr>
          <p:nvPr/>
        </p:nvSpPr>
        <p:spPr bwMode="auto">
          <a:xfrm>
            <a:off x="6113463" y="4000500"/>
            <a:ext cx="460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4000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0" name="Rectangle 80"/>
          <p:cNvSpPr>
            <a:spLocks noChangeArrowheads="1"/>
          </p:cNvSpPr>
          <p:nvPr/>
        </p:nvSpPr>
        <p:spPr bwMode="auto">
          <a:xfrm>
            <a:off x="6113463" y="3430588"/>
            <a:ext cx="460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6000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1" name="Rectangle 81"/>
          <p:cNvSpPr>
            <a:spLocks noChangeArrowheads="1"/>
          </p:cNvSpPr>
          <p:nvPr/>
        </p:nvSpPr>
        <p:spPr bwMode="auto">
          <a:xfrm>
            <a:off x="6113463" y="2849563"/>
            <a:ext cx="460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8000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2" name="Rectangle 82"/>
          <p:cNvSpPr>
            <a:spLocks noChangeArrowheads="1"/>
          </p:cNvSpPr>
          <p:nvPr/>
        </p:nvSpPr>
        <p:spPr bwMode="auto">
          <a:xfrm>
            <a:off x="6113463" y="2268538"/>
            <a:ext cx="576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10000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3" name="Rectangle 83"/>
          <p:cNvSpPr>
            <a:spLocks noChangeArrowheads="1"/>
          </p:cNvSpPr>
          <p:nvPr/>
        </p:nvSpPr>
        <p:spPr bwMode="auto">
          <a:xfrm>
            <a:off x="6113463" y="1689100"/>
            <a:ext cx="576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12000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4" name="Rectangle 84"/>
          <p:cNvSpPr>
            <a:spLocks noChangeArrowheads="1"/>
          </p:cNvSpPr>
          <p:nvPr/>
        </p:nvSpPr>
        <p:spPr bwMode="auto">
          <a:xfrm>
            <a:off x="6973888" y="3240088"/>
            <a:ext cx="134937" cy="152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5" name="Rectangle 85"/>
          <p:cNvSpPr>
            <a:spLocks noChangeArrowheads="1"/>
          </p:cNvSpPr>
          <p:nvPr/>
        </p:nvSpPr>
        <p:spPr bwMode="auto">
          <a:xfrm>
            <a:off x="7207250" y="3163888"/>
            <a:ext cx="793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baseline</a:t>
            </a:r>
          </a:p>
        </p:txBody>
      </p:sp>
      <p:sp>
        <p:nvSpPr>
          <p:cNvPr id="57416" name="Rectangle 86"/>
          <p:cNvSpPr>
            <a:spLocks noChangeArrowheads="1"/>
          </p:cNvSpPr>
          <p:nvPr/>
        </p:nvSpPr>
        <p:spPr bwMode="auto">
          <a:xfrm>
            <a:off x="6973888" y="3582988"/>
            <a:ext cx="134937" cy="150812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7" name="Rectangle 87"/>
          <p:cNvSpPr>
            <a:spLocks noChangeArrowheads="1"/>
          </p:cNvSpPr>
          <p:nvPr/>
        </p:nvSpPr>
        <p:spPr bwMode="auto">
          <a:xfrm>
            <a:off x="7215188" y="3505200"/>
            <a:ext cx="854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after int</a:t>
            </a:r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.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7418" name="Text Box 3"/>
          <p:cNvSpPr txBox="1">
            <a:spLocks noChangeArrowheads="1"/>
          </p:cNvSpPr>
          <p:nvPr/>
        </p:nvSpPr>
        <p:spPr bwMode="auto">
          <a:xfrm>
            <a:off x="604838" y="1039813"/>
            <a:ext cx="1131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[mmol/l]</a:t>
            </a:r>
          </a:p>
        </p:txBody>
      </p:sp>
      <p:sp>
        <p:nvSpPr>
          <p:cNvPr id="57419" name="Text Box 4"/>
          <p:cNvSpPr txBox="1">
            <a:spLocks noChangeArrowheads="1"/>
          </p:cNvSpPr>
          <p:nvPr/>
        </p:nvSpPr>
        <p:spPr bwMode="auto">
          <a:xfrm>
            <a:off x="2619375" y="411163"/>
            <a:ext cx="44338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Energy and fat intake</a:t>
            </a:r>
          </a:p>
        </p:txBody>
      </p:sp>
      <p:pic>
        <p:nvPicPr>
          <p:cNvPr id="57420" name="Picture 6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0050" y="139700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ChangeArrowheads="1"/>
          </p:cNvSpPr>
          <p:nvPr/>
        </p:nvSpPr>
        <p:spPr bwMode="auto">
          <a:xfrm>
            <a:off x="1604963" y="2287588"/>
            <a:ext cx="4541837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0" name="Line 3"/>
          <p:cNvSpPr>
            <a:spLocks noChangeShapeType="1"/>
          </p:cNvSpPr>
          <p:nvPr/>
        </p:nvSpPr>
        <p:spPr bwMode="auto">
          <a:xfrm>
            <a:off x="1604963" y="2287588"/>
            <a:ext cx="45418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71" name="Rectangle 4"/>
          <p:cNvSpPr>
            <a:spLocks noChangeArrowheads="1"/>
          </p:cNvSpPr>
          <p:nvPr/>
        </p:nvSpPr>
        <p:spPr bwMode="auto">
          <a:xfrm>
            <a:off x="1604963" y="2287588"/>
            <a:ext cx="4541837" cy="31559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2" name="Rectangle 5"/>
          <p:cNvSpPr>
            <a:spLocks noChangeArrowheads="1"/>
          </p:cNvSpPr>
          <p:nvPr/>
        </p:nvSpPr>
        <p:spPr bwMode="auto">
          <a:xfrm>
            <a:off x="1822450" y="4689475"/>
            <a:ext cx="541338" cy="7540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3" name="Rectangle 6"/>
          <p:cNvSpPr>
            <a:spLocks noChangeArrowheads="1"/>
          </p:cNvSpPr>
          <p:nvPr/>
        </p:nvSpPr>
        <p:spPr bwMode="auto">
          <a:xfrm>
            <a:off x="3333750" y="3935413"/>
            <a:ext cx="541338" cy="15081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4" name="Rectangle 7"/>
          <p:cNvSpPr>
            <a:spLocks noChangeArrowheads="1"/>
          </p:cNvSpPr>
          <p:nvPr/>
        </p:nvSpPr>
        <p:spPr bwMode="auto">
          <a:xfrm>
            <a:off x="4852988" y="2633663"/>
            <a:ext cx="542925" cy="2809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5" name="Rectangle 8"/>
          <p:cNvSpPr>
            <a:spLocks noChangeArrowheads="1"/>
          </p:cNvSpPr>
          <p:nvPr/>
        </p:nvSpPr>
        <p:spPr bwMode="auto">
          <a:xfrm>
            <a:off x="2363788" y="4749800"/>
            <a:ext cx="534987" cy="693738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6" name="Rectangle 9"/>
          <p:cNvSpPr>
            <a:spLocks noChangeArrowheads="1"/>
          </p:cNvSpPr>
          <p:nvPr/>
        </p:nvSpPr>
        <p:spPr bwMode="auto">
          <a:xfrm>
            <a:off x="3875088" y="4424363"/>
            <a:ext cx="542925" cy="101917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7" name="Rectangle 10"/>
          <p:cNvSpPr>
            <a:spLocks noChangeArrowheads="1"/>
          </p:cNvSpPr>
          <p:nvPr/>
        </p:nvSpPr>
        <p:spPr bwMode="auto">
          <a:xfrm>
            <a:off x="5395913" y="3132138"/>
            <a:ext cx="533400" cy="231140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78" name="Line 11"/>
          <p:cNvSpPr>
            <a:spLocks noChangeShapeType="1"/>
          </p:cNvSpPr>
          <p:nvPr/>
        </p:nvSpPr>
        <p:spPr bwMode="auto">
          <a:xfrm>
            <a:off x="1604963" y="2287588"/>
            <a:ext cx="1587" cy="31559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79" name="Line 12"/>
          <p:cNvSpPr>
            <a:spLocks noChangeShapeType="1"/>
          </p:cNvSpPr>
          <p:nvPr/>
        </p:nvSpPr>
        <p:spPr bwMode="auto">
          <a:xfrm>
            <a:off x="1530350" y="5443538"/>
            <a:ext cx="7461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0" name="Line 13"/>
          <p:cNvSpPr>
            <a:spLocks noChangeShapeType="1"/>
          </p:cNvSpPr>
          <p:nvPr/>
        </p:nvSpPr>
        <p:spPr bwMode="auto">
          <a:xfrm>
            <a:off x="1530350" y="4811713"/>
            <a:ext cx="7461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1" name="Line 14"/>
          <p:cNvSpPr>
            <a:spLocks noChangeShapeType="1"/>
          </p:cNvSpPr>
          <p:nvPr/>
        </p:nvSpPr>
        <p:spPr bwMode="auto">
          <a:xfrm>
            <a:off x="1530350" y="4179888"/>
            <a:ext cx="7461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2" name="Line 15"/>
          <p:cNvSpPr>
            <a:spLocks noChangeShapeType="1"/>
          </p:cNvSpPr>
          <p:nvPr/>
        </p:nvSpPr>
        <p:spPr bwMode="auto">
          <a:xfrm>
            <a:off x="1530350" y="3549650"/>
            <a:ext cx="7461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3" name="Line 16"/>
          <p:cNvSpPr>
            <a:spLocks noChangeShapeType="1"/>
          </p:cNvSpPr>
          <p:nvPr/>
        </p:nvSpPr>
        <p:spPr bwMode="auto">
          <a:xfrm>
            <a:off x="1530350" y="2917825"/>
            <a:ext cx="7461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4" name="Line 17"/>
          <p:cNvSpPr>
            <a:spLocks noChangeShapeType="1"/>
          </p:cNvSpPr>
          <p:nvPr/>
        </p:nvSpPr>
        <p:spPr bwMode="auto">
          <a:xfrm>
            <a:off x="1530350" y="2287588"/>
            <a:ext cx="7461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5" name="Line 18"/>
          <p:cNvSpPr>
            <a:spLocks noChangeShapeType="1"/>
          </p:cNvSpPr>
          <p:nvPr/>
        </p:nvSpPr>
        <p:spPr bwMode="auto">
          <a:xfrm>
            <a:off x="1604963" y="5443538"/>
            <a:ext cx="45418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6" name="Line 19"/>
          <p:cNvSpPr>
            <a:spLocks noChangeShapeType="1"/>
          </p:cNvSpPr>
          <p:nvPr/>
        </p:nvSpPr>
        <p:spPr bwMode="auto">
          <a:xfrm flipV="1">
            <a:off x="1604963" y="5443538"/>
            <a:ext cx="1587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7" name="Line 20"/>
          <p:cNvSpPr>
            <a:spLocks noChangeShapeType="1"/>
          </p:cNvSpPr>
          <p:nvPr/>
        </p:nvSpPr>
        <p:spPr bwMode="auto">
          <a:xfrm flipV="1">
            <a:off x="3116263" y="5443538"/>
            <a:ext cx="1587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8" name="Line 21"/>
          <p:cNvSpPr>
            <a:spLocks noChangeShapeType="1"/>
          </p:cNvSpPr>
          <p:nvPr/>
        </p:nvSpPr>
        <p:spPr bwMode="auto">
          <a:xfrm flipV="1">
            <a:off x="4635500" y="544353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89" name="Line 22"/>
          <p:cNvSpPr>
            <a:spLocks noChangeShapeType="1"/>
          </p:cNvSpPr>
          <p:nvPr/>
        </p:nvSpPr>
        <p:spPr bwMode="auto">
          <a:xfrm flipV="1">
            <a:off x="6146800" y="544353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8390" name="Rectangle 23"/>
          <p:cNvSpPr>
            <a:spLocks noChangeArrowheads="1"/>
          </p:cNvSpPr>
          <p:nvPr/>
        </p:nvSpPr>
        <p:spPr bwMode="auto">
          <a:xfrm>
            <a:off x="5549900" y="2724150"/>
            <a:ext cx="487363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****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1" name="Rectangle 24"/>
          <p:cNvSpPr>
            <a:spLocks noChangeArrowheads="1"/>
          </p:cNvSpPr>
          <p:nvPr/>
        </p:nvSpPr>
        <p:spPr bwMode="auto">
          <a:xfrm>
            <a:off x="4029075" y="3946525"/>
            <a:ext cx="487363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****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2" name="Rectangle 25"/>
          <p:cNvSpPr>
            <a:spLocks noChangeArrowheads="1"/>
          </p:cNvSpPr>
          <p:nvPr/>
        </p:nvSpPr>
        <p:spPr bwMode="auto">
          <a:xfrm>
            <a:off x="2613025" y="4343400"/>
            <a:ext cx="2174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3" name="Rectangle 26"/>
          <p:cNvSpPr>
            <a:spLocks noChangeArrowheads="1"/>
          </p:cNvSpPr>
          <p:nvPr/>
        </p:nvSpPr>
        <p:spPr bwMode="auto">
          <a:xfrm>
            <a:off x="1187450" y="5280025"/>
            <a:ext cx="2444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70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4" name="Rectangle 27"/>
          <p:cNvSpPr>
            <a:spLocks noChangeArrowheads="1"/>
          </p:cNvSpPr>
          <p:nvPr/>
        </p:nvSpPr>
        <p:spPr bwMode="auto">
          <a:xfrm>
            <a:off x="1187450" y="4648200"/>
            <a:ext cx="2444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80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5" name="Rectangle 28"/>
          <p:cNvSpPr>
            <a:spLocks noChangeArrowheads="1"/>
          </p:cNvSpPr>
          <p:nvPr/>
        </p:nvSpPr>
        <p:spPr bwMode="auto">
          <a:xfrm>
            <a:off x="1187450" y="4017963"/>
            <a:ext cx="2444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90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6" name="Rectangle 29"/>
          <p:cNvSpPr>
            <a:spLocks noChangeArrowheads="1"/>
          </p:cNvSpPr>
          <p:nvPr/>
        </p:nvSpPr>
        <p:spPr bwMode="auto">
          <a:xfrm>
            <a:off x="1069975" y="3386138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7" name="Rectangle 30"/>
          <p:cNvSpPr>
            <a:spLocks noChangeArrowheads="1"/>
          </p:cNvSpPr>
          <p:nvPr/>
        </p:nvSpPr>
        <p:spPr bwMode="auto">
          <a:xfrm>
            <a:off x="1069975" y="2755900"/>
            <a:ext cx="3556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110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8" name="Rectangle 31"/>
          <p:cNvSpPr>
            <a:spLocks noChangeArrowheads="1"/>
          </p:cNvSpPr>
          <p:nvPr/>
        </p:nvSpPr>
        <p:spPr bwMode="auto">
          <a:xfrm>
            <a:off x="1069975" y="2124075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120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399" name="Rectangle 32"/>
          <p:cNvSpPr>
            <a:spLocks noChangeArrowheads="1"/>
          </p:cNvSpPr>
          <p:nvPr/>
        </p:nvSpPr>
        <p:spPr bwMode="auto">
          <a:xfrm>
            <a:off x="2195513" y="5667375"/>
            <a:ext cx="6096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WHR</a:t>
            </a:r>
            <a:endParaRPr lang="cs-CZ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0" name="Rectangle 33"/>
          <p:cNvSpPr>
            <a:spLocks noChangeArrowheads="1"/>
          </p:cNvSpPr>
          <p:nvPr/>
        </p:nvSpPr>
        <p:spPr bwMode="auto">
          <a:xfrm>
            <a:off x="3671888" y="5667375"/>
            <a:ext cx="54133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waist</a:t>
            </a:r>
            <a:endParaRPr lang="cs-CZ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1" name="Rectangle 34"/>
          <p:cNvSpPr>
            <a:spLocks noChangeArrowheads="1"/>
          </p:cNvSpPr>
          <p:nvPr/>
        </p:nvSpPr>
        <p:spPr bwMode="auto">
          <a:xfrm>
            <a:off x="5238750" y="5667375"/>
            <a:ext cx="4333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hips</a:t>
            </a:r>
            <a:endParaRPr lang="cs-CZ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2" name="Rectangle 35"/>
          <p:cNvSpPr>
            <a:spLocks noChangeArrowheads="1"/>
          </p:cNvSpPr>
          <p:nvPr/>
        </p:nvSpPr>
        <p:spPr bwMode="auto">
          <a:xfrm>
            <a:off x="6526213" y="3487738"/>
            <a:ext cx="146050" cy="1635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3" name="Rectangle 36"/>
          <p:cNvSpPr>
            <a:spLocks noChangeArrowheads="1"/>
          </p:cNvSpPr>
          <p:nvPr/>
        </p:nvSpPr>
        <p:spPr bwMode="auto">
          <a:xfrm>
            <a:off x="6800850" y="3406775"/>
            <a:ext cx="8382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baseline</a:t>
            </a:r>
            <a:endParaRPr lang="cs-CZ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4" name="Rectangle 37"/>
          <p:cNvSpPr>
            <a:spLocks noChangeArrowheads="1"/>
          </p:cNvSpPr>
          <p:nvPr/>
        </p:nvSpPr>
        <p:spPr bwMode="auto">
          <a:xfrm>
            <a:off x="6526213" y="3854450"/>
            <a:ext cx="146050" cy="163513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5" name="Rectangle 38"/>
          <p:cNvSpPr>
            <a:spLocks noChangeArrowheads="1"/>
          </p:cNvSpPr>
          <p:nvPr/>
        </p:nvSpPr>
        <p:spPr bwMode="auto">
          <a:xfrm>
            <a:off x="6845300" y="3773488"/>
            <a:ext cx="18288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after intervention</a:t>
            </a:r>
            <a:endParaRPr lang="cs-CZ" b="1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8406" name="Text Box 39"/>
          <p:cNvSpPr txBox="1">
            <a:spLocks noChangeArrowheads="1"/>
          </p:cNvSpPr>
          <p:nvPr/>
        </p:nvSpPr>
        <p:spPr bwMode="auto">
          <a:xfrm>
            <a:off x="685800" y="1552575"/>
            <a:ext cx="1219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[cm]</a:t>
            </a:r>
          </a:p>
        </p:txBody>
      </p:sp>
      <p:sp>
        <p:nvSpPr>
          <p:cNvPr id="58407" name="Text Box 40"/>
          <p:cNvSpPr txBox="1">
            <a:spLocks noChangeArrowheads="1"/>
          </p:cNvSpPr>
          <p:nvPr/>
        </p:nvSpPr>
        <p:spPr bwMode="auto">
          <a:xfrm>
            <a:off x="655638" y="411163"/>
            <a:ext cx="80502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Changes in anthropometric parameters</a:t>
            </a:r>
          </a:p>
        </p:txBody>
      </p:sp>
      <p:pic>
        <p:nvPicPr>
          <p:cNvPr id="58408" name="Picture 41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0700" y="5959475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ChangeArrowheads="1"/>
          </p:cNvSpPr>
          <p:nvPr/>
        </p:nvSpPr>
        <p:spPr bwMode="auto">
          <a:xfrm>
            <a:off x="1503363" y="2057400"/>
            <a:ext cx="5484812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4" name="Line 3"/>
          <p:cNvSpPr>
            <a:spLocks noChangeShapeType="1"/>
          </p:cNvSpPr>
          <p:nvPr/>
        </p:nvSpPr>
        <p:spPr bwMode="auto">
          <a:xfrm>
            <a:off x="1503363" y="2057400"/>
            <a:ext cx="5484812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395" name="Rectangle 4"/>
          <p:cNvSpPr>
            <a:spLocks noChangeArrowheads="1"/>
          </p:cNvSpPr>
          <p:nvPr/>
        </p:nvSpPr>
        <p:spPr bwMode="auto">
          <a:xfrm>
            <a:off x="1503363" y="2057400"/>
            <a:ext cx="5484812" cy="31813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6" name="Rectangle 5"/>
          <p:cNvSpPr>
            <a:spLocks noChangeArrowheads="1"/>
          </p:cNvSpPr>
          <p:nvPr/>
        </p:nvSpPr>
        <p:spPr bwMode="auto">
          <a:xfrm>
            <a:off x="1733550" y="4591050"/>
            <a:ext cx="457200" cy="6477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7" name="Rectangle 6"/>
          <p:cNvSpPr>
            <a:spLocks noChangeArrowheads="1"/>
          </p:cNvSpPr>
          <p:nvPr/>
        </p:nvSpPr>
        <p:spPr bwMode="auto">
          <a:xfrm>
            <a:off x="3105150" y="2447925"/>
            <a:ext cx="457200" cy="27908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8" name="Rectangle 7"/>
          <p:cNvSpPr>
            <a:spLocks noChangeArrowheads="1"/>
          </p:cNvSpPr>
          <p:nvPr/>
        </p:nvSpPr>
        <p:spPr bwMode="auto">
          <a:xfrm>
            <a:off x="4478338" y="3619500"/>
            <a:ext cx="457200" cy="16192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9" name="Rectangle 8"/>
          <p:cNvSpPr>
            <a:spLocks noChangeArrowheads="1"/>
          </p:cNvSpPr>
          <p:nvPr/>
        </p:nvSpPr>
        <p:spPr bwMode="auto">
          <a:xfrm>
            <a:off x="5843588" y="4438650"/>
            <a:ext cx="457200" cy="8001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00" name="Rectangle 9"/>
          <p:cNvSpPr>
            <a:spLocks noChangeArrowheads="1"/>
          </p:cNvSpPr>
          <p:nvPr/>
        </p:nvSpPr>
        <p:spPr bwMode="auto">
          <a:xfrm>
            <a:off x="2190750" y="4572000"/>
            <a:ext cx="457200" cy="66675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01" name="Rectangle 10"/>
          <p:cNvSpPr>
            <a:spLocks noChangeArrowheads="1"/>
          </p:cNvSpPr>
          <p:nvPr/>
        </p:nvSpPr>
        <p:spPr bwMode="auto">
          <a:xfrm>
            <a:off x="3562350" y="2409825"/>
            <a:ext cx="457200" cy="28289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02" name="Rectangle 11"/>
          <p:cNvSpPr>
            <a:spLocks noChangeArrowheads="1"/>
          </p:cNvSpPr>
          <p:nvPr/>
        </p:nvSpPr>
        <p:spPr bwMode="auto">
          <a:xfrm>
            <a:off x="4935538" y="3638550"/>
            <a:ext cx="450850" cy="160020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03" name="Rectangle 12"/>
          <p:cNvSpPr>
            <a:spLocks noChangeArrowheads="1"/>
          </p:cNvSpPr>
          <p:nvPr/>
        </p:nvSpPr>
        <p:spPr bwMode="auto">
          <a:xfrm>
            <a:off x="6300788" y="4381500"/>
            <a:ext cx="458787" cy="85725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04" name="Line 13"/>
          <p:cNvSpPr>
            <a:spLocks noChangeShapeType="1"/>
          </p:cNvSpPr>
          <p:nvPr/>
        </p:nvSpPr>
        <p:spPr bwMode="auto">
          <a:xfrm>
            <a:off x="1503363" y="2057400"/>
            <a:ext cx="1587" cy="31813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05" name="Line 14"/>
          <p:cNvSpPr>
            <a:spLocks noChangeShapeType="1"/>
          </p:cNvSpPr>
          <p:nvPr/>
        </p:nvSpPr>
        <p:spPr bwMode="auto">
          <a:xfrm>
            <a:off x="1435100" y="5238750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06" name="Line 15"/>
          <p:cNvSpPr>
            <a:spLocks noChangeShapeType="1"/>
          </p:cNvSpPr>
          <p:nvPr/>
        </p:nvSpPr>
        <p:spPr bwMode="auto">
          <a:xfrm>
            <a:off x="1435100" y="4705350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07" name="Line 16"/>
          <p:cNvSpPr>
            <a:spLocks noChangeShapeType="1"/>
          </p:cNvSpPr>
          <p:nvPr/>
        </p:nvSpPr>
        <p:spPr bwMode="auto">
          <a:xfrm>
            <a:off x="1435100" y="4181475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08" name="Line 17"/>
          <p:cNvSpPr>
            <a:spLocks noChangeShapeType="1"/>
          </p:cNvSpPr>
          <p:nvPr/>
        </p:nvSpPr>
        <p:spPr bwMode="auto">
          <a:xfrm>
            <a:off x="1435100" y="3648075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09" name="Line 18"/>
          <p:cNvSpPr>
            <a:spLocks noChangeShapeType="1"/>
          </p:cNvSpPr>
          <p:nvPr/>
        </p:nvSpPr>
        <p:spPr bwMode="auto">
          <a:xfrm>
            <a:off x="1435100" y="3114675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0" name="Line 19"/>
          <p:cNvSpPr>
            <a:spLocks noChangeShapeType="1"/>
          </p:cNvSpPr>
          <p:nvPr/>
        </p:nvSpPr>
        <p:spPr bwMode="auto">
          <a:xfrm>
            <a:off x="1435100" y="2590800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1" name="Line 20"/>
          <p:cNvSpPr>
            <a:spLocks noChangeShapeType="1"/>
          </p:cNvSpPr>
          <p:nvPr/>
        </p:nvSpPr>
        <p:spPr bwMode="auto">
          <a:xfrm>
            <a:off x="1435100" y="2057400"/>
            <a:ext cx="6826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2" name="Line 21"/>
          <p:cNvSpPr>
            <a:spLocks noChangeShapeType="1"/>
          </p:cNvSpPr>
          <p:nvPr/>
        </p:nvSpPr>
        <p:spPr bwMode="auto">
          <a:xfrm>
            <a:off x="1503363" y="5238750"/>
            <a:ext cx="5484812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3" name="Line 22"/>
          <p:cNvSpPr>
            <a:spLocks noChangeShapeType="1"/>
          </p:cNvSpPr>
          <p:nvPr/>
        </p:nvSpPr>
        <p:spPr bwMode="auto">
          <a:xfrm flipV="1">
            <a:off x="1503363" y="5238750"/>
            <a:ext cx="1587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4" name="Line 23"/>
          <p:cNvSpPr>
            <a:spLocks noChangeShapeType="1"/>
          </p:cNvSpPr>
          <p:nvPr/>
        </p:nvSpPr>
        <p:spPr bwMode="auto">
          <a:xfrm flipV="1">
            <a:off x="2876550" y="5238750"/>
            <a:ext cx="1588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5" name="Line 24"/>
          <p:cNvSpPr>
            <a:spLocks noChangeShapeType="1"/>
          </p:cNvSpPr>
          <p:nvPr/>
        </p:nvSpPr>
        <p:spPr bwMode="auto">
          <a:xfrm flipV="1">
            <a:off x="4249738" y="5238750"/>
            <a:ext cx="1587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6" name="Line 25"/>
          <p:cNvSpPr>
            <a:spLocks noChangeShapeType="1"/>
          </p:cNvSpPr>
          <p:nvPr/>
        </p:nvSpPr>
        <p:spPr bwMode="auto">
          <a:xfrm flipV="1">
            <a:off x="5614988" y="5238750"/>
            <a:ext cx="1587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7" name="Line 26"/>
          <p:cNvSpPr>
            <a:spLocks noChangeShapeType="1"/>
          </p:cNvSpPr>
          <p:nvPr/>
        </p:nvSpPr>
        <p:spPr bwMode="auto">
          <a:xfrm flipV="1">
            <a:off x="6988175" y="5238750"/>
            <a:ext cx="1588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9418" name="Rectangle 27"/>
          <p:cNvSpPr>
            <a:spLocks noChangeArrowheads="1"/>
          </p:cNvSpPr>
          <p:nvPr/>
        </p:nvSpPr>
        <p:spPr bwMode="auto">
          <a:xfrm>
            <a:off x="2368550" y="4267200"/>
            <a:ext cx="203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19" name="Rectangle 28"/>
          <p:cNvSpPr>
            <a:spLocks noChangeArrowheads="1"/>
          </p:cNvSpPr>
          <p:nvPr/>
        </p:nvSpPr>
        <p:spPr bwMode="auto">
          <a:xfrm>
            <a:off x="3740150" y="2066925"/>
            <a:ext cx="203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0" name="Rectangle 29"/>
          <p:cNvSpPr>
            <a:spLocks noChangeArrowheads="1"/>
          </p:cNvSpPr>
          <p:nvPr/>
        </p:nvSpPr>
        <p:spPr bwMode="auto">
          <a:xfrm>
            <a:off x="5087938" y="3257550"/>
            <a:ext cx="203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1" name="Rectangle 30"/>
          <p:cNvSpPr>
            <a:spLocks noChangeArrowheads="1"/>
          </p:cNvSpPr>
          <p:nvPr/>
        </p:nvSpPr>
        <p:spPr bwMode="auto">
          <a:xfrm>
            <a:off x="6496050" y="4219575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2" name="Rectangle 31"/>
          <p:cNvSpPr>
            <a:spLocks noChangeArrowheads="1"/>
          </p:cNvSpPr>
          <p:nvPr/>
        </p:nvSpPr>
        <p:spPr bwMode="auto">
          <a:xfrm>
            <a:off x="1223963" y="5086350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3" name="Rectangle 32"/>
          <p:cNvSpPr>
            <a:spLocks noChangeArrowheads="1"/>
          </p:cNvSpPr>
          <p:nvPr/>
        </p:nvSpPr>
        <p:spPr bwMode="auto">
          <a:xfrm>
            <a:off x="1223963" y="4552950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4" name="Rectangle 33"/>
          <p:cNvSpPr>
            <a:spLocks noChangeArrowheads="1"/>
          </p:cNvSpPr>
          <p:nvPr/>
        </p:nvSpPr>
        <p:spPr bwMode="auto">
          <a:xfrm>
            <a:off x="1223963" y="4029075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2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5" name="Rectangle 34"/>
          <p:cNvSpPr>
            <a:spLocks noChangeArrowheads="1"/>
          </p:cNvSpPr>
          <p:nvPr/>
        </p:nvSpPr>
        <p:spPr bwMode="auto">
          <a:xfrm>
            <a:off x="1223963" y="3495675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3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6" name="Rectangle 35"/>
          <p:cNvSpPr>
            <a:spLocks noChangeArrowheads="1"/>
          </p:cNvSpPr>
          <p:nvPr/>
        </p:nvSpPr>
        <p:spPr bwMode="auto">
          <a:xfrm>
            <a:off x="1223963" y="2962275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4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7" name="Rectangle 36"/>
          <p:cNvSpPr>
            <a:spLocks noChangeArrowheads="1"/>
          </p:cNvSpPr>
          <p:nvPr/>
        </p:nvSpPr>
        <p:spPr bwMode="auto">
          <a:xfrm>
            <a:off x="1223963" y="2438400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5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8" name="Rectangle 37"/>
          <p:cNvSpPr>
            <a:spLocks noChangeArrowheads="1"/>
          </p:cNvSpPr>
          <p:nvPr/>
        </p:nvSpPr>
        <p:spPr bwMode="auto">
          <a:xfrm>
            <a:off x="1223963" y="1905000"/>
            <a:ext cx="114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29" name="Rectangle 38"/>
          <p:cNvSpPr>
            <a:spLocks noChangeArrowheads="1"/>
          </p:cNvSpPr>
          <p:nvPr/>
        </p:nvSpPr>
        <p:spPr bwMode="auto">
          <a:xfrm>
            <a:off x="1647825" y="5448300"/>
            <a:ext cx="11509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Trigycerides</a:t>
            </a:r>
          </a:p>
        </p:txBody>
      </p:sp>
      <p:sp>
        <p:nvSpPr>
          <p:cNvPr id="59430" name="Rectangle 39"/>
          <p:cNvSpPr>
            <a:spLocks noChangeArrowheads="1"/>
          </p:cNvSpPr>
          <p:nvPr/>
        </p:nvSpPr>
        <p:spPr bwMode="auto">
          <a:xfrm>
            <a:off x="3384550" y="5448300"/>
            <a:ext cx="409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total</a:t>
            </a:r>
          </a:p>
        </p:txBody>
      </p:sp>
      <p:sp>
        <p:nvSpPr>
          <p:cNvPr id="59431" name="Rectangle 40"/>
          <p:cNvSpPr>
            <a:spLocks noChangeArrowheads="1"/>
          </p:cNvSpPr>
          <p:nvPr/>
        </p:nvSpPr>
        <p:spPr bwMode="auto">
          <a:xfrm>
            <a:off x="3059113" y="5753100"/>
            <a:ext cx="1012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cholesterol</a:t>
            </a:r>
          </a:p>
        </p:txBody>
      </p:sp>
      <p:sp>
        <p:nvSpPr>
          <p:cNvPr id="59432" name="Rectangle 41"/>
          <p:cNvSpPr>
            <a:spLocks noChangeArrowheads="1"/>
          </p:cNvSpPr>
          <p:nvPr/>
        </p:nvSpPr>
        <p:spPr bwMode="auto">
          <a:xfrm>
            <a:off x="4806950" y="5448300"/>
            <a:ext cx="449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LDL</a:t>
            </a:r>
          </a:p>
        </p:txBody>
      </p:sp>
      <p:sp>
        <p:nvSpPr>
          <p:cNvPr id="59433" name="Rectangle 42"/>
          <p:cNvSpPr>
            <a:spLocks noChangeArrowheads="1"/>
          </p:cNvSpPr>
          <p:nvPr/>
        </p:nvSpPr>
        <p:spPr bwMode="auto">
          <a:xfrm>
            <a:off x="4424363" y="5753100"/>
            <a:ext cx="1012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cholesterol</a:t>
            </a:r>
          </a:p>
        </p:txBody>
      </p:sp>
      <p:sp>
        <p:nvSpPr>
          <p:cNvPr id="59434" name="Rectangle 43"/>
          <p:cNvSpPr>
            <a:spLocks noChangeArrowheads="1"/>
          </p:cNvSpPr>
          <p:nvPr/>
        </p:nvSpPr>
        <p:spPr bwMode="auto">
          <a:xfrm>
            <a:off x="6164263" y="5448300"/>
            <a:ext cx="4746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HDL</a:t>
            </a:r>
          </a:p>
        </p:txBody>
      </p:sp>
      <p:sp>
        <p:nvSpPr>
          <p:cNvPr id="59435" name="Rectangle 44"/>
          <p:cNvSpPr>
            <a:spLocks noChangeArrowheads="1"/>
          </p:cNvSpPr>
          <p:nvPr/>
        </p:nvSpPr>
        <p:spPr bwMode="auto">
          <a:xfrm>
            <a:off x="5797550" y="5753100"/>
            <a:ext cx="1012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cholesterol</a:t>
            </a:r>
          </a:p>
        </p:txBody>
      </p:sp>
      <p:sp>
        <p:nvSpPr>
          <p:cNvPr id="59436" name="Rectangle 45"/>
          <p:cNvSpPr>
            <a:spLocks noChangeArrowheads="1"/>
          </p:cNvSpPr>
          <p:nvPr/>
        </p:nvSpPr>
        <p:spPr bwMode="auto">
          <a:xfrm>
            <a:off x="7267575" y="3314700"/>
            <a:ext cx="134938" cy="152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37" name="Rectangle 46"/>
          <p:cNvSpPr>
            <a:spLocks noChangeArrowheads="1"/>
          </p:cNvSpPr>
          <p:nvPr/>
        </p:nvSpPr>
        <p:spPr bwMode="auto">
          <a:xfrm>
            <a:off x="7500938" y="3238500"/>
            <a:ext cx="7953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baseline</a:t>
            </a:r>
          </a:p>
        </p:txBody>
      </p:sp>
      <p:sp>
        <p:nvSpPr>
          <p:cNvPr id="59438" name="Rectangle 47"/>
          <p:cNvSpPr>
            <a:spLocks noChangeArrowheads="1"/>
          </p:cNvSpPr>
          <p:nvPr/>
        </p:nvSpPr>
        <p:spPr bwMode="auto">
          <a:xfrm>
            <a:off x="7267575" y="3657600"/>
            <a:ext cx="134938" cy="15240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439" name="Rectangle 48"/>
          <p:cNvSpPr>
            <a:spLocks noChangeArrowheads="1"/>
          </p:cNvSpPr>
          <p:nvPr/>
        </p:nvSpPr>
        <p:spPr bwMode="auto">
          <a:xfrm>
            <a:off x="7512050" y="3581400"/>
            <a:ext cx="854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after int.</a:t>
            </a:r>
          </a:p>
        </p:txBody>
      </p:sp>
      <p:sp>
        <p:nvSpPr>
          <p:cNvPr id="59440" name="Text Box 49"/>
          <p:cNvSpPr txBox="1">
            <a:spLocks noChangeArrowheads="1"/>
          </p:cNvSpPr>
          <p:nvPr/>
        </p:nvSpPr>
        <p:spPr bwMode="auto">
          <a:xfrm>
            <a:off x="731838" y="1506538"/>
            <a:ext cx="1131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[mmol/l]</a:t>
            </a:r>
          </a:p>
        </p:txBody>
      </p:sp>
      <p:sp>
        <p:nvSpPr>
          <p:cNvPr id="59441" name="Text Box 50"/>
          <p:cNvSpPr txBox="1">
            <a:spLocks noChangeArrowheads="1"/>
          </p:cNvSpPr>
          <p:nvPr/>
        </p:nvSpPr>
        <p:spPr bwMode="auto">
          <a:xfrm>
            <a:off x="1449388" y="411163"/>
            <a:ext cx="7092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Changes in lipoprotein parameters</a:t>
            </a:r>
          </a:p>
        </p:txBody>
      </p:sp>
      <p:pic>
        <p:nvPicPr>
          <p:cNvPr id="59442" name="Picture 51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0050" y="5891213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ChangeArrowheads="1"/>
          </p:cNvSpPr>
          <p:nvPr/>
        </p:nvSpPr>
        <p:spPr bwMode="auto">
          <a:xfrm>
            <a:off x="1660525" y="2146300"/>
            <a:ext cx="497840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18" name="Line 3"/>
          <p:cNvSpPr>
            <a:spLocks noChangeShapeType="1"/>
          </p:cNvSpPr>
          <p:nvPr/>
        </p:nvSpPr>
        <p:spPr bwMode="auto">
          <a:xfrm>
            <a:off x="1660525" y="2146300"/>
            <a:ext cx="4978400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19" name="Rectangle 4"/>
          <p:cNvSpPr>
            <a:spLocks noChangeArrowheads="1"/>
          </p:cNvSpPr>
          <p:nvPr/>
        </p:nvSpPr>
        <p:spPr bwMode="auto">
          <a:xfrm>
            <a:off x="1660525" y="2146300"/>
            <a:ext cx="4978400" cy="3455988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0" name="Rectangle 5"/>
          <p:cNvSpPr>
            <a:spLocks noChangeArrowheads="1"/>
          </p:cNvSpPr>
          <p:nvPr/>
        </p:nvSpPr>
        <p:spPr bwMode="auto">
          <a:xfrm>
            <a:off x="1866900" y="4071938"/>
            <a:ext cx="420688" cy="1530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1" name="Rectangle 6"/>
          <p:cNvSpPr>
            <a:spLocks noChangeArrowheads="1"/>
          </p:cNvSpPr>
          <p:nvPr/>
        </p:nvSpPr>
        <p:spPr bwMode="auto">
          <a:xfrm>
            <a:off x="3111500" y="4071938"/>
            <a:ext cx="420688" cy="1530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2" name="Rectangle 7"/>
          <p:cNvSpPr>
            <a:spLocks noChangeArrowheads="1"/>
          </p:cNvSpPr>
          <p:nvPr/>
        </p:nvSpPr>
        <p:spPr bwMode="auto">
          <a:xfrm>
            <a:off x="4356100" y="4071938"/>
            <a:ext cx="420688" cy="1530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3" name="Rectangle 8"/>
          <p:cNvSpPr>
            <a:spLocks noChangeArrowheads="1"/>
          </p:cNvSpPr>
          <p:nvPr/>
        </p:nvSpPr>
        <p:spPr bwMode="auto">
          <a:xfrm>
            <a:off x="5600700" y="4071938"/>
            <a:ext cx="422275" cy="1530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4" name="Rectangle 9"/>
          <p:cNvSpPr>
            <a:spLocks noChangeArrowheads="1"/>
          </p:cNvSpPr>
          <p:nvPr/>
        </p:nvSpPr>
        <p:spPr bwMode="auto">
          <a:xfrm>
            <a:off x="2287588" y="3949700"/>
            <a:ext cx="411162" cy="1652588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5" name="Rectangle 10"/>
          <p:cNvSpPr>
            <a:spLocks noChangeArrowheads="1"/>
          </p:cNvSpPr>
          <p:nvPr/>
        </p:nvSpPr>
        <p:spPr bwMode="auto">
          <a:xfrm>
            <a:off x="3532188" y="4333875"/>
            <a:ext cx="411162" cy="1268413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6" name="Rectangle 11"/>
          <p:cNvSpPr>
            <a:spLocks noChangeArrowheads="1"/>
          </p:cNvSpPr>
          <p:nvPr/>
        </p:nvSpPr>
        <p:spPr bwMode="auto">
          <a:xfrm>
            <a:off x="4776788" y="5491163"/>
            <a:ext cx="411162" cy="1111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7" name="Rectangle 12"/>
          <p:cNvSpPr>
            <a:spLocks noChangeArrowheads="1"/>
          </p:cNvSpPr>
          <p:nvPr/>
        </p:nvSpPr>
        <p:spPr bwMode="auto">
          <a:xfrm>
            <a:off x="6022975" y="2570163"/>
            <a:ext cx="409575" cy="30321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8" name="Line 13"/>
          <p:cNvSpPr>
            <a:spLocks noChangeShapeType="1"/>
          </p:cNvSpPr>
          <p:nvPr/>
        </p:nvSpPr>
        <p:spPr bwMode="auto">
          <a:xfrm>
            <a:off x="1660525" y="2146300"/>
            <a:ext cx="1588" cy="3455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29" name="Line 14"/>
          <p:cNvSpPr>
            <a:spLocks noChangeShapeType="1"/>
          </p:cNvSpPr>
          <p:nvPr/>
        </p:nvSpPr>
        <p:spPr bwMode="auto">
          <a:xfrm>
            <a:off x="1589088" y="5602288"/>
            <a:ext cx="714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0" name="Line 15"/>
          <p:cNvSpPr>
            <a:spLocks noChangeShapeType="1"/>
          </p:cNvSpPr>
          <p:nvPr/>
        </p:nvSpPr>
        <p:spPr bwMode="auto">
          <a:xfrm>
            <a:off x="1589088" y="5219700"/>
            <a:ext cx="7143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1" name="Line 16"/>
          <p:cNvSpPr>
            <a:spLocks noChangeShapeType="1"/>
          </p:cNvSpPr>
          <p:nvPr/>
        </p:nvSpPr>
        <p:spPr bwMode="auto">
          <a:xfrm>
            <a:off x="1589088" y="4837113"/>
            <a:ext cx="714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2" name="Line 17"/>
          <p:cNvSpPr>
            <a:spLocks noChangeShapeType="1"/>
          </p:cNvSpPr>
          <p:nvPr/>
        </p:nvSpPr>
        <p:spPr bwMode="auto">
          <a:xfrm>
            <a:off x="1589088" y="4454525"/>
            <a:ext cx="7143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3" name="Line 18"/>
          <p:cNvSpPr>
            <a:spLocks noChangeShapeType="1"/>
          </p:cNvSpPr>
          <p:nvPr/>
        </p:nvSpPr>
        <p:spPr bwMode="auto">
          <a:xfrm>
            <a:off x="1589088" y="4071938"/>
            <a:ext cx="714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4" name="Line 19"/>
          <p:cNvSpPr>
            <a:spLocks noChangeShapeType="1"/>
          </p:cNvSpPr>
          <p:nvPr/>
        </p:nvSpPr>
        <p:spPr bwMode="auto">
          <a:xfrm>
            <a:off x="1589088" y="3678238"/>
            <a:ext cx="714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5" name="Line 20"/>
          <p:cNvSpPr>
            <a:spLocks noChangeShapeType="1"/>
          </p:cNvSpPr>
          <p:nvPr/>
        </p:nvSpPr>
        <p:spPr bwMode="auto">
          <a:xfrm>
            <a:off x="1589088" y="3295650"/>
            <a:ext cx="7143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6" name="Line 21"/>
          <p:cNvSpPr>
            <a:spLocks noChangeShapeType="1"/>
          </p:cNvSpPr>
          <p:nvPr/>
        </p:nvSpPr>
        <p:spPr bwMode="auto">
          <a:xfrm>
            <a:off x="1589088" y="2913063"/>
            <a:ext cx="7143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7" name="Line 22"/>
          <p:cNvSpPr>
            <a:spLocks noChangeShapeType="1"/>
          </p:cNvSpPr>
          <p:nvPr/>
        </p:nvSpPr>
        <p:spPr bwMode="auto">
          <a:xfrm>
            <a:off x="1589088" y="2530475"/>
            <a:ext cx="7143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8" name="Line 23"/>
          <p:cNvSpPr>
            <a:spLocks noChangeShapeType="1"/>
          </p:cNvSpPr>
          <p:nvPr/>
        </p:nvSpPr>
        <p:spPr bwMode="auto">
          <a:xfrm>
            <a:off x="1589088" y="2146300"/>
            <a:ext cx="7143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39" name="Line 24"/>
          <p:cNvSpPr>
            <a:spLocks noChangeShapeType="1"/>
          </p:cNvSpPr>
          <p:nvPr/>
        </p:nvSpPr>
        <p:spPr bwMode="auto">
          <a:xfrm>
            <a:off x="1660525" y="5602288"/>
            <a:ext cx="4978400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40" name="Line 25"/>
          <p:cNvSpPr>
            <a:spLocks noChangeShapeType="1"/>
          </p:cNvSpPr>
          <p:nvPr/>
        </p:nvSpPr>
        <p:spPr bwMode="auto">
          <a:xfrm flipV="1">
            <a:off x="1660525" y="560228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41" name="Line 26"/>
          <p:cNvSpPr>
            <a:spLocks noChangeShapeType="1"/>
          </p:cNvSpPr>
          <p:nvPr/>
        </p:nvSpPr>
        <p:spPr bwMode="auto">
          <a:xfrm flipV="1">
            <a:off x="2905125" y="560228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42" name="Line 27"/>
          <p:cNvSpPr>
            <a:spLocks noChangeShapeType="1"/>
          </p:cNvSpPr>
          <p:nvPr/>
        </p:nvSpPr>
        <p:spPr bwMode="auto">
          <a:xfrm flipV="1">
            <a:off x="4149725" y="560228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43" name="Line 28"/>
          <p:cNvSpPr>
            <a:spLocks noChangeShapeType="1"/>
          </p:cNvSpPr>
          <p:nvPr/>
        </p:nvSpPr>
        <p:spPr bwMode="auto">
          <a:xfrm flipV="1">
            <a:off x="5394325" y="560228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44" name="Line 29"/>
          <p:cNvSpPr>
            <a:spLocks noChangeShapeType="1"/>
          </p:cNvSpPr>
          <p:nvPr/>
        </p:nvSpPr>
        <p:spPr bwMode="auto">
          <a:xfrm flipV="1">
            <a:off x="6638925" y="5602288"/>
            <a:ext cx="1588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0445" name="Rectangle 30"/>
          <p:cNvSpPr>
            <a:spLocks noChangeArrowheads="1"/>
          </p:cNvSpPr>
          <p:nvPr/>
        </p:nvSpPr>
        <p:spPr bwMode="auto">
          <a:xfrm>
            <a:off x="2462213" y="3638550"/>
            <a:ext cx="2159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46" name="Rectangle 31"/>
          <p:cNvSpPr>
            <a:spLocks noChangeArrowheads="1"/>
          </p:cNvSpPr>
          <p:nvPr/>
        </p:nvSpPr>
        <p:spPr bwMode="auto">
          <a:xfrm>
            <a:off x="3694113" y="4051300"/>
            <a:ext cx="12223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47" name="Rectangle 32"/>
          <p:cNvSpPr>
            <a:spLocks noChangeArrowheads="1"/>
          </p:cNvSpPr>
          <p:nvPr/>
        </p:nvSpPr>
        <p:spPr bwMode="auto">
          <a:xfrm>
            <a:off x="4894263" y="5199063"/>
            <a:ext cx="24288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48" name="Rectangle 33"/>
          <p:cNvSpPr>
            <a:spLocks noChangeArrowheads="1"/>
          </p:cNvSpPr>
          <p:nvPr/>
        </p:nvSpPr>
        <p:spPr bwMode="auto">
          <a:xfrm>
            <a:off x="6191250" y="2257425"/>
            <a:ext cx="1222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49" name="Rectangle 34"/>
          <p:cNvSpPr>
            <a:spLocks noChangeArrowheads="1"/>
          </p:cNvSpPr>
          <p:nvPr/>
        </p:nvSpPr>
        <p:spPr bwMode="auto">
          <a:xfrm>
            <a:off x="1249363" y="5441950"/>
            <a:ext cx="24288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0" name="Rectangle 35"/>
          <p:cNvSpPr>
            <a:spLocks noChangeArrowheads="1"/>
          </p:cNvSpPr>
          <p:nvPr/>
        </p:nvSpPr>
        <p:spPr bwMode="auto">
          <a:xfrm>
            <a:off x="1249363" y="5057775"/>
            <a:ext cx="24288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70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1" name="Rectangle 36"/>
          <p:cNvSpPr>
            <a:spLocks noChangeArrowheads="1"/>
          </p:cNvSpPr>
          <p:nvPr/>
        </p:nvSpPr>
        <p:spPr bwMode="auto">
          <a:xfrm>
            <a:off x="1249363" y="4675188"/>
            <a:ext cx="24288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80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2" name="Rectangle 37"/>
          <p:cNvSpPr>
            <a:spLocks noChangeArrowheads="1"/>
          </p:cNvSpPr>
          <p:nvPr/>
        </p:nvSpPr>
        <p:spPr bwMode="auto">
          <a:xfrm>
            <a:off x="1249363" y="4292600"/>
            <a:ext cx="24288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90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3" name="Rectangle 38"/>
          <p:cNvSpPr>
            <a:spLocks noChangeArrowheads="1"/>
          </p:cNvSpPr>
          <p:nvPr/>
        </p:nvSpPr>
        <p:spPr bwMode="auto">
          <a:xfrm>
            <a:off x="1133475" y="3910013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4" name="Rectangle 39"/>
          <p:cNvSpPr>
            <a:spLocks noChangeArrowheads="1"/>
          </p:cNvSpPr>
          <p:nvPr/>
        </p:nvSpPr>
        <p:spPr bwMode="auto">
          <a:xfrm>
            <a:off x="1133475" y="3516313"/>
            <a:ext cx="3556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110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5" name="Rectangle 40"/>
          <p:cNvSpPr>
            <a:spLocks noChangeArrowheads="1"/>
          </p:cNvSpPr>
          <p:nvPr/>
        </p:nvSpPr>
        <p:spPr bwMode="auto">
          <a:xfrm>
            <a:off x="1133475" y="3133725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120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6" name="Rectangle 41"/>
          <p:cNvSpPr>
            <a:spLocks noChangeArrowheads="1"/>
          </p:cNvSpPr>
          <p:nvPr/>
        </p:nvSpPr>
        <p:spPr bwMode="auto">
          <a:xfrm>
            <a:off x="1133475" y="2751138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130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7" name="Rectangle 42"/>
          <p:cNvSpPr>
            <a:spLocks noChangeArrowheads="1"/>
          </p:cNvSpPr>
          <p:nvPr/>
        </p:nvSpPr>
        <p:spPr bwMode="auto">
          <a:xfrm>
            <a:off x="1133475" y="2368550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140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8" name="Rectangle 43"/>
          <p:cNvSpPr>
            <a:spLocks noChangeArrowheads="1"/>
          </p:cNvSpPr>
          <p:nvPr/>
        </p:nvSpPr>
        <p:spPr bwMode="auto">
          <a:xfrm>
            <a:off x="1133475" y="1985963"/>
            <a:ext cx="365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150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59" name="Rectangle 44"/>
          <p:cNvSpPr>
            <a:spLocks noChangeArrowheads="1"/>
          </p:cNvSpPr>
          <p:nvPr/>
        </p:nvSpPr>
        <p:spPr bwMode="auto">
          <a:xfrm>
            <a:off x="1808163" y="5824538"/>
            <a:ext cx="942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Glycemia</a:t>
            </a:r>
            <a:endParaRPr lang="cs-CZ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0" name="Rectangle 45"/>
          <p:cNvSpPr>
            <a:spLocks noChangeArrowheads="1"/>
          </p:cNvSpPr>
          <p:nvPr/>
        </p:nvSpPr>
        <p:spPr bwMode="auto">
          <a:xfrm>
            <a:off x="3263900" y="5824538"/>
            <a:ext cx="6762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Insulin</a:t>
            </a:r>
            <a:endParaRPr lang="cs-CZ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1" name="Rectangle 46"/>
          <p:cNvSpPr>
            <a:spLocks noChangeArrowheads="1"/>
          </p:cNvSpPr>
          <p:nvPr/>
        </p:nvSpPr>
        <p:spPr bwMode="auto">
          <a:xfrm>
            <a:off x="4505325" y="5824538"/>
            <a:ext cx="6350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Leptin</a:t>
            </a:r>
            <a:endParaRPr lang="cs-CZ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2" name="Rectangle 47"/>
          <p:cNvSpPr>
            <a:spLocks noChangeArrowheads="1"/>
          </p:cNvSpPr>
          <p:nvPr/>
        </p:nvSpPr>
        <p:spPr bwMode="auto">
          <a:xfrm>
            <a:off x="5543550" y="5824538"/>
            <a:ext cx="9921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Leptin rec</a:t>
            </a:r>
            <a:endParaRPr lang="cs-CZ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3" name="Rectangle 48"/>
          <p:cNvSpPr>
            <a:spLocks noChangeArrowheads="1"/>
          </p:cNvSpPr>
          <p:nvPr/>
        </p:nvSpPr>
        <p:spPr bwMode="auto">
          <a:xfrm>
            <a:off x="6916738" y="3627438"/>
            <a:ext cx="144462" cy="1619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4" name="Rectangle 49"/>
          <p:cNvSpPr>
            <a:spLocks noChangeArrowheads="1"/>
          </p:cNvSpPr>
          <p:nvPr/>
        </p:nvSpPr>
        <p:spPr bwMode="auto">
          <a:xfrm>
            <a:off x="7167563" y="3557588"/>
            <a:ext cx="795337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baseline</a:t>
            </a:r>
            <a:endParaRPr lang="cs-CZ">
              <a:solidFill>
                <a:srgbClr val="FFFF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5" name="Rectangle 50"/>
          <p:cNvSpPr>
            <a:spLocks noChangeArrowheads="1"/>
          </p:cNvSpPr>
          <p:nvPr/>
        </p:nvSpPr>
        <p:spPr bwMode="auto">
          <a:xfrm>
            <a:off x="6916738" y="3990975"/>
            <a:ext cx="144462" cy="160338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6" name="Rectangle 51"/>
          <p:cNvSpPr>
            <a:spLocks noChangeArrowheads="1"/>
          </p:cNvSpPr>
          <p:nvPr/>
        </p:nvSpPr>
        <p:spPr bwMode="auto">
          <a:xfrm>
            <a:off x="7164388" y="3919538"/>
            <a:ext cx="823912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after int</a:t>
            </a:r>
            <a:r>
              <a:rPr lang="cs-CZ" sz="19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.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67" name="Text Box 52"/>
          <p:cNvSpPr txBox="1">
            <a:spLocks noChangeArrowheads="1"/>
          </p:cNvSpPr>
          <p:nvPr/>
        </p:nvSpPr>
        <p:spPr bwMode="auto">
          <a:xfrm>
            <a:off x="1274763" y="1506538"/>
            <a:ext cx="7318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[%]</a:t>
            </a:r>
          </a:p>
        </p:txBody>
      </p:sp>
      <p:sp>
        <p:nvSpPr>
          <p:cNvPr id="60468" name="Text Box 53"/>
          <p:cNvSpPr txBox="1">
            <a:spLocks noChangeArrowheads="1"/>
          </p:cNvSpPr>
          <p:nvPr/>
        </p:nvSpPr>
        <p:spPr bwMode="auto">
          <a:xfrm>
            <a:off x="696913" y="411163"/>
            <a:ext cx="8013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Changes in glycemia, insulin and leptin</a:t>
            </a:r>
          </a:p>
        </p:txBody>
      </p:sp>
      <p:pic>
        <p:nvPicPr>
          <p:cNvPr id="60469" name="Picture 54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0050" y="5954713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ChangeArrowheads="1"/>
          </p:cNvSpPr>
          <p:nvPr/>
        </p:nvSpPr>
        <p:spPr bwMode="auto">
          <a:xfrm>
            <a:off x="1543050" y="2222500"/>
            <a:ext cx="537210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2" name="Line 3"/>
          <p:cNvSpPr>
            <a:spLocks noChangeShapeType="1"/>
          </p:cNvSpPr>
          <p:nvPr/>
        </p:nvSpPr>
        <p:spPr bwMode="auto">
          <a:xfrm>
            <a:off x="1543050" y="2222500"/>
            <a:ext cx="53721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43" name="Rectangle 4"/>
          <p:cNvSpPr>
            <a:spLocks noChangeArrowheads="1"/>
          </p:cNvSpPr>
          <p:nvPr/>
        </p:nvSpPr>
        <p:spPr bwMode="auto">
          <a:xfrm>
            <a:off x="1543050" y="2222500"/>
            <a:ext cx="5372100" cy="3232150"/>
          </a:xfrm>
          <a:prstGeom prst="rect">
            <a:avLst/>
          </a:prstGeom>
          <a:noFill/>
          <a:ln w="11113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4" name="Rectangle 5"/>
          <p:cNvSpPr>
            <a:spLocks noChangeArrowheads="1"/>
          </p:cNvSpPr>
          <p:nvPr/>
        </p:nvSpPr>
        <p:spPr bwMode="auto">
          <a:xfrm>
            <a:off x="1844675" y="2579688"/>
            <a:ext cx="600075" cy="28749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5" name="Rectangle 6"/>
          <p:cNvSpPr>
            <a:spLocks noChangeArrowheads="1"/>
          </p:cNvSpPr>
          <p:nvPr/>
        </p:nvSpPr>
        <p:spPr bwMode="auto">
          <a:xfrm>
            <a:off x="3635375" y="2579688"/>
            <a:ext cx="600075" cy="28749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6" name="Rectangle 7"/>
          <p:cNvSpPr>
            <a:spLocks noChangeArrowheads="1"/>
          </p:cNvSpPr>
          <p:nvPr/>
        </p:nvSpPr>
        <p:spPr bwMode="auto">
          <a:xfrm>
            <a:off x="5426075" y="2579688"/>
            <a:ext cx="600075" cy="28749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7" name="Rectangle 8"/>
          <p:cNvSpPr>
            <a:spLocks noChangeArrowheads="1"/>
          </p:cNvSpPr>
          <p:nvPr/>
        </p:nvSpPr>
        <p:spPr bwMode="auto">
          <a:xfrm>
            <a:off x="2444750" y="3082925"/>
            <a:ext cx="588963" cy="23717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8" name="Rectangle 9"/>
          <p:cNvSpPr>
            <a:spLocks noChangeArrowheads="1"/>
          </p:cNvSpPr>
          <p:nvPr/>
        </p:nvSpPr>
        <p:spPr bwMode="auto">
          <a:xfrm>
            <a:off x="4235450" y="2938463"/>
            <a:ext cx="588963" cy="2516187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49" name="Rectangle 10"/>
          <p:cNvSpPr>
            <a:spLocks noChangeArrowheads="1"/>
          </p:cNvSpPr>
          <p:nvPr/>
        </p:nvSpPr>
        <p:spPr bwMode="auto">
          <a:xfrm>
            <a:off x="6026150" y="2725738"/>
            <a:ext cx="588963" cy="2728912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50" name="Line 11"/>
          <p:cNvSpPr>
            <a:spLocks noChangeShapeType="1"/>
          </p:cNvSpPr>
          <p:nvPr/>
        </p:nvSpPr>
        <p:spPr bwMode="auto">
          <a:xfrm>
            <a:off x="1543050" y="2222500"/>
            <a:ext cx="1588" cy="3232150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1" name="Line 12"/>
          <p:cNvSpPr>
            <a:spLocks noChangeShapeType="1"/>
          </p:cNvSpPr>
          <p:nvPr/>
        </p:nvSpPr>
        <p:spPr bwMode="auto">
          <a:xfrm>
            <a:off x="1466850" y="5454650"/>
            <a:ext cx="762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2" name="Line 13"/>
          <p:cNvSpPr>
            <a:spLocks noChangeShapeType="1"/>
          </p:cNvSpPr>
          <p:nvPr/>
        </p:nvSpPr>
        <p:spPr bwMode="auto">
          <a:xfrm>
            <a:off x="1466850" y="5097463"/>
            <a:ext cx="76200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3" name="Line 14"/>
          <p:cNvSpPr>
            <a:spLocks noChangeShapeType="1"/>
          </p:cNvSpPr>
          <p:nvPr/>
        </p:nvSpPr>
        <p:spPr bwMode="auto">
          <a:xfrm>
            <a:off x="1466850" y="4738688"/>
            <a:ext cx="76200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4" name="Line 15"/>
          <p:cNvSpPr>
            <a:spLocks noChangeShapeType="1"/>
          </p:cNvSpPr>
          <p:nvPr/>
        </p:nvSpPr>
        <p:spPr bwMode="auto">
          <a:xfrm>
            <a:off x="1466850" y="4379913"/>
            <a:ext cx="76200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5" name="Line 16"/>
          <p:cNvSpPr>
            <a:spLocks noChangeShapeType="1"/>
          </p:cNvSpPr>
          <p:nvPr/>
        </p:nvSpPr>
        <p:spPr bwMode="auto">
          <a:xfrm>
            <a:off x="1466850" y="4022725"/>
            <a:ext cx="762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6" name="Line 17"/>
          <p:cNvSpPr>
            <a:spLocks noChangeShapeType="1"/>
          </p:cNvSpPr>
          <p:nvPr/>
        </p:nvSpPr>
        <p:spPr bwMode="auto">
          <a:xfrm>
            <a:off x="1466850" y="3654425"/>
            <a:ext cx="762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7" name="Line 18"/>
          <p:cNvSpPr>
            <a:spLocks noChangeShapeType="1"/>
          </p:cNvSpPr>
          <p:nvPr/>
        </p:nvSpPr>
        <p:spPr bwMode="auto">
          <a:xfrm>
            <a:off x="1466850" y="3295650"/>
            <a:ext cx="762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8" name="Line 19"/>
          <p:cNvSpPr>
            <a:spLocks noChangeShapeType="1"/>
          </p:cNvSpPr>
          <p:nvPr/>
        </p:nvSpPr>
        <p:spPr bwMode="auto">
          <a:xfrm>
            <a:off x="1466850" y="2938463"/>
            <a:ext cx="76200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59" name="Line 20"/>
          <p:cNvSpPr>
            <a:spLocks noChangeShapeType="1"/>
          </p:cNvSpPr>
          <p:nvPr/>
        </p:nvSpPr>
        <p:spPr bwMode="auto">
          <a:xfrm>
            <a:off x="1466850" y="2579688"/>
            <a:ext cx="76200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0" name="Line 21"/>
          <p:cNvSpPr>
            <a:spLocks noChangeShapeType="1"/>
          </p:cNvSpPr>
          <p:nvPr/>
        </p:nvSpPr>
        <p:spPr bwMode="auto">
          <a:xfrm>
            <a:off x="1466850" y="2222500"/>
            <a:ext cx="762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1" name="Line 22"/>
          <p:cNvSpPr>
            <a:spLocks noChangeShapeType="1"/>
          </p:cNvSpPr>
          <p:nvPr/>
        </p:nvSpPr>
        <p:spPr bwMode="auto">
          <a:xfrm>
            <a:off x="1543050" y="5454650"/>
            <a:ext cx="53721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2" name="Line 23"/>
          <p:cNvSpPr>
            <a:spLocks noChangeShapeType="1"/>
          </p:cNvSpPr>
          <p:nvPr/>
        </p:nvSpPr>
        <p:spPr bwMode="auto">
          <a:xfrm flipV="1">
            <a:off x="1543050" y="5454650"/>
            <a:ext cx="1588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3" name="Line 24"/>
          <p:cNvSpPr>
            <a:spLocks noChangeShapeType="1"/>
          </p:cNvSpPr>
          <p:nvPr/>
        </p:nvSpPr>
        <p:spPr bwMode="auto">
          <a:xfrm flipV="1">
            <a:off x="3333750" y="5454650"/>
            <a:ext cx="1588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4" name="Line 25"/>
          <p:cNvSpPr>
            <a:spLocks noChangeShapeType="1"/>
          </p:cNvSpPr>
          <p:nvPr/>
        </p:nvSpPr>
        <p:spPr bwMode="auto">
          <a:xfrm flipV="1">
            <a:off x="5124450" y="5454650"/>
            <a:ext cx="1588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5" name="Line 26"/>
          <p:cNvSpPr>
            <a:spLocks noChangeShapeType="1"/>
          </p:cNvSpPr>
          <p:nvPr/>
        </p:nvSpPr>
        <p:spPr bwMode="auto">
          <a:xfrm flipV="1">
            <a:off x="6915150" y="5454650"/>
            <a:ext cx="1588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1466" name="Rectangle 27"/>
          <p:cNvSpPr>
            <a:spLocks noChangeArrowheads="1"/>
          </p:cNvSpPr>
          <p:nvPr/>
        </p:nvSpPr>
        <p:spPr bwMode="auto">
          <a:xfrm>
            <a:off x="6238875" y="2319338"/>
            <a:ext cx="203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ns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67" name="Rectangle 28"/>
          <p:cNvSpPr>
            <a:spLocks noChangeArrowheads="1"/>
          </p:cNvSpPr>
          <p:nvPr/>
        </p:nvSpPr>
        <p:spPr bwMode="auto">
          <a:xfrm>
            <a:off x="4448175" y="2667000"/>
            <a:ext cx="346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***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68" name="Rectangle 29"/>
          <p:cNvSpPr>
            <a:spLocks noChangeArrowheads="1"/>
          </p:cNvSpPr>
          <p:nvPr/>
        </p:nvSpPr>
        <p:spPr bwMode="auto">
          <a:xfrm>
            <a:off x="2598738" y="2716213"/>
            <a:ext cx="4619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****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69" name="Rectangle 30"/>
          <p:cNvSpPr>
            <a:spLocks noChangeArrowheads="1"/>
          </p:cNvSpPr>
          <p:nvPr/>
        </p:nvSpPr>
        <p:spPr bwMode="auto">
          <a:xfrm>
            <a:off x="1098550" y="5300663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0" name="Rectangle 31"/>
          <p:cNvSpPr>
            <a:spLocks noChangeArrowheads="1"/>
          </p:cNvSpPr>
          <p:nvPr/>
        </p:nvSpPr>
        <p:spPr bwMode="auto">
          <a:xfrm>
            <a:off x="1098550" y="4941888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65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1" name="Rectangle 32"/>
          <p:cNvSpPr>
            <a:spLocks noChangeArrowheads="1"/>
          </p:cNvSpPr>
          <p:nvPr/>
        </p:nvSpPr>
        <p:spPr bwMode="auto">
          <a:xfrm>
            <a:off x="1098550" y="4583113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70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2" name="Rectangle 33"/>
          <p:cNvSpPr>
            <a:spLocks noChangeArrowheads="1"/>
          </p:cNvSpPr>
          <p:nvPr/>
        </p:nvSpPr>
        <p:spPr bwMode="auto">
          <a:xfrm>
            <a:off x="1098550" y="4225925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75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3" name="Rectangle 34"/>
          <p:cNvSpPr>
            <a:spLocks noChangeArrowheads="1"/>
          </p:cNvSpPr>
          <p:nvPr/>
        </p:nvSpPr>
        <p:spPr bwMode="auto">
          <a:xfrm>
            <a:off x="1098550" y="3867150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80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4" name="Rectangle 35"/>
          <p:cNvSpPr>
            <a:spLocks noChangeArrowheads="1"/>
          </p:cNvSpPr>
          <p:nvPr/>
        </p:nvSpPr>
        <p:spPr bwMode="auto">
          <a:xfrm>
            <a:off x="1098550" y="3498850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85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5" name="Rectangle 36"/>
          <p:cNvSpPr>
            <a:spLocks noChangeArrowheads="1"/>
          </p:cNvSpPr>
          <p:nvPr/>
        </p:nvSpPr>
        <p:spPr bwMode="auto">
          <a:xfrm>
            <a:off x="1098550" y="3141663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90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6" name="Rectangle 37"/>
          <p:cNvSpPr>
            <a:spLocks noChangeArrowheads="1"/>
          </p:cNvSpPr>
          <p:nvPr/>
        </p:nvSpPr>
        <p:spPr bwMode="auto">
          <a:xfrm>
            <a:off x="1098550" y="2782888"/>
            <a:ext cx="231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95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7" name="Rectangle 38"/>
          <p:cNvSpPr>
            <a:spLocks noChangeArrowheads="1"/>
          </p:cNvSpPr>
          <p:nvPr/>
        </p:nvSpPr>
        <p:spPr bwMode="auto">
          <a:xfrm>
            <a:off x="971550" y="2425700"/>
            <a:ext cx="347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100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8" name="Rectangle 39"/>
          <p:cNvSpPr>
            <a:spLocks noChangeArrowheads="1"/>
          </p:cNvSpPr>
          <p:nvPr/>
        </p:nvSpPr>
        <p:spPr bwMode="auto">
          <a:xfrm>
            <a:off x="971550" y="2066925"/>
            <a:ext cx="347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105</a:t>
            </a:r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79" name="Rectangle 40"/>
          <p:cNvSpPr>
            <a:spLocks noChangeArrowheads="1"/>
          </p:cNvSpPr>
          <p:nvPr/>
        </p:nvSpPr>
        <p:spPr bwMode="auto">
          <a:xfrm>
            <a:off x="1928813" y="5667375"/>
            <a:ext cx="10715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systolic BP</a:t>
            </a:r>
          </a:p>
        </p:txBody>
      </p:sp>
      <p:sp>
        <p:nvSpPr>
          <p:cNvPr id="61480" name="Rectangle 41"/>
          <p:cNvSpPr>
            <a:spLocks noChangeArrowheads="1"/>
          </p:cNvSpPr>
          <p:nvPr/>
        </p:nvSpPr>
        <p:spPr bwMode="auto">
          <a:xfrm>
            <a:off x="3665538" y="5667375"/>
            <a:ext cx="11731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diastolic BP</a:t>
            </a:r>
          </a:p>
        </p:txBody>
      </p:sp>
      <p:sp>
        <p:nvSpPr>
          <p:cNvPr id="61481" name="Rectangle 42"/>
          <p:cNvSpPr>
            <a:spLocks noChangeArrowheads="1"/>
          </p:cNvSpPr>
          <p:nvPr/>
        </p:nvSpPr>
        <p:spPr bwMode="auto">
          <a:xfrm>
            <a:off x="5738813" y="5667375"/>
            <a:ext cx="6127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 b="1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pulses</a:t>
            </a:r>
          </a:p>
        </p:txBody>
      </p:sp>
      <p:sp>
        <p:nvSpPr>
          <p:cNvPr id="61482" name="Rectangle 43"/>
          <p:cNvSpPr>
            <a:spLocks noChangeArrowheads="1"/>
          </p:cNvSpPr>
          <p:nvPr/>
        </p:nvSpPr>
        <p:spPr bwMode="auto">
          <a:xfrm>
            <a:off x="7254875" y="3498850"/>
            <a:ext cx="155575" cy="1555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83" name="Rectangle 44"/>
          <p:cNvSpPr>
            <a:spLocks noChangeArrowheads="1"/>
          </p:cNvSpPr>
          <p:nvPr/>
        </p:nvSpPr>
        <p:spPr bwMode="auto">
          <a:xfrm>
            <a:off x="7542213" y="3422650"/>
            <a:ext cx="7572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baseline</a:t>
            </a:r>
          </a:p>
        </p:txBody>
      </p:sp>
      <p:sp>
        <p:nvSpPr>
          <p:cNvPr id="61484" name="Rectangle 45"/>
          <p:cNvSpPr>
            <a:spLocks noChangeArrowheads="1"/>
          </p:cNvSpPr>
          <p:nvPr/>
        </p:nvSpPr>
        <p:spPr bwMode="auto">
          <a:xfrm>
            <a:off x="7254875" y="3848100"/>
            <a:ext cx="155575" cy="15557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1485" name="Rectangle 46"/>
          <p:cNvSpPr>
            <a:spLocks noChangeArrowheads="1"/>
          </p:cNvSpPr>
          <p:nvPr/>
        </p:nvSpPr>
        <p:spPr bwMode="auto">
          <a:xfrm>
            <a:off x="7545388" y="3771900"/>
            <a:ext cx="8112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cs-CZ">
                <a:solidFill>
                  <a:srgbClr val="FFFF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t>after int.</a:t>
            </a:r>
          </a:p>
        </p:txBody>
      </p:sp>
      <p:sp>
        <p:nvSpPr>
          <p:cNvPr id="61486" name="Text Box 47"/>
          <p:cNvSpPr txBox="1">
            <a:spLocks noChangeArrowheads="1"/>
          </p:cNvSpPr>
          <p:nvPr/>
        </p:nvSpPr>
        <p:spPr bwMode="auto">
          <a:xfrm>
            <a:off x="1098550" y="1684338"/>
            <a:ext cx="733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[%]</a:t>
            </a:r>
          </a:p>
        </p:txBody>
      </p:sp>
      <p:sp>
        <p:nvSpPr>
          <p:cNvPr id="61487" name="Text Box 48"/>
          <p:cNvSpPr txBox="1">
            <a:spLocks noChangeArrowheads="1"/>
          </p:cNvSpPr>
          <p:nvPr/>
        </p:nvSpPr>
        <p:spPr bwMode="auto">
          <a:xfrm>
            <a:off x="990600" y="411163"/>
            <a:ext cx="7770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FFFF00"/>
                </a:solidFill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Changes in blood pressure and pulses</a:t>
            </a:r>
          </a:p>
        </p:txBody>
      </p:sp>
      <p:pic>
        <p:nvPicPr>
          <p:cNvPr id="61488" name="Picture 49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6538" y="6035675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fat1b"/>
          <p:cNvPicPr>
            <a:picLocks noChangeAspect="1" noChangeArrowheads="1"/>
          </p:cNvPicPr>
          <p:nvPr/>
        </p:nvPicPr>
        <p:blipFill>
          <a:blip r:embed="rId2"/>
          <a:srcRect l="6442" t="14763" b="5905"/>
          <a:stretch>
            <a:fillRect/>
          </a:stretch>
        </p:blipFill>
        <p:spPr bwMode="auto">
          <a:xfrm>
            <a:off x="4702175" y="2155825"/>
            <a:ext cx="3489325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3" descr="fat1a"/>
          <p:cNvPicPr>
            <a:picLocks noChangeAspect="1" noChangeArrowheads="1"/>
          </p:cNvPicPr>
          <p:nvPr/>
        </p:nvPicPr>
        <p:blipFill>
          <a:blip r:embed="rId3"/>
          <a:srcRect l="4294" t="14763" b="5905"/>
          <a:stretch>
            <a:fillRect/>
          </a:stretch>
        </p:blipFill>
        <p:spPr bwMode="auto">
          <a:xfrm>
            <a:off x="828675" y="2135188"/>
            <a:ext cx="3557588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4" descr="nové ike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0050" y="139700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9" name="Rectangle 2"/>
          <p:cNvSpPr>
            <a:spLocks noChangeArrowheads="1"/>
          </p:cNvSpPr>
          <p:nvPr/>
        </p:nvSpPr>
        <p:spPr bwMode="auto">
          <a:xfrm>
            <a:off x="2613025" y="4395788"/>
            <a:ext cx="1117600" cy="882650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70" name="Rectangle 3"/>
          <p:cNvSpPr>
            <a:spLocks noChangeArrowheads="1"/>
          </p:cNvSpPr>
          <p:nvPr/>
        </p:nvSpPr>
        <p:spPr bwMode="auto">
          <a:xfrm>
            <a:off x="5391150" y="4646613"/>
            <a:ext cx="1108075" cy="631825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graphicFrame>
        <p:nvGraphicFramePr>
          <p:cNvPr id="1068" name="Object 44"/>
          <p:cNvGraphicFramePr>
            <a:graphicFrameLocks/>
          </p:cNvGraphicFramePr>
          <p:nvPr/>
        </p:nvGraphicFramePr>
        <p:xfrm>
          <a:off x="793750" y="736600"/>
          <a:ext cx="8213725" cy="5756275"/>
        </p:xfrm>
        <a:graphic>
          <a:graphicData uri="http://schemas.openxmlformats.org/presentationml/2006/ole">
            <p:oleObj spid="_x0000_s1068" name="Graf" r:id="rId3" imgW="9210240" imgH="5725800" progId="Excel.Chart.8">
              <p:embed/>
            </p:oleObj>
          </a:graphicData>
        </a:graphic>
      </p:graphicFrame>
      <p:sp>
        <p:nvSpPr>
          <p:cNvPr id="1071" name="Line 5"/>
          <p:cNvSpPr>
            <a:spLocks noChangeShapeType="1"/>
          </p:cNvSpPr>
          <p:nvPr/>
        </p:nvSpPr>
        <p:spPr bwMode="auto">
          <a:xfrm>
            <a:off x="3187700" y="3616325"/>
            <a:ext cx="1588" cy="158115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72" name="Line 6"/>
          <p:cNvSpPr>
            <a:spLocks noChangeShapeType="1"/>
          </p:cNvSpPr>
          <p:nvPr/>
        </p:nvSpPr>
        <p:spPr bwMode="auto">
          <a:xfrm flipH="1">
            <a:off x="5949950" y="3994150"/>
            <a:ext cx="6350" cy="132715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73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477838"/>
            <a:ext cx="7772400" cy="1143000"/>
          </a:xfrm>
        </p:spPr>
        <p:txBody>
          <a:bodyPr anchor="t"/>
          <a:lstStyle/>
          <a:p>
            <a:pPr eaLnBrk="1" hangingPunct="1"/>
            <a:r>
              <a:rPr lang="cs-CZ" sz="3200" b="1" smtClean="0">
                <a:solidFill>
                  <a:srgbClr val="FFFF00"/>
                </a:solidFill>
              </a:rPr>
              <a:t>C-reactive protein</a:t>
            </a:r>
          </a:p>
        </p:txBody>
      </p:sp>
      <p:sp>
        <p:nvSpPr>
          <p:cNvPr id="1074" name="Text Box 8"/>
          <p:cNvSpPr txBox="1">
            <a:spLocks noChangeArrowheads="1"/>
          </p:cNvSpPr>
          <p:nvPr/>
        </p:nvSpPr>
        <p:spPr bwMode="auto">
          <a:xfrm>
            <a:off x="3967163" y="1408113"/>
            <a:ext cx="1314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p &lt; 0,0002</a:t>
            </a:r>
          </a:p>
        </p:txBody>
      </p:sp>
      <p:sp>
        <p:nvSpPr>
          <p:cNvPr id="1075" name="Text Box 9"/>
          <p:cNvSpPr txBox="1">
            <a:spLocks noChangeArrowheads="1"/>
          </p:cNvSpPr>
          <p:nvPr/>
        </p:nvSpPr>
        <p:spPr bwMode="auto">
          <a:xfrm>
            <a:off x="2578100" y="5243513"/>
            <a:ext cx="1393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4,31 </a:t>
            </a:r>
            <a:r>
              <a:rPr lang="en-US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±</a:t>
            </a:r>
            <a:r>
              <a:rPr lang="cs-CZ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 3,71</a:t>
            </a:r>
            <a:endParaRPr lang="en-US">
              <a:latin typeface="Century Gothic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76" name="Line 10"/>
          <p:cNvSpPr>
            <a:spLocks noChangeShapeType="1"/>
          </p:cNvSpPr>
          <p:nvPr/>
        </p:nvSpPr>
        <p:spPr bwMode="auto">
          <a:xfrm flipV="1">
            <a:off x="3189288" y="4454525"/>
            <a:ext cx="395287" cy="6985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77" name="Line 11"/>
          <p:cNvSpPr>
            <a:spLocks noChangeShapeType="1"/>
          </p:cNvSpPr>
          <p:nvPr/>
        </p:nvSpPr>
        <p:spPr bwMode="auto">
          <a:xfrm flipV="1">
            <a:off x="3063875" y="3892550"/>
            <a:ext cx="333375" cy="22225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78" name="Text Box 12"/>
          <p:cNvSpPr txBox="1">
            <a:spLocks noChangeArrowheads="1"/>
          </p:cNvSpPr>
          <p:nvPr/>
        </p:nvSpPr>
        <p:spPr bwMode="auto">
          <a:xfrm>
            <a:off x="5354638" y="5230813"/>
            <a:ext cx="1393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3,01 </a:t>
            </a:r>
            <a:r>
              <a:rPr lang="en-US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±</a:t>
            </a:r>
            <a:r>
              <a:rPr lang="cs-CZ">
                <a:latin typeface="Century Gothic" pitchFamily="34" charset="0"/>
                <a:ea typeface="Lucida Sans Unicode" pitchFamily="34" charset="0"/>
                <a:cs typeface="Lucida Sans Unicode" pitchFamily="34" charset="0"/>
              </a:rPr>
              <a:t> 3,12</a:t>
            </a:r>
            <a:endParaRPr lang="en-US">
              <a:latin typeface="Century Gothic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79" name="Line 13"/>
          <p:cNvSpPr>
            <a:spLocks noChangeShapeType="1"/>
          </p:cNvSpPr>
          <p:nvPr/>
        </p:nvSpPr>
        <p:spPr bwMode="auto">
          <a:xfrm flipV="1">
            <a:off x="5927725" y="2600325"/>
            <a:ext cx="17463" cy="1935163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80" name="Line 14"/>
          <p:cNvSpPr>
            <a:spLocks noChangeShapeType="1"/>
          </p:cNvSpPr>
          <p:nvPr/>
        </p:nvSpPr>
        <p:spPr bwMode="auto">
          <a:xfrm>
            <a:off x="5992813" y="2581275"/>
            <a:ext cx="0" cy="19192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1081" name="Picture 15" descr="nové ike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0050" y="139700"/>
            <a:ext cx="100012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Nadpis 5"/>
          <p:cNvSpPr>
            <a:spLocks noGrp="1"/>
          </p:cNvSpPr>
          <p:nvPr>
            <p:ph type="ctrTitle"/>
          </p:nvPr>
        </p:nvSpPr>
        <p:spPr>
          <a:xfrm>
            <a:off x="611188" y="476250"/>
            <a:ext cx="7772400" cy="1470025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</a:rPr>
              <a:t>In addition to energy reserve adipose tissue is: </a:t>
            </a:r>
          </a:p>
        </p:txBody>
      </p:sp>
      <p:sp>
        <p:nvSpPr>
          <p:cNvPr id="65538" name="Podnadpis 6"/>
          <p:cNvSpPr>
            <a:spLocks noGrp="1"/>
          </p:cNvSpPr>
          <p:nvPr>
            <p:ph type="subTitle" idx="1"/>
          </p:nvPr>
        </p:nvSpPr>
        <p:spPr>
          <a:xfrm>
            <a:off x="684213" y="2924175"/>
            <a:ext cx="7991475" cy="2449513"/>
          </a:xfrm>
        </p:spPr>
        <p:txBody>
          <a:bodyPr/>
          <a:lstStyle/>
          <a:p>
            <a:pPr marL="457200" indent="-457200" algn="l">
              <a:lnSpc>
                <a:spcPct val="100000"/>
              </a:lnSpc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an important endocrine organ</a:t>
            </a:r>
          </a:p>
          <a:p>
            <a:pPr marL="457200" indent="-457200" algn="l">
              <a:lnSpc>
                <a:spcPct val="100000"/>
              </a:lnSpc>
              <a:buFont typeface="Wingdings" pitchFamily="2" charset="2"/>
              <a:buChar char="Ø"/>
            </a:pPr>
            <a:r>
              <a:rPr lang="cs-CZ" b="1" smtClean="0">
                <a:solidFill>
                  <a:srgbClr val="FFFF00"/>
                </a:solidFill>
              </a:rPr>
              <a:t>influencing of proinflammation status and accelerating atherogenesis</a:t>
            </a:r>
          </a:p>
        </p:txBody>
      </p:sp>
      <p:pic>
        <p:nvPicPr>
          <p:cNvPr id="65539" name="Picture 15" descr="nové ik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4813" y="5949950"/>
            <a:ext cx="998537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lastní 1">
      <a:dk1>
        <a:sysClr val="windowText" lastClr="000000"/>
      </a:dk1>
      <a:lt1>
        <a:sysClr val="window" lastClr="FFFFFF"/>
      </a:lt1>
      <a:dk2>
        <a:srgbClr val="00206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ýchozí návrh">
      <a:majorFont>
        <a:latin typeface="Times New Roman"/>
        <a:ea typeface=""/>
        <a:cs typeface="Lucida Sans Unicode"/>
      </a:majorFont>
      <a:minorFont>
        <a:latin typeface="Times New Roman"/>
        <a:ea typeface=""/>
        <a:cs typeface="Lucida Sans Unicode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Lucida Sans Unicode" pitchFamily="34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1510</TotalTime>
  <Words>718</Words>
  <Application>Microsoft Office PowerPoint</Application>
  <PresentationFormat>Předvádění na obrazovce (4:3)</PresentationFormat>
  <Paragraphs>402</Paragraphs>
  <Slides>45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8</vt:i4>
      </vt:variant>
      <vt:variant>
        <vt:lpstr>Šablona návrhu</vt:lpstr>
      </vt:variant>
      <vt:variant>
        <vt:i4>3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45</vt:i4>
      </vt:variant>
    </vt:vector>
  </HeadingPairs>
  <TitlesOfParts>
    <vt:vector size="58" baseType="lpstr">
      <vt:lpstr>Times New Roman</vt:lpstr>
      <vt:lpstr>Lucida Sans Unicode</vt:lpstr>
      <vt:lpstr>Arial</vt:lpstr>
      <vt:lpstr>StarBats</vt:lpstr>
      <vt:lpstr>Calibri</vt:lpstr>
      <vt:lpstr>Wingdings</vt:lpstr>
      <vt:lpstr>Symbol</vt:lpstr>
      <vt:lpstr>Century Gothic</vt:lpstr>
      <vt:lpstr>Výchozí návrh</vt:lpstr>
      <vt:lpstr>Výchozí návrh</vt:lpstr>
      <vt:lpstr>Výchozí návrh</vt:lpstr>
      <vt:lpstr>Graf aplikace Microsoft Excel</vt:lpstr>
      <vt:lpstr>Graf</vt:lpstr>
      <vt:lpstr>METABOLISM of ADIPOSE TISSUE</vt:lpstr>
      <vt:lpstr> TYPES OF ADIPOSE TISSUE</vt:lpstr>
      <vt:lpstr>ADIPOSE TISSUE FUNCTIONS:</vt:lpstr>
      <vt:lpstr>Snímek 4</vt:lpstr>
      <vt:lpstr>Snímek 5</vt:lpstr>
      <vt:lpstr>Snímek 6</vt:lpstr>
      <vt:lpstr>Snímek 7</vt:lpstr>
      <vt:lpstr>Reserve of energy 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Adipose tissue as endocrine organ </vt:lpstr>
      <vt:lpstr>Snímek 27</vt:lpstr>
      <vt:lpstr>Snímek 28</vt:lpstr>
      <vt:lpstr>Snímek 29</vt:lpstr>
      <vt:lpstr>Snímek 30</vt:lpstr>
      <vt:lpstr>Pro- and antiinflammation functions </vt:lpstr>
      <vt:lpstr>Snímek 32</vt:lpstr>
      <vt:lpstr>Snímek 33</vt:lpstr>
      <vt:lpstr>Snímek 34</vt:lpstr>
      <vt:lpstr>Snímek 35</vt:lpstr>
      <vt:lpstr>Snímek 36</vt:lpstr>
      <vt:lpstr>Protocol of the study:</vt:lpstr>
      <vt:lpstr>Snímek 38</vt:lpstr>
      <vt:lpstr>Snímek 39</vt:lpstr>
      <vt:lpstr>Snímek 40</vt:lpstr>
      <vt:lpstr>Snímek 41</vt:lpstr>
      <vt:lpstr>Snímek 42</vt:lpstr>
      <vt:lpstr>Snímek 43</vt:lpstr>
      <vt:lpstr>C-reactive protein</vt:lpstr>
      <vt:lpstr>In addition to energy reserve adipose tissue is: </vt:lpstr>
    </vt:vector>
  </TitlesOfParts>
  <Company>IKEM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Tomáš Zýka</dc:creator>
  <cp:lastModifiedBy>Jana</cp:lastModifiedBy>
  <cp:revision>106</cp:revision>
  <cp:lastPrinted>2013-04-15T12:47:06Z</cp:lastPrinted>
  <dcterms:created xsi:type="dcterms:W3CDTF">2013-03-12T12:14:24Z</dcterms:created>
  <dcterms:modified xsi:type="dcterms:W3CDTF">2013-04-24T11:54:50Z</dcterms:modified>
</cp:coreProperties>
</file>