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0" r:id="rId4"/>
    <p:sldId id="261" r:id="rId5"/>
    <p:sldId id="262" r:id="rId6"/>
    <p:sldId id="263" r:id="rId7"/>
    <p:sldId id="264" r:id="rId8"/>
    <p:sldId id="268" r:id="rId9"/>
    <p:sldId id="276" r:id="rId10"/>
    <p:sldId id="266" r:id="rId11"/>
    <p:sldId id="265" r:id="rId12"/>
    <p:sldId id="267" r:id="rId13"/>
    <p:sldId id="269" r:id="rId14"/>
    <p:sldId id="270" r:id="rId15"/>
    <p:sldId id="271" r:id="rId16"/>
    <p:sldId id="272" r:id="rId17"/>
    <p:sldId id="273" r:id="rId18"/>
    <p:sldId id="274" r:id="rId19"/>
    <p:sldId id="275" r:id="rId20"/>
    <p:sldId id="277"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mřížky">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07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ovací čár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AE0ED3C8-63D7-4526-9741-BCAEAE80082F}" type="datetimeFigureOut">
              <a:rPr lang="cs-CZ" smtClean="0"/>
              <a:pPr/>
              <a:t>8.4.2014</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F094E3F4-00FC-47FB-9064-1E64D137975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F094E3F4-00FC-47FB-9064-1E64D1379750}"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F094E3F4-00FC-47FB-9064-1E64D1379750}"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F094E3F4-00FC-47FB-9064-1E64D1379750}"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F094E3F4-00FC-47FB-9064-1E64D137975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F094E3F4-00FC-47FB-9064-1E64D1379750}"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F094E3F4-00FC-47FB-9064-1E64D137975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AE0ED3C8-63D7-4526-9741-BCAEAE80082F}" type="datetimeFigureOut">
              <a:rPr lang="cs-CZ" smtClean="0"/>
              <a:pPr/>
              <a:t>8.4.2014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F094E3F4-00FC-47FB-9064-1E64D137975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Klepnutím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AE0ED3C8-63D7-4526-9741-BCAEAE80082F}" type="datetimeFigureOut">
              <a:rPr lang="cs-CZ" smtClean="0"/>
              <a:pPr/>
              <a:t>8.4.2014</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F094E3F4-00FC-47FB-9064-1E64D1379750}"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Klepnutím lze upravit styl předlohy nadpisů.</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ovací čár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F094E3F4-00FC-47FB-9064-1E64D137975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E0ED3C8-63D7-4526-9741-BCAEAE80082F}" type="datetimeFigureOut">
              <a:rPr lang="cs-CZ" smtClean="0"/>
              <a:pPr/>
              <a:t>8.4.2014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F094E3F4-00FC-47FB-9064-1E64D137975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ovací čár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E0ED3C8-63D7-4526-9741-BCAEAE80082F}" type="datetimeFigureOut">
              <a:rPr lang="cs-CZ" smtClean="0"/>
              <a:pPr/>
              <a:t>8.4.2014</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094E3F4-00FC-47FB-9064-1E64D137975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err="1" smtClean="0"/>
              <a:t>Coagulation</a:t>
            </a:r>
            <a:endParaRPr lang="cs-CZ" dirty="0"/>
          </a:p>
        </p:txBody>
      </p:sp>
      <p:sp>
        <p:nvSpPr>
          <p:cNvPr id="3" name="Podnadpis 2"/>
          <p:cNvSpPr>
            <a:spLocks noGrp="1"/>
          </p:cNvSpPr>
          <p:nvPr>
            <p:ph type="subTitle" idx="1"/>
          </p:nvPr>
        </p:nvSpPr>
        <p:spPr/>
        <p:txBody>
          <a:bodyPr/>
          <a:lstStyle/>
          <a:p>
            <a:r>
              <a:rPr lang="cs-CZ" dirty="0" smtClean="0"/>
              <a:t>Bruno Sopko</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en-GB" dirty="0" smtClean="0"/>
              <a:t>Biochemistry of h</a:t>
            </a:r>
            <a:r>
              <a:rPr lang="cs-CZ" dirty="0" smtClean="0"/>
              <a:t>a</a:t>
            </a:r>
            <a:r>
              <a:rPr lang="en-GB" dirty="0" err="1" smtClean="0"/>
              <a:t>emocoagulation</a:t>
            </a:r>
            <a:endParaRPr lang="en-GB" dirty="0" smtClean="0"/>
          </a:p>
          <a:p>
            <a:r>
              <a:rPr lang="en-GB" dirty="0" smtClean="0"/>
              <a:t>Laboratory test</a:t>
            </a:r>
            <a:endParaRPr lang="en-GB" dirty="0"/>
          </a:p>
        </p:txBody>
      </p:sp>
      <p:sp>
        <p:nvSpPr>
          <p:cNvPr id="3" name="Nadpis 2"/>
          <p:cNvSpPr>
            <a:spLocks noGrp="1"/>
          </p:cNvSpPr>
          <p:nvPr>
            <p:ph type="title"/>
          </p:nvPr>
        </p:nvSpPr>
        <p:spPr/>
        <p:txBody>
          <a:bodyPr/>
          <a:lstStyle/>
          <a:p>
            <a:r>
              <a:rPr lang="cs-CZ" dirty="0" err="1" smtClean="0"/>
              <a:t>Content</a:t>
            </a: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276600" y="3276600"/>
            <a:ext cx="3886200" cy="2057400"/>
            <a:chOff x="2064" y="2064"/>
            <a:chExt cx="2448" cy="1296"/>
          </a:xfrm>
        </p:grpSpPr>
        <p:sp>
          <p:nvSpPr>
            <p:cNvPr id="81923" name="Rectangle 3"/>
            <p:cNvSpPr>
              <a:spLocks noChangeArrowheads="1"/>
            </p:cNvSpPr>
            <p:nvPr/>
          </p:nvSpPr>
          <p:spPr bwMode="auto">
            <a:xfrm>
              <a:off x="3264" y="2064"/>
              <a:ext cx="1248" cy="1296"/>
            </a:xfrm>
            <a:prstGeom prst="rect">
              <a:avLst/>
            </a:prstGeom>
            <a:solidFill>
              <a:srgbClr val="FF3300"/>
            </a:solidFill>
            <a:ln w="9525">
              <a:solidFill>
                <a:schemeClr val="tx1"/>
              </a:solidFill>
              <a:miter lim="800000"/>
              <a:headEnd/>
              <a:tailEnd/>
            </a:ln>
            <a:effectLst/>
          </p:spPr>
          <p:txBody>
            <a:bodyPr wrap="none" anchor="ctr"/>
            <a:lstStyle/>
            <a:p>
              <a:endParaRPr lang="en-US" sz="2000" b="0"/>
            </a:p>
          </p:txBody>
        </p:sp>
        <p:sp>
          <p:nvSpPr>
            <p:cNvPr id="81924" name="Rectangle 4"/>
            <p:cNvSpPr>
              <a:spLocks noChangeArrowheads="1"/>
            </p:cNvSpPr>
            <p:nvPr/>
          </p:nvSpPr>
          <p:spPr bwMode="auto">
            <a:xfrm>
              <a:off x="2400" y="2546"/>
              <a:ext cx="720" cy="368"/>
            </a:xfrm>
            <a:prstGeom prst="rect">
              <a:avLst/>
            </a:prstGeom>
            <a:solidFill>
              <a:srgbClr val="FFFF00"/>
            </a:solidFill>
            <a:ln w="9525">
              <a:solidFill>
                <a:schemeClr val="tx1"/>
              </a:solidFill>
              <a:miter lim="800000"/>
              <a:headEnd/>
              <a:tailEnd/>
            </a:ln>
            <a:effectLst/>
          </p:spPr>
          <p:txBody>
            <a:bodyPr anchor="ctr">
              <a:spAutoFit/>
            </a:bodyPr>
            <a:lstStyle/>
            <a:p>
              <a:r>
                <a:rPr lang="cs-CZ" sz="1600" dirty="0" err="1" smtClean="0"/>
                <a:t>Platelets</a:t>
              </a:r>
              <a:endParaRPr lang="cs-CZ" sz="1600" dirty="0" smtClean="0"/>
            </a:p>
            <a:p>
              <a:r>
                <a:rPr lang="cs-CZ" sz="1600" b="0" dirty="0" err="1" smtClean="0"/>
                <a:t>adhesion</a:t>
              </a:r>
              <a:endParaRPr lang="cs-CZ" sz="1600" b="0" dirty="0"/>
            </a:p>
          </p:txBody>
        </p:sp>
        <p:sp>
          <p:nvSpPr>
            <p:cNvPr id="81925" name="Line 5"/>
            <p:cNvSpPr>
              <a:spLocks noChangeShapeType="1"/>
            </p:cNvSpPr>
            <p:nvPr/>
          </p:nvSpPr>
          <p:spPr bwMode="auto">
            <a:xfrm>
              <a:off x="2064" y="2448"/>
              <a:ext cx="336" cy="24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26" name="Line 6"/>
            <p:cNvSpPr>
              <a:spLocks noChangeShapeType="1"/>
            </p:cNvSpPr>
            <p:nvPr/>
          </p:nvSpPr>
          <p:spPr bwMode="auto">
            <a:xfrm flipV="1">
              <a:off x="2208" y="2832"/>
              <a:ext cx="192" cy="288"/>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27" name="Line 7"/>
            <p:cNvSpPr>
              <a:spLocks noChangeShapeType="1"/>
            </p:cNvSpPr>
            <p:nvPr/>
          </p:nvSpPr>
          <p:spPr bwMode="auto">
            <a:xfrm>
              <a:off x="3120" y="2736"/>
              <a:ext cx="144"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28" name="Text Box 8"/>
            <p:cNvSpPr txBox="1">
              <a:spLocks noChangeArrowheads="1"/>
            </p:cNvSpPr>
            <p:nvPr/>
          </p:nvSpPr>
          <p:spPr bwMode="auto">
            <a:xfrm>
              <a:off x="3319" y="2064"/>
              <a:ext cx="707" cy="233"/>
            </a:xfrm>
            <a:prstGeom prst="rect">
              <a:avLst/>
            </a:prstGeom>
            <a:noFill/>
            <a:ln w="9525">
              <a:noFill/>
              <a:miter lim="800000"/>
              <a:headEnd/>
              <a:tailEnd/>
            </a:ln>
            <a:effectLst/>
          </p:spPr>
          <p:txBody>
            <a:bodyPr wrap="none">
              <a:spAutoFit/>
            </a:bodyPr>
            <a:lstStyle/>
            <a:p>
              <a:r>
                <a:rPr lang="en-US" b="0" dirty="0" smtClean="0"/>
                <a:t>Platelets</a:t>
              </a:r>
              <a:endParaRPr lang="cs-CZ" b="0" dirty="0"/>
            </a:p>
          </p:txBody>
        </p:sp>
      </p:grpSp>
      <p:grpSp>
        <p:nvGrpSpPr>
          <p:cNvPr id="3" name="Group 9"/>
          <p:cNvGrpSpPr>
            <a:grpSpLocks/>
          </p:cNvGrpSpPr>
          <p:nvPr/>
        </p:nvGrpSpPr>
        <p:grpSpPr bwMode="auto">
          <a:xfrm>
            <a:off x="0" y="5715000"/>
            <a:ext cx="5257800" cy="1143000"/>
            <a:chOff x="0" y="3600"/>
            <a:chExt cx="3312" cy="720"/>
          </a:xfrm>
        </p:grpSpPr>
        <p:sp>
          <p:nvSpPr>
            <p:cNvPr id="81930" name="Rectangle 10"/>
            <p:cNvSpPr>
              <a:spLocks noChangeArrowheads="1"/>
            </p:cNvSpPr>
            <p:nvPr/>
          </p:nvSpPr>
          <p:spPr bwMode="auto">
            <a:xfrm>
              <a:off x="0" y="3600"/>
              <a:ext cx="3312" cy="720"/>
            </a:xfrm>
            <a:prstGeom prst="rect">
              <a:avLst/>
            </a:prstGeom>
            <a:solidFill>
              <a:schemeClr val="accent1"/>
            </a:solidFill>
            <a:ln w="9525">
              <a:solidFill>
                <a:schemeClr val="tx1"/>
              </a:solidFill>
              <a:miter lim="800000"/>
              <a:headEnd/>
              <a:tailEnd/>
            </a:ln>
            <a:effectLst/>
          </p:spPr>
          <p:txBody>
            <a:bodyPr wrap="none" anchor="ctr"/>
            <a:lstStyle/>
            <a:p>
              <a:endParaRPr lang="en-US" sz="2000" b="0"/>
            </a:p>
          </p:txBody>
        </p:sp>
        <p:sp>
          <p:nvSpPr>
            <p:cNvPr id="81931" name="Text Box 11"/>
            <p:cNvSpPr txBox="1">
              <a:spLocks noChangeArrowheads="1"/>
            </p:cNvSpPr>
            <p:nvPr/>
          </p:nvSpPr>
          <p:spPr bwMode="auto">
            <a:xfrm>
              <a:off x="96" y="3648"/>
              <a:ext cx="712" cy="288"/>
            </a:xfrm>
            <a:prstGeom prst="rect">
              <a:avLst/>
            </a:prstGeom>
            <a:noFill/>
            <a:ln w="9525">
              <a:noFill/>
              <a:miter lim="800000"/>
              <a:headEnd/>
              <a:tailEnd/>
            </a:ln>
            <a:effectLst/>
          </p:spPr>
          <p:txBody>
            <a:bodyPr wrap="none">
              <a:spAutoFit/>
            </a:bodyPr>
            <a:lstStyle/>
            <a:p>
              <a:r>
                <a:rPr lang="cs-CZ" b="0"/>
                <a:t>Endotel</a:t>
              </a:r>
            </a:p>
          </p:txBody>
        </p:sp>
      </p:grpSp>
      <p:grpSp>
        <p:nvGrpSpPr>
          <p:cNvPr id="4" name="Group 12"/>
          <p:cNvGrpSpPr>
            <a:grpSpLocks/>
          </p:cNvGrpSpPr>
          <p:nvPr/>
        </p:nvGrpSpPr>
        <p:grpSpPr bwMode="auto">
          <a:xfrm>
            <a:off x="0" y="2209800"/>
            <a:ext cx="2971800" cy="1219200"/>
            <a:chOff x="0" y="1392"/>
            <a:chExt cx="1872" cy="768"/>
          </a:xfrm>
        </p:grpSpPr>
        <p:sp>
          <p:nvSpPr>
            <p:cNvPr id="81933" name="Rectangle 13"/>
            <p:cNvSpPr>
              <a:spLocks noChangeArrowheads="1"/>
            </p:cNvSpPr>
            <p:nvPr/>
          </p:nvSpPr>
          <p:spPr bwMode="auto">
            <a:xfrm>
              <a:off x="1056" y="1584"/>
              <a:ext cx="816" cy="336"/>
            </a:xfrm>
            <a:prstGeom prst="rect">
              <a:avLst/>
            </a:prstGeom>
            <a:solidFill>
              <a:srgbClr val="FF3300"/>
            </a:solidFill>
            <a:ln w="9525">
              <a:solidFill>
                <a:schemeClr val="tx1"/>
              </a:solidFill>
              <a:miter lim="800000"/>
              <a:headEnd/>
              <a:tailEnd/>
            </a:ln>
            <a:effectLst/>
          </p:spPr>
          <p:txBody>
            <a:bodyPr wrap="none" anchor="ctr"/>
            <a:lstStyle/>
            <a:p>
              <a:r>
                <a:rPr lang="en-US" sz="2000" b="0" dirty="0" smtClean="0"/>
                <a:t>Bleeding</a:t>
              </a:r>
              <a:endParaRPr lang="cs-CZ" sz="2000" b="0" dirty="0"/>
            </a:p>
          </p:txBody>
        </p:sp>
        <p:sp>
          <p:nvSpPr>
            <p:cNvPr id="81934" name="AutoShape 14"/>
            <p:cNvSpPr>
              <a:spLocks noChangeArrowheads="1"/>
            </p:cNvSpPr>
            <p:nvPr/>
          </p:nvSpPr>
          <p:spPr bwMode="auto">
            <a:xfrm>
              <a:off x="0" y="1392"/>
              <a:ext cx="1056" cy="76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00"/>
            </a:solidFill>
            <a:ln w="9525">
              <a:solidFill>
                <a:schemeClr val="tx1"/>
              </a:solidFill>
              <a:miter lim="800000"/>
              <a:headEnd/>
              <a:tailEnd/>
            </a:ln>
            <a:effectLst/>
          </p:spPr>
          <p:txBody>
            <a:bodyPr wrap="none" anchor="ctr"/>
            <a:lstStyle/>
            <a:p>
              <a:r>
                <a:rPr lang="en-US" sz="1800" b="0" dirty="0" smtClean="0"/>
                <a:t>Vein </a:t>
              </a:r>
            </a:p>
            <a:p>
              <a:r>
                <a:rPr lang="en-US" sz="1800" b="0" dirty="0" smtClean="0"/>
                <a:t>injury</a:t>
              </a:r>
              <a:endParaRPr lang="cs-CZ" sz="1800" b="0" dirty="0"/>
            </a:p>
          </p:txBody>
        </p:sp>
      </p:grpSp>
      <p:grpSp>
        <p:nvGrpSpPr>
          <p:cNvPr id="5" name="Group 15"/>
          <p:cNvGrpSpPr>
            <a:grpSpLocks/>
          </p:cNvGrpSpPr>
          <p:nvPr/>
        </p:nvGrpSpPr>
        <p:grpSpPr bwMode="auto">
          <a:xfrm>
            <a:off x="7162800" y="4087812"/>
            <a:ext cx="1371600" cy="492125"/>
            <a:chOff x="4512" y="2575"/>
            <a:chExt cx="864" cy="310"/>
          </a:xfrm>
        </p:grpSpPr>
        <p:sp>
          <p:nvSpPr>
            <p:cNvPr id="81936" name="Rectangle 16"/>
            <p:cNvSpPr>
              <a:spLocks noChangeArrowheads="1"/>
            </p:cNvSpPr>
            <p:nvPr/>
          </p:nvSpPr>
          <p:spPr bwMode="auto">
            <a:xfrm>
              <a:off x="4656" y="2575"/>
              <a:ext cx="720" cy="310"/>
            </a:xfrm>
            <a:prstGeom prst="rect">
              <a:avLst/>
            </a:prstGeom>
            <a:solidFill>
              <a:srgbClr val="FFFF00"/>
            </a:solidFill>
            <a:ln w="9525">
              <a:solidFill>
                <a:schemeClr val="tx1"/>
              </a:solidFill>
              <a:miter lim="800000"/>
              <a:headEnd/>
              <a:tailEnd/>
            </a:ln>
            <a:effectLst/>
          </p:spPr>
          <p:txBody>
            <a:bodyPr anchor="ctr">
              <a:spAutoFit/>
            </a:bodyPr>
            <a:lstStyle/>
            <a:p>
              <a:r>
                <a:rPr lang="en-US" sz="1400" b="0" dirty="0" smtClean="0"/>
                <a:t>Platelet </a:t>
              </a:r>
              <a:r>
                <a:rPr lang="en-US" sz="1200" b="0" dirty="0" err="1" smtClean="0"/>
                <a:t>ag</a:t>
              </a:r>
              <a:r>
                <a:rPr lang="cs-CZ" sz="1200" b="0" dirty="0" smtClean="0"/>
                <a:t>g</a:t>
              </a:r>
              <a:r>
                <a:rPr lang="en-US" sz="1200" b="0" dirty="0" err="1" smtClean="0"/>
                <a:t>regation</a:t>
              </a:r>
              <a:endParaRPr lang="cs-CZ" sz="1200" b="0" dirty="0"/>
            </a:p>
          </p:txBody>
        </p:sp>
        <p:sp>
          <p:nvSpPr>
            <p:cNvPr id="81937" name="Line 17"/>
            <p:cNvSpPr>
              <a:spLocks noChangeShapeType="1"/>
            </p:cNvSpPr>
            <p:nvPr/>
          </p:nvSpPr>
          <p:spPr bwMode="auto">
            <a:xfrm>
              <a:off x="4512" y="2592"/>
              <a:ext cx="144"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38" name="Line 18"/>
            <p:cNvSpPr>
              <a:spLocks noChangeShapeType="1"/>
            </p:cNvSpPr>
            <p:nvPr/>
          </p:nvSpPr>
          <p:spPr bwMode="auto">
            <a:xfrm flipH="1">
              <a:off x="4512" y="2784"/>
              <a:ext cx="144" cy="0"/>
            </a:xfrm>
            <a:prstGeom prst="line">
              <a:avLst/>
            </a:prstGeom>
            <a:noFill/>
            <a:ln w="9525">
              <a:solidFill>
                <a:schemeClr val="tx1"/>
              </a:solidFill>
              <a:round/>
              <a:headEnd/>
              <a:tailEnd type="triangle" w="med" len="med"/>
            </a:ln>
            <a:effectLst/>
          </p:spPr>
          <p:txBody>
            <a:bodyPr wrap="none" anchor="ctr"/>
            <a:lstStyle/>
            <a:p>
              <a:endParaRPr lang="cs-CZ"/>
            </a:p>
          </p:txBody>
        </p:sp>
      </p:grpSp>
      <p:grpSp>
        <p:nvGrpSpPr>
          <p:cNvPr id="6" name="Group 19"/>
          <p:cNvGrpSpPr>
            <a:grpSpLocks/>
          </p:cNvGrpSpPr>
          <p:nvPr/>
        </p:nvGrpSpPr>
        <p:grpSpPr bwMode="auto">
          <a:xfrm>
            <a:off x="5715000" y="2438400"/>
            <a:ext cx="2147888" cy="1600200"/>
            <a:chOff x="3600" y="1536"/>
            <a:chExt cx="1353" cy="1008"/>
          </a:xfrm>
        </p:grpSpPr>
        <p:sp>
          <p:nvSpPr>
            <p:cNvPr id="81940" name="Rectangle 20"/>
            <p:cNvSpPr>
              <a:spLocks noChangeArrowheads="1"/>
            </p:cNvSpPr>
            <p:nvPr/>
          </p:nvSpPr>
          <p:spPr bwMode="auto">
            <a:xfrm>
              <a:off x="3600" y="1536"/>
              <a:ext cx="432" cy="218"/>
            </a:xfrm>
            <a:prstGeom prst="rect">
              <a:avLst/>
            </a:prstGeom>
            <a:solidFill>
              <a:srgbClr val="FFFF00"/>
            </a:solidFill>
            <a:ln w="9525">
              <a:solidFill>
                <a:schemeClr val="tx1"/>
              </a:solidFill>
              <a:miter lim="800000"/>
              <a:headEnd/>
              <a:tailEnd/>
            </a:ln>
            <a:effectLst/>
          </p:spPr>
          <p:txBody>
            <a:bodyPr anchor="ctr">
              <a:spAutoFit/>
            </a:bodyPr>
            <a:lstStyle/>
            <a:p>
              <a:r>
                <a:rPr lang="cs-CZ" sz="1600" b="0"/>
                <a:t>ADP</a:t>
              </a:r>
              <a:endParaRPr lang="cs-CZ" sz="1600" b="0" baseline="-25000"/>
            </a:p>
          </p:txBody>
        </p:sp>
        <p:sp>
          <p:nvSpPr>
            <p:cNvPr id="81941" name="Line 21"/>
            <p:cNvSpPr>
              <a:spLocks noChangeShapeType="1"/>
            </p:cNvSpPr>
            <p:nvPr/>
          </p:nvSpPr>
          <p:spPr bwMode="auto">
            <a:xfrm flipV="1">
              <a:off x="3744" y="1776"/>
              <a:ext cx="0" cy="288"/>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42" name="Freeform 22"/>
            <p:cNvSpPr>
              <a:spLocks/>
            </p:cNvSpPr>
            <p:nvPr/>
          </p:nvSpPr>
          <p:spPr bwMode="auto">
            <a:xfrm>
              <a:off x="4032" y="1680"/>
              <a:ext cx="921" cy="864"/>
            </a:xfrm>
            <a:custGeom>
              <a:avLst/>
              <a:gdLst/>
              <a:ahLst/>
              <a:cxnLst>
                <a:cxn ang="0">
                  <a:pos x="0" y="0"/>
                </a:cxn>
                <a:cxn ang="0">
                  <a:pos x="921" y="10"/>
                </a:cxn>
                <a:cxn ang="0">
                  <a:pos x="911" y="864"/>
                </a:cxn>
              </a:cxnLst>
              <a:rect l="0" t="0" r="r" b="b"/>
              <a:pathLst>
                <a:path w="921" h="864">
                  <a:moveTo>
                    <a:pt x="0" y="0"/>
                  </a:moveTo>
                  <a:lnTo>
                    <a:pt x="921" y="10"/>
                  </a:lnTo>
                  <a:lnTo>
                    <a:pt x="911" y="864"/>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43" name="Oval 23"/>
            <p:cNvSpPr>
              <a:spLocks noChangeArrowheads="1"/>
            </p:cNvSpPr>
            <p:nvPr/>
          </p:nvSpPr>
          <p:spPr bwMode="auto">
            <a:xfrm>
              <a:off x="4800" y="2356"/>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a:t>+</a:t>
              </a:r>
            </a:p>
          </p:txBody>
        </p:sp>
      </p:grpSp>
      <p:grpSp>
        <p:nvGrpSpPr>
          <p:cNvPr id="7" name="Group 24"/>
          <p:cNvGrpSpPr>
            <a:grpSpLocks/>
          </p:cNvGrpSpPr>
          <p:nvPr/>
        </p:nvGrpSpPr>
        <p:grpSpPr bwMode="auto">
          <a:xfrm>
            <a:off x="6172200" y="2016125"/>
            <a:ext cx="1981200" cy="2022475"/>
            <a:chOff x="3888" y="1270"/>
            <a:chExt cx="1248" cy="1274"/>
          </a:xfrm>
        </p:grpSpPr>
        <p:sp>
          <p:nvSpPr>
            <p:cNvPr id="81945" name="Rectangle 25"/>
            <p:cNvSpPr>
              <a:spLocks noChangeArrowheads="1"/>
            </p:cNvSpPr>
            <p:nvPr/>
          </p:nvSpPr>
          <p:spPr bwMode="auto">
            <a:xfrm>
              <a:off x="3888" y="1270"/>
              <a:ext cx="768" cy="218"/>
            </a:xfrm>
            <a:prstGeom prst="rect">
              <a:avLst/>
            </a:prstGeom>
            <a:solidFill>
              <a:srgbClr val="FFFF00"/>
            </a:solidFill>
            <a:ln w="9525">
              <a:solidFill>
                <a:schemeClr val="tx1"/>
              </a:solidFill>
              <a:miter lim="800000"/>
              <a:headEnd/>
              <a:tailEnd/>
            </a:ln>
            <a:effectLst/>
          </p:spPr>
          <p:txBody>
            <a:bodyPr anchor="ctr">
              <a:spAutoFit/>
            </a:bodyPr>
            <a:lstStyle/>
            <a:p>
              <a:r>
                <a:rPr lang="cs-CZ" sz="1600" b="0" dirty="0"/>
                <a:t>serotonin</a:t>
              </a:r>
            </a:p>
          </p:txBody>
        </p:sp>
        <p:sp>
          <p:nvSpPr>
            <p:cNvPr id="81946" name="Line 26"/>
            <p:cNvSpPr>
              <a:spLocks noChangeShapeType="1"/>
            </p:cNvSpPr>
            <p:nvPr/>
          </p:nvSpPr>
          <p:spPr bwMode="auto">
            <a:xfrm flipV="1">
              <a:off x="4224" y="1488"/>
              <a:ext cx="0" cy="576"/>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47" name="Freeform 27"/>
            <p:cNvSpPr>
              <a:spLocks/>
            </p:cNvSpPr>
            <p:nvPr/>
          </p:nvSpPr>
          <p:spPr bwMode="auto">
            <a:xfrm>
              <a:off x="4656" y="1392"/>
              <a:ext cx="480" cy="1152"/>
            </a:xfrm>
            <a:custGeom>
              <a:avLst/>
              <a:gdLst/>
              <a:ahLst/>
              <a:cxnLst>
                <a:cxn ang="0">
                  <a:pos x="0" y="0"/>
                </a:cxn>
                <a:cxn ang="0">
                  <a:pos x="569" y="0"/>
                </a:cxn>
                <a:cxn ang="0">
                  <a:pos x="576" y="1152"/>
                </a:cxn>
              </a:cxnLst>
              <a:rect l="0" t="0" r="r" b="b"/>
              <a:pathLst>
                <a:path w="576" h="1152">
                  <a:moveTo>
                    <a:pt x="0" y="0"/>
                  </a:moveTo>
                  <a:lnTo>
                    <a:pt x="569" y="0"/>
                  </a:lnTo>
                  <a:lnTo>
                    <a:pt x="576" y="1152"/>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48" name="Oval 28"/>
            <p:cNvSpPr>
              <a:spLocks noChangeArrowheads="1"/>
            </p:cNvSpPr>
            <p:nvPr/>
          </p:nvSpPr>
          <p:spPr bwMode="auto">
            <a:xfrm>
              <a:off x="4992" y="2360"/>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a:t>+</a:t>
              </a:r>
            </a:p>
          </p:txBody>
        </p:sp>
      </p:grpSp>
      <p:grpSp>
        <p:nvGrpSpPr>
          <p:cNvPr id="8" name="Group 29"/>
          <p:cNvGrpSpPr>
            <a:grpSpLocks/>
          </p:cNvGrpSpPr>
          <p:nvPr/>
        </p:nvGrpSpPr>
        <p:grpSpPr bwMode="auto">
          <a:xfrm>
            <a:off x="2362200" y="1289050"/>
            <a:ext cx="4403725" cy="1225550"/>
            <a:chOff x="1488" y="812"/>
            <a:chExt cx="2774" cy="772"/>
          </a:xfrm>
        </p:grpSpPr>
        <p:sp>
          <p:nvSpPr>
            <p:cNvPr id="81950" name="Rectangle 30"/>
            <p:cNvSpPr>
              <a:spLocks noChangeArrowheads="1"/>
            </p:cNvSpPr>
            <p:nvPr/>
          </p:nvSpPr>
          <p:spPr bwMode="auto">
            <a:xfrm>
              <a:off x="1488" y="812"/>
              <a:ext cx="1104" cy="330"/>
            </a:xfrm>
            <a:prstGeom prst="rect">
              <a:avLst/>
            </a:prstGeom>
            <a:solidFill>
              <a:srgbClr val="FFFF00"/>
            </a:solidFill>
            <a:ln w="9525">
              <a:solidFill>
                <a:schemeClr val="tx1"/>
              </a:solidFill>
              <a:miter lim="800000"/>
              <a:headEnd/>
              <a:tailEnd/>
            </a:ln>
            <a:effectLst/>
          </p:spPr>
          <p:txBody>
            <a:bodyPr wrap="square" anchor="ctr">
              <a:spAutoFit/>
            </a:bodyPr>
            <a:lstStyle/>
            <a:p>
              <a:r>
                <a:rPr lang="cs-CZ" sz="1400" b="0" dirty="0" err="1" smtClean="0"/>
                <a:t>Vaso</a:t>
              </a:r>
              <a:r>
                <a:rPr lang="en-US" sz="1400" b="0" dirty="0" smtClean="0"/>
                <a:t>co</a:t>
              </a:r>
              <a:r>
                <a:rPr lang="cs-CZ" sz="1400" b="0" dirty="0" err="1" smtClean="0"/>
                <a:t>nstri</a:t>
              </a:r>
              <a:r>
                <a:rPr lang="en-US" sz="1400" b="0" dirty="0" err="1" smtClean="0"/>
                <a:t>ction</a:t>
              </a:r>
              <a:r>
                <a:rPr lang="en-US" sz="1400" b="0" dirty="0" smtClean="0"/>
                <a:t> in the injury site</a:t>
              </a:r>
              <a:endParaRPr lang="cs-CZ" sz="1400" b="0" dirty="0"/>
            </a:p>
          </p:txBody>
        </p:sp>
        <p:sp>
          <p:nvSpPr>
            <p:cNvPr id="81951" name="Freeform 31"/>
            <p:cNvSpPr>
              <a:spLocks/>
            </p:cNvSpPr>
            <p:nvPr/>
          </p:nvSpPr>
          <p:spPr bwMode="auto">
            <a:xfrm>
              <a:off x="2592" y="960"/>
              <a:ext cx="1670" cy="312"/>
            </a:xfrm>
            <a:custGeom>
              <a:avLst/>
              <a:gdLst/>
              <a:ahLst/>
              <a:cxnLst>
                <a:cxn ang="0">
                  <a:pos x="1953" y="415"/>
                </a:cxn>
                <a:cxn ang="0">
                  <a:pos x="1953" y="0"/>
                </a:cxn>
                <a:cxn ang="0">
                  <a:pos x="0" y="5"/>
                </a:cxn>
              </a:cxnLst>
              <a:rect l="0" t="0" r="r" b="b"/>
              <a:pathLst>
                <a:path w="1953" h="415">
                  <a:moveTo>
                    <a:pt x="1953" y="415"/>
                  </a:moveTo>
                  <a:lnTo>
                    <a:pt x="1953" y="0"/>
                  </a:lnTo>
                  <a:lnTo>
                    <a:pt x="0" y="5"/>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52" name="Line 32"/>
            <p:cNvSpPr>
              <a:spLocks noChangeShapeType="1"/>
            </p:cNvSpPr>
            <p:nvPr/>
          </p:nvSpPr>
          <p:spPr bwMode="auto">
            <a:xfrm>
              <a:off x="1632" y="1200"/>
              <a:ext cx="0" cy="384"/>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53" name="Oval 33"/>
            <p:cNvSpPr>
              <a:spLocks noChangeArrowheads="1"/>
            </p:cNvSpPr>
            <p:nvPr/>
          </p:nvSpPr>
          <p:spPr bwMode="auto">
            <a:xfrm>
              <a:off x="1632" y="1344"/>
              <a:ext cx="144" cy="140"/>
            </a:xfrm>
            <a:prstGeom prst="ellipse">
              <a:avLst/>
            </a:prstGeom>
            <a:solidFill>
              <a:srgbClr val="FF3300"/>
            </a:solidFill>
            <a:ln w="9525">
              <a:solidFill>
                <a:schemeClr val="tx1"/>
              </a:solidFill>
              <a:round/>
              <a:headEnd/>
              <a:tailEnd/>
            </a:ln>
            <a:effectLst/>
          </p:spPr>
          <p:txBody>
            <a:bodyPr wrap="none" anchor="ctr"/>
            <a:lstStyle/>
            <a:p>
              <a:pPr algn="ctr"/>
              <a:r>
                <a:rPr lang="cs-CZ" baseline="4000" dirty="0"/>
                <a:t>-</a:t>
              </a:r>
            </a:p>
          </p:txBody>
        </p:sp>
      </p:grpSp>
      <p:grpSp>
        <p:nvGrpSpPr>
          <p:cNvPr id="9" name="Group 34"/>
          <p:cNvGrpSpPr>
            <a:grpSpLocks/>
          </p:cNvGrpSpPr>
          <p:nvPr/>
        </p:nvGrpSpPr>
        <p:grpSpPr bwMode="auto">
          <a:xfrm>
            <a:off x="1763688" y="5257800"/>
            <a:ext cx="2274912" cy="457200"/>
            <a:chOff x="1296" y="3312"/>
            <a:chExt cx="1248" cy="288"/>
          </a:xfrm>
        </p:grpSpPr>
        <p:sp>
          <p:nvSpPr>
            <p:cNvPr id="81955" name="Line 35"/>
            <p:cNvSpPr>
              <a:spLocks noChangeShapeType="1"/>
            </p:cNvSpPr>
            <p:nvPr/>
          </p:nvSpPr>
          <p:spPr bwMode="auto">
            <a:xfrm flipV="1">
              <a:off x="1776" y="3504"/>
              <a:ext cx="0" cy="96"/>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56" name="Rectangle 36"/>
            <p:cNvSpPr>
              <a:spLocks noChangeArrowheads="1"/>
            </p:cNvSpPr>
            <p:nvPr/>
          </p:nvSpPr>
          <p:spPr bwMode="auto">
            <a:xfrm>
              <a:off x="1296" y="3312"/>
              <a:ext cx="1248" cy="198"/>
            </a:xfrm>
            <a:prstGeom prst="rect">
              <a:avLst/>
            </a:prstGeom>
            <a:solidFill>
              <a:srgbClr val="FFFF00"/>
            </a:solidFill>
            <a:ln w="9525">
              <a:solidFill>
                <a:schemeClr val="tx1"/>
              </a:solidFill>
              <a:miter lim="800000"/>
              <a:headEnd/>
              <a:tailEnd/>
            </a:ln>
            <a:effectLst/>
          </p:spPr>
          <p:txBody>
            <a:bodyPr anchor="ctr">
              <a:spAutoFit/>
            </a:bodyPr>
            <a:lstStyle/>
            <a:p>
              <a:r>
                <a:rPr lang="cs-CZ" sz="1400" b="0" dirty="0" err="1"/>
                <a:t>von</a:t>
              </a:r>
              <a:r>
                <a:rPr lang="cs-CZ" sz="1400" b="0" dirty="0"/>
                <a:t> </a:t>
              </a:r>
              <a:r>
                <a:rPr lang="cs-CZ" sz="1400" b="0" dirty="0" err="1" smtClean="0"/>
                <a:t>Wilebrand</a:t>
              </a:r>
              <a:r>
                <a:rPr lang="en-US" sz="1400" b="0" dirty="0" smtClean="0"/>
                <a:t> factor</a:t>
              </a:r>
              <a:endParaRPr lang="cs-CZ" sz="1400" b="0" dirty="0"/>
            </a:p>
          </p:txBody>
        </p:sp>
      </p:grpSp>
      <p:grpSp>
        <p:nvGrpSpPr>
          <p:cNvPr id="10" name="Group 37"/>
          <p:cNvGrpSpPr>
            <a:grpSpLocks/>
          </p:cNvGrpSpPr>
          <p:nvPr/>
        </p:nvGrpSpPr>
        <p:grpSpPr bwMode="auto">
          <a:xfrm>
            <a:off x="0" y="3124200"/>
            <a:ext cx="3505200" cy="2133600"/>
            <a:chOff x="0" y="1968"/>
            <a:chExt cx="2208" cy="1344"/>
          </a:xfrm>
        </p:grpSpPr>
        <p:grpSp>
          <p:nvGrpSpPr>
            <p:cNvPr id="11" name="Group 38"/>
            <p:cNvGrpSpPr>
              <a:grpSpLocks/>
            </p:cNvGrpSpPr>
            <p:nvPr/>
          </p:nvGrpSpPr>
          <p:grpSpPr bwMode="auto">
            <a:xfrm>
              <a:off x="0" y="1968"/>
              <a:ext cx="2208" cy="1148"/>
              <a:chOff x="0" y="1968"/>
              <a:chExt cx="2208" cy="1148"/>
            </a:xfrm>
          </p:grpSpPr>
          <p:sp>
            <p:nvSpPr>
              <p:cNvPr id="81959" name="Rectangle 39"/>
              <p:cNvSpPr>
                <a:spLocks noChangeArrowheads="1"/>
              </p:cNvSpPr>
              <p:nvPr/>
            </p:nvSpPr>
            <p:spPr bwMode="auto">
              <a:xfrm>
                <a:off x="1344" y="2162"/>
                <a:ext cx="720" cy="368"/>
              </a:xfrm>
              <a:prstGeom prst="rect">
                <a:avLst/>
              </a:prstGeom>
              <a:solidFill>
                <a:srgbClr val="FFFF00"/>
              </a:solidFill>
              <a:ln w="9525">
                <a:solidFill>
                  <a:schemeClr val="tx1"/>
                </a:solidFill>
                <a:miter lim="800000"/>
                <a:headEnd/>
                <a:tailEnd/>
              </a:ln>
              <a:effectLst/>
            </p:spPr>
            <p:txBody>
              <a:bodyPr anchor="ctr">
                <a:spAutoFit/>
              </a:bodyPr>
              <a:lstStyle/>
              <a:p>
                <a:r>
                  <a:rPr lang="en-US" sz="1600" b="0" dirty="0" smtClean="0"/>
                  <a:t>C</a:t>
                </a:r>
                <a:r>
                  <a:rPr lang="cs-CZ" sz="1600" b="0" dirty="0" err="1" smtClean="0"/>
                  <a:t>ol</a:t>
                </a:r>
                <a:r>
                  <a:rPr lang="en-US" sz="1600" b="0" dirty="0" smtClean="0"/>
                  <a:t>l</a:t>
                </a:r>
                <a:r>
                  <a:rPr lang="cs-CZ" sz="1600" b="0" dirty="0" err="1" smtClean="0"/>
                  <a:t>agen</a:t>
                </a:r>
                <a:r>
                  <a:rPr lang="en-US" sz="1600" b="0" dirty="0" smtClean="0"/>
                  <a:t> exposure</a:t>
                </a:r>
                <a:endParaRPr lang="cs-CZ" sz="1600" b="0" dirty="0"/>
              </a:p>
            </p:txBody>
          </p:sp>
          <p:sp>
            <p:nvSpPr>
              <p:cNvPr id="81960" name="Rectangle 40"/>
              <p:cNvSpPr>
                <a:spLocks noChangeArrowheads="1"/>
              </p:cNvSpPr>
              <p:nvPr/>
            </p:nvSpPr>
            <p:spPr bwMode="auto">
              <a:xfrm>
                <a:off x="1202" y="2786"/>
                <a:ext cx="1006" cy="330"/>
              </a:xfrm>
              <a:prstGeom prst="rect">
                <a:avLst/>
              </a:prstGeom>
              <a:solidFill>
                <a:srgbClr val="FFFF00"/>
              </a:solidFill>
              <a:ln w="9525">
                <a:solidFill>
                  <a:schemeClr val="tx1"/>
                </a:solidFill>
                <a:miter lim="800000"/>
                <a:headEnd/>
                <a:tailEnd/>
              </a:ln>
              <a:effectLst/>
            </p:spPr>
            <p:txBody>
              <a:bodyPr wrap="square" anchor="ctr">
                <a:spAutoFit/>
              </a:bodyPr>
              <a:lstStyle/>
              <a:p>
                <a:r>
                  <a:rPr lang="en-US" sz="1400" dirty="0" err="1" smtClean="0"/>
                  <a:t>v</a:t>
                </a:r>
                <a:r>
                  <a:rPr lang="cs-CZ" sz="1400" b="0" dirty="0" smtClean="0"/>
                  <a:t>on </a:t>
                </a:r>
                <a:r>
                  <a:rPr lang="en-US" sz="1400" dirty="0" smtClean="0"/>
                  <a:t>W</a:t>
                </a:r>
                <a:r>
                  <a:rPr lang="cs-CZ" sz="1400" b="0" dirty="0" err="1" smtClean="0"/>
                  <a:t>ilebrand</a:t>
                </a:r>
                <a:r>
                  <a:rPr lang="en-US" sz="1400" b="0" dirty="0" smtClean="0"/>
                  <a:t>’s factor exposure </a:t>
                </a:r>
                <a:endParaRPr lang="cs-CZ" sz="1400" b="0" dirty="0"/>
              </a:p>
            </p:txBody>
          </p:sp>
          <p:sp>
            <p:nvSpPr>
              <p:cNvPr id="81961" name="Rectangle 41"/>
              <p:cNvSpPr>
                <a:spLocks noChangeArrowheads="1"/>
              </p:cNvSpPr>
              <p:nvPr/>
            </p:nvSpPr>
            <p:spPr bwMode="auto">
              <a:xfrm>
                <a:off x="0" y="2565"/>
                <a:ext cx="960" cy="330"/>
              </a:xfrm>
              <a:prstGeom prst="rect">
                <a:avLst/>
              </a:prstGeom>
              <a:solidFill>
                <a:srgbClr val="FFFF00"/>
              </a:solidFill>
              <a:ln w="9525">
                <a:solidFill>
                  <a:schemeClr val="tx1"/>
                </a:solidFill>
                <a:miter lim="800000"/>
                <a:headEnd/>
                <a:tailEnd/>
              </a:ln>
              <a:effectLst/>
            </p:spPr>
            <p:txBody>
              <a:bodyPr wrap="square" anchor="ctr">
                <a:spAutoFit/>
              </a:bodyPr>
              <a:lstStyle/>
              <a:p>
                <a:r>
                  <a:rPr lang="en-US" sz="1400" b="0" dirty="0" smtClean="0"/>
                  <a:t>endothelial</a:t>
                </a:r>
              </a:p>
              <a:p>
                <a:r>
                  <a:rPr lang="cs-CZ" sz="1400" b="0" dirty="0" smtClean="0"/>
                  <a:t>des</a:t>
                </a:r>
                <a:r>
                  <a:rPr lang="en-US" sz="1400" b="0" dirty="0" smtClean="0"/>
                  <a:t>c</a:t>
                </a:r>
                <a:r>
                  <a:rPr lang="cs-CZ" sz="1400" b="0" dirty="0" err="1" smtClean="0"/>
                  <a:t>vama</a:t>
                </a:r>
                <a:r>
                  <a:rPr lang="en-US" sz="1400" b="0" dirty="0" err="1" smtClean="0"/>
                  <a:t>tion</a:t>
                </a:r>
                <a:endParaRPr lang="cs-CZ" sz="1400" b="0" dirty="0"/>
              </a:p>
            </p:txBody>
          </p:sp>
          <p:sp>
            <p:nvSpPr>
              <p:cNvPr id="81962" name="Line 42"/>
              <p:cNvSpPr>
                <a:spLocks noChangeShapeType="1"/>
              </p:cNvSpPr>
              <p:nvPr/>
            </p:nvSpPr>
            <p:spPr bwMode="auto">
              <a:xfrm>
                <a:off x="432" y="1968"/>
                <a:ext cx="0" cy="576"/>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63" name="Line 43"/>
              <p:cNvSpPr>
                <a:spLocks noChangeShapeType="1"/>
              </p:cNvSpPr>
              <p:nvPr/>
            </p:nvSpPr>
            <p:spPr bwMode="auto">
              <a:xfrm flipV="1">
                <a:off x="960" y="2352"/>
                <a:ext cx="384" cy="432"/>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64" name="Line 44"/>
              <p:cNvSpPr>
                <a:spLocks noChangeShapeType="1"/>
              </p:cNvSpPr>
              <p:nvPr/>
            </p:nvSpPr>
            <p:spPr bwMode="auto">
              <a:xfrm>
                <a:off x="960" y="2880"/>
                <a:ext cx="242" cy="96"/>
              </a:xfrm>
              <a:prstGeom prst="line">
                <a:avLst/>
              </a:prstGeom>
              <a:noFill/>
              <a:ln w="9525">
                <a:solidFill>
                  <a:schemeClr val="tx1"/>
                </a:solidFill>
                <a:round/>
                <a:headEnd/>
                <a:tailEnd type="triangle" w="med" len="med"/>
              </a:ln>
              <a:effectLst/>
            </p:spPr>
            <p:txBody>
              <a:bodyPr wrap="none" anchor="ctr"/>
              <a:lstStyle/>
              <a:p>
                <a:endParaRPr lang="cs-CZ"/>
              </a:p>
            </p:txBody>
          </p:sp>
        </p:grpSp>
        <p:sp>
          <p:nvSpPr>
            <p:cNvPr id="81965" name="Line 45"/>
            <p:cNvSpPr>
              <a:spLocks noChangeShapeType="1"/>
            </p:cNvSpPr>
            <p:nvPr/>
          </p:nvSpPr>
          <p:spPr bwMode="auto">
            <a:xfrm flipV="1">
              <a:off x="1776" y="3216"/>
              <a:ext cx="0" cy="96"/>
            </a:xfrm>
            <a:prstGeom prst="line">
              <a:avLst/>
            </a:prstGeom>
            <a:noFill/>
            <a:ln w="9525">
              <a:solidFill>
                <a:schemeClr val="tx1"/>
              </a:solidFill>
              <a:round/>
              <a:headEnd/>
              <a:tailEnd type="triangle" w="med" len="med"/>
            </a:ln>
            <a:effectLst/>
          </p:spPr>
          <p:txBody>
            <a:bodyPr wrap="none" anchor="ctr"/>
            <a:lstStyle/>
            <a:p>
              <a:endParaRPr lang="cs-CZ"/>
            </a:p>
          </p:txBody>
        </p:sp>
      </p:grpSp>
      <p:grpSp>
        <p:nvGrpSpPr>
          <p:cNvPr id="12" name="Group 46"/>
          <p:cNvGrpSpPr>
            <a:grpSpLocks/>
          </p:cNvGrpSpPr>
          <p:nvPr/>
        </p:nvGrpSpPr>
        <p:grpSpPr bwMode="auto">
          <a:xfrm>
            <a:off x="0" y="2901950"/>
            <a:ext cx="8686800" cy="3879850"/>
            <a:chOff x="0" y="1828"/>
            <a:chExt cx="5472" cy="2444"/>
          </a:xfrm>
        </p:grpSpPr>
        <p:sp>
          <p:nvSpPr>
            <p:cNvPr id="81967" name="Rectangle 47"/>
            <p:cNvSpPr>
              <a:spLocks noChangeArrowheads="1"/>
            </p:cNvSpPr>
            <p:nvPr/>
          </p:nvSpPr>
          <p:spPr bwMode="auto">
            <a:xfrm>
              <a:off x="3648" y="4054"/>
              <a:ext cx="1182" cy="218"/>
            </a:xfrm>
            <a:prstGeom prst="rect">
              <a:avLst/>
            </a:prstGeom>
            <a:solidFill>
              <a:srgbClr val="FFFF00"/>
            </a:solidFill>
            <a:ln w="9525">
              <a:solidFill>
                <a:schemeClr val="tx1"/>
              </a:solidFill>
              <a:miter lim="800000"/>
              <a:headEnd/>
              <a:tailEnd/>
            </a:ln>
            <a:effectLst/>
          </p:spPr>
          <p:txBody>
            <a:bodyPr wrap="square" anchor="ctr">
              <a:spAutoFit/>
            </a:bodyPr>
            <a:lstStyle/>
            <a:p>
              <a:r>
                <a:rPr lang="cs-CZ" sz="1600" b="0" dirty="0" err="1" smtClean="0"/>
                <a:t>prostacy</a:t>
              </a:r>
              <a:r>
                <a:rPr lang="en-US" sz="1600" b="0" dirty="0" smtClean="0"/>
                <a:t>c</a:t>
              </a:r>
              <a:r>
                <a:rPr lang="cs-CZ" sz="1600" b="0" dirty="0" smtClean="0"/>
                <a:t>lin </a:t>
              </a:r>
              <a:r>
                <a:rPr lang="cs-CZ" sz="1600" b="0" dirty="0"/>
                <a:t>PGI</a:t>
              </a:r>
              <a:r>
                <a:rPr lang="cs-CZ" sz="1600" b="0" baseline="-25000" dirty="0"/>
                <a:t>2</a:t>
              </a:r>
            </a:p>
          </p:txBody>
        </p:sp>
        <p:sp>
          <p:nvSpPr>
            <p:cNvPr id="81968" name="Freeform 48"/>
            <p:cNvSpPr>
              <a:spLocks/>
            </p:cNvSpPr>
            <p:nvPr/>
          </p:nvSpPr>
          <p:spPr bwMode="auto">
            <a:xfrm>
              <a:off x="4704" y="2928"/>
              <a:ext cx="564" cy="1200"/>
            </a:xfrm>
            <a:custGeom>
              <a:avLst/>
              <a:gdLst/>
              <a:ahLst/>
              <a:cxnLst>
                <a:cxn ang="0">
                  <a:pos x="0" y="929"/>
                </a:cxn>
                <a:cxn ang="0">
                  <a:pos x="658" y="929"/>
                </a:cxn>
                <a:cxn ang="0">
                  <a:pos x="660" y="0"/>
                </a:cxn>
              </a:cxnLst>
              <a:rect l="0" t="0" r="r" b="b"/>
              <a:pathLst>
                <a:path w="660" h="929">
                  <a:moveTo>
                    <a:pt x="0" y="929"/>
                  </a:moveTo>
                  <a:lnTo>
                    <a:pt x="658" y="929"/>
                  </a:lnTo>
                  <a:lnTo>
                    <a:pt x="660" y="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69" name="Oval 49"/>
            <p:cNvSpPr>
              <a:spLocks noChangeArrowheads="1"/>
            </p:cNvSpPr>
            <p:nvPr/>
          </p:nvSpPr>
          <p:spPr bwMode="auto">
            <a:xfrm>
              <a:off x="5136" y="3024"/>
              <a:ext cx="144" cy="140"/>
            </a:xfrm>
            <a:prstGeom prst="ellipse">
              <a:avLst/>
            </a:prstGeom>
            <a:solidFill>
              <a:srgbClr val="FF3300"/>
            </a:solidFill>
            <a:ln w="9525">
              <a:solidFill>
                <a:schemeClr val="tx1"/>
              </a:solidFill>
              <a:round/>
              <a:headEnd/>
              <a:tailEnd/>
            </a:ln>
            <a:effectLst/>
          </p:spPr>
          <p:txBody>
            <a:bodyPr wrap="none" anchor="ctr"/>
            <a:lstStyle/>
            <a:p>
              <a:pPr algn="ctr"/>
              <a:r>
                <a:rPr lang="cs-CZ" baseline="4000" dirty="0"/>
                <a:t>-</a:t>
              </a:r>
            </a:p>
          </p:txBody>
        </p:sp>
        <p:sp>
          <p:nvSpPr>
            <p:cNvPr id="81970" name="Freeform 50"/>
            <p:cNvSpPr>
              <a:spLocks/>
            </p:cNvSpPr>
            <p:nvPr/>
          </p:nvSpPr>
          <p:spPr bwMode="auto">
            <a:xfrm>
              <a:off x="3744" y="1968"/>
              <a:ext cx="1728" cy="2160"/>
            </a:xfrm>
            <a:custGeom>
              <a:avLst/>
              <a:gdLst/>
              <a:ahLst/>
              <a:cxnLst>
                <a:cxn ang="0">
                  <a:pos x="1522" y="2130"/>
                </a:cxn>
                <a:cxn ang="0">
                  <a:pos x="1761" y="2125"/>
                </a:cxn>
                <a:cxn ang="0">
                  <a:pos x="1756" y="1"/>
                </a:cxn>
                <a:cxn ang="0">
                  <a:pos x="0" y="0"/>
                </a:cxn>
              </a:cxnLst>
              <a:rect l="0" t="0" r="r" b="b"/>
              <a:pathLst>
                <a:path w="1761" h="2130">
                  <a:moveTo>
                    <a:pt x="1522" y="2130"/>
                  </a:moveTo>
                  <a:lnTo>
                    <a:pt x="1761" y="2125"/>
                  </a:lnTo>
                  <a:lnTo>
                    <a:pt x="1756" y="1"/>
                  </a:lnTo>
                  <a:lnTo>
                    <a:pt x="0" y="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71" name="Rectangle 51"/>
            <p:cNvSpPr>
              <a:spLocks noChangeArrowheads="1"/>
            </p:cNvSpPr>
            <p:nvPr/>
          </p:nvSpPr>
          <p:spPr bwMode="auto">
            <a:xfrm>
              <a:off x="0" y="3915"/>
              <a:ext cx="1056" cy="330"/>
            </a:xfrm>
            <a:prstGeom prst="rect">
              <a:avLst/>
            </a:prstGeom>
            <a:solidFill>
              <a:srgbClr val="FFFF00"/>
            </a:solidFill>
            <a:ln w="9525">
              <a:solidFill>
                <a:schemeClr val="tx1"/>
              </a:solidFill>
              <a:miter lim="800000"/>
              <a:headEnd/>
              <a:tailEnd/>
            </a:ln>
            <a:effectLst/>
          </p:spPr>
          <p:txBody>
            <a:bodyPr wrap="square" anchor="ctr">
              <a:spAutoFit/>
            </a:bodyPr>
            <a:lstStyle/>
            <a:p>
              <a:r>
                <a:rPr lang="cs-CZ" sz="1400" b="0" dirty="0" err="1"/>
                <a:t>membr</a:t>
              </a:r>
              <a:r>
                <a:rPr lang="cs-CZ" sz="1400" b="0" dirty="0"/>
                <a:t>. </a:t>
              </a:r>
              <a:r>
                <a:rPr lang="en-US" sz="1400" b="0" dirty="0" smtClean="0"/>
                <a:t>ph</a:t>
              </a:r>
              <a:r>
                <a:rPr lang="cs-CZ" sz="1400" b="0" dirty="0" smtClean="0"/>
                <a:t>os</a:t>
              </a:r>
              <a:r>
                <a:rPr lang="en-US" sz="1400" b="0" dirty="0" smtClean="0"/>
                <a:t>ph</a:t>
              </a:r>
              <a:r>
                <a:rPr lang="cs-CZ" sz="1400" b="0" dirty="0" err="1" smtClean="0"/>
                <a:t>olipid</a:t>
              </a:r>
              <a:r>
                <a:rPr lang="en-US" sz="1400" b="0" dirty="0" smtClean="0"/>
                <a:t>s</a:t>
              </a:r>
              <a:endParaRPr lang="cs-CZ" sz="1400" b="0" baseline="-25000" dirty="0"/>
            </a:p>
          </p:txBody>
        </p:sp>
        <p:sp>
          <p:nvSpPr>
            <p:cNvPr id="81972" name="Rectangle 52"/>
            <p:cNvSpPr>
              <a:spLocks noChangeArrowheads="1"/>
            </p:cNvSpPr>
            <p:nvPr/>
          </p:nvSpPr>
          <p:spPr bwMode="auto">
            <a:xfrm>
              <a:off x="1152" y="3918"/>
              <a:ext cx="960" cy="323"/>
            </a:xfrm>
            <a:prstGeom prst="rect">
              <a:avLst/>
            </a:prstGeom>
            <a:solidFill>
              <a:srgbClr val="FFFF00"/>
            </a:solidFill>
            <a:ln w="9525">
              <a:solidFill>
                <a:schemeClr val="tx1"/>
              </a:solidFill>
              <a:miter lim="800000"/>
              <a:headEnd/>
              <a:tailEnd/>
            </a:ln>
            <a:effectLst/>
          </p:spPr>
          <p:txBody>
            <a:bodyPr wrap="square" anchor="ctr">
              <a:spAutoFit/>
            </a:bodyPr>
            <a:lstStyle/>
            <a:p>
              <a:r>
                <a:rPr lang="cs-CZ" sz="1400" b="0" dirty="0" err="1" smtClean="0"/>
                <a:t>Arachidon</a:t>
              </a:r>
              <a:r>
                <a:rPr lang="en-US" sz="1400" b="0" dirty="0" err="1" smtClean="0"/>
                <a:t>ic</a:t>
              </a:r>
              <a:endParaRPr lang="en-US" sz="1400" b="0" dirty="0" smtClean="0"/>
            </a:p>
            <a:p>
              <a:r>
                <a:rPr lang="en-US" sz="2000" baseline="-25000" dirty="0" smtClean="0"/>
                <a:t>acid</a:t>
              </a:r>
              <a:endParaRPr lang="cs-CZ" sz="2000" b="0" baseline="-25000" dirty="0"/>
            </a:p>
          </p:txBody>
        </p:sp>
        <p:sp>
          <p:nvSpPr>
            <p:cNvPr id="81973" name="Rectangle 53"/>
            <p:cNvSpPr>
              <a:spLocks noChangeArrowheads="1"/>
            </p:cNvSpPr>
            <p:nvPr/>
          </p:nvSpPr>
          <p:spPr bwMode="auto">
            <a:xfrm>
              <a:off x="2256" y="3936"/>
              <a:ext cx="960" cy="332"/>
            </a:xfrm>
            <a:prstGeom prst="rect">
              <a:avLst/>
            </a:prstGeom>
            <a:solidFill>
              <a:srgbClr val="FFFF00"/>
            </a:solidFill>
            <a:ln w="9525">
              <a:solidFill>
                <a:schemeClr val="tx1"/>
              </a:solidFill>
              <a:miter lim="800000"/>
              <a:headEnd/>
              <a:tailEnd/>
            </a:ln>
            <a:effectLst/>
          </p:spPr>
          <p:txBody>
            <a:bodyPr anchor="ctr">
              <a:spAutoFit/>
            </a:bodyPr>
            <a:lstStyle/>
            <a:p>
              <a:r>
                <a:rPr lang="cs-CZ" sz="1400" b="0" dirty="0" err="1" smtClean="0"/>
                <a:t>endoperoxid</a:t>
              </a:r>
              <a:r>
                <a:rPr lang="en-US" sz="1400" b="0" dirty="0" err="1" smtClean="0"/>
                <a:t>es</a:t>
              </a:r>
              <a:endParaRPr lang="cs-CZ" sz="1400" b="0" dirty="0"/>
            </a:p>
            <a:p>
              <a:r>
                <a:rPr lang="cs-CZ" sz="1400" b="0" dirty="0"/>
                <a:t>PGG</a:t>
              </a:r>
              <a:r>
                <a:rPr lang="cs-CZ" sz="1400" b="0" baseline="-25000" dirty="0"/>
                <a:t>2</a:t>
              </a:r>
              <a:r>
                <a:rPr lang="cs-CZ" sz="1400" b="0" dirty="0"/>
                <a:t> PGH</a:t>
              </a:r>
              <a:r>
                <a:rPr lang="cs-CZ" sz="1400" b="0" baseline="-25000" dirty="0"/>
                <a:t>2</a:t>
              </a:r>
            </a:p>
          </p:txBody>
        </p:sp>
        <p:sp>
          <p:nvSpPr>
            <p:cNvPr id="81974" name="Line 54"/>
            <p:cNvSpPr>
              <a:spLocks noChangeShapeType="1"/>
            </p:cNvSpPr>
            <p:nvPr/>
          </p:nvSpPr>
          <p:spPr bwMode="auto">
            <a:xfrm>
              <a:off x="1056" y="4128"/>
              <a:ext cx="96"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75" name="Line 55"/>
            <p:cNvSpPr>
              <a:spLocks noChangeShapeType="1"/>
            </p:cNvSpPr>
            <p:nvPr/>
          </p:nvSpPr>
          <p:spPr bwMode="auto">
            <a:xfrm>
              <a:off x="2112" y="4128"/>
              <a:ext cx="144"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76" name="Line 56"/>
            <p:cNvSpPr>
              <a:spLocks noChangeShapeType="1"/>
            </p:cNvSpPr>
            <p:nvPr/>
          </p:nvSpPr>
          <p:spPr bwMode="auto">
            <a:xfrm>
              <a:off x="3216" y="4176"/>
              <a:ext cx="432"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77" name="Oval 57"/>
            <p:cNvSpPr>
              <a:spLocks noChangeArrowheads="1"/>
            </p:cNvSpPr>
            <p:nvPr/>
          </p:nvSpPr>
          <p:spPr bwMode="auto">
            <a:xfrm>
              <a:off x="3840" y="1828"/>
              <a:ext cx="144" cy="140"/>
            </a:xfrm>
            <a:prstGeom prst="ellipse">
              <a:avLst/>
            </a:prstGeom>
            <a:solidFill>
              <a:srgbClr val="FF3300"/>
            </a:solidFill>
            <a:ln w="9525">
              <a:solidFill>
                <a:schemeClr val="tx1"/>
              </a:solidFill>
              <a:round/>
              <a:headEnd/>
              <a:tailEnd/>
            </a:ln>
            <a:effectLst/>
          </p:spPr>
          <p:txBody>
            <a:bodyPr wrap="none" anchor="ctr"/>
            <a:lstStyle/>
            <a:p>
              <a:r>
                <a:rPr lang="cs-CZ" baseline="4000"/>
                <a:t>-</a:t>
              </a:r>
            </a:p>
          </p:txBody>
        </p:sp>
        <p:sp>
          <p:nvSpPr>
            <p:cNvPr id="81978" name="Freeform 58"/>
            <p:cNvSpPr>
              <a:spLocks/>
            </p:cNvSpPr>
            <p:nvPr/>
          </p:nvSpPr>
          <p:spPr bwMode="auto">
            <a:xfrm>
              <a:off x="2828" y="3168"/>
              <a:ext cx="628" cy="768"/>
            </a:xfrm>
            <a:custGeom>
              <a:avLst/>
              <a:gdLst/>
              <a:ahLst/>
              <a:cxnLst>
                <a:cxn ang="0">
                  <a:pos x="628" y="0"/>
                </a:cxn>
                <a:cxn ang="0">
                  <a:pos x="0" y="0"/>
                </a:cxn>
                <a:cxn ang="0">
                  <a:pos x="4" y="768"/>
                </a:cxn>
              </a:cxnLst>
              <a:rect l="0" t="0" r="r" b="b"/>
              <a:pathLst>
                <a:path w="628" h="768">
                  <a:moveTo>
                    <a:pt x="628" y="0"/>
                  </a:moveTo>
                  <a:lnTo>
                    <a:pt x="0" y="0"/>
                  </a:lnTo>
                  <a:lnTo>
                    <a:pt x="4" y="768"/>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grpSp>
      <p:grpSp>
        <p:nvGrpSpPr>
          <p:cNvPr id="13" name="Group 59"/>
          <p:cNvGrpSpPr>
            <a:grpSpLocks/>
          </p:cNvGrpSpPr>
          <p:nvPr/>
        </p:nvGrpSpPr>
        <p:grpSpPr bwMode="auto">
          <a:xfrm>
            <a:off x="1908175" y="838200"/>
            <a:ext cx="2511425" cy="1676400"/>
            <a:chOff x="1202" y="528"/>
            <a:chExt cx="1582" cy="1056"/>
          </a:xfrm>
        </p:grpSpPr>
        <p:sp>
          <p:nvSpPr>
            <p:cNvPr id="81980" name="Rectangle 60"/>
            <p:cNvSpPr>
              <a:spLocks noChangeArrowheads="1"/>
            </p:cNvSpPr>
            <p:nvPr/>
          </p:nvSpPr>
          <p:spPr bwMode="auto">
            <a:xfrm>
              <a:off x="1202" y="528"/>
              <a:ext cx="910" cy="218"/>
            </a:xfrm>
            <a:prstGeom prst="rect">
              <a:avLst/>
            </a:prstGeom>
            <a:solidFill>
              <a:srgbClr val="FFFF00"/>
            </a:solidFill>
            <a:ln w="9525">
              <a:solidFill>
                <a:schemeClr val="tx1"/>
              </a:solidFill>
              <a:miter lim="800000"/>
              <a:headEnd/>
              <a:tailEnd/>
            </a:ln>
            <a:effectLst/>
          </p:spPr>
          <p:txBody>
            <a:bodyPr wrap="square" anchor="ctr">
              <a:spAutoFit/>
            </a:bodyPr>
            <a:lstStyle/>
            <a:p>
              <a:r>
                <a:rPr lang="cs-CZ" sz="1600" b="0" dirty="0" smtClean="0"/>
                <a:t>fibrin </a:t>
              </a:r>
              <a:r>
                <a:rPr lang="en-US" sz="1600" b="0" dirty="0" smtClean="0"/>
                <a:t>net</a:t>
              </a:r>
              <a:endParaRPr lang="cs-CZ" sz="1600" b="0" dirty="0"/>
            </a:p>
          </p:txBody>
        </p:sp>
        <p:sp>
          <p:nvSpPr>
            <p:cNvPr id="81981" name="Line 61"/>
            <p:cNvSpPr>
              <a:spLocks noChangeShapeType="1"/>
            </p:cNvSpPr>
            <p:nvPr/>
          </p:nvSpPr>
          <p:spPr bwMode="auto">
            <a:xfrm>
              <a:off x="1392" y="768"/>
              <a:ext cx="0" cy="816"/>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82" name="Line 62"/>
            <p:cNvSpPr>
              <a:spLocks noChangeShapeType="1"/>
            </p:cNvSpPr>
            <p:nvPr/>
          </p:nvSpPr>
          <p:spPr bwMode="auto">
            <a:xfrm flipH="1">
              <a:off x="2112" y="624"/>
              <a:ext cx="672"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1983" name="Oval 63"/>
            <p:cNvSpPr>
              <a:spLocks noChangeArrowheads="1"/>
            </p:cNvSpPr>
            <p:nvPr/>
          </p:nvSpPr>
          <p:spPr bwMode="auto">
            <a:xfrm>
              <a:off x="1392" y="1348"/>
              <a:ext cx="144" cy="140"/>
            </a:xfrm>
            <a:prstGeom prst="ellipse">
              <a:avLst/>
            </a:prstGeom>
            <a:solidFill>
              <a:srgbClr val="FF3300"/>
            </a:solidFill>
            <a:ln w="9525">
              <a:solidFill>
                <a:schemeClr val="tx1"/>
              </a:solidFill>
              <a:round/>
              <a:headEnd/>
              <a:tailEnd/>
            </a:ln>
            <a:effectLst/>
          </p:spPr>
          <p:txBody>
            <a:bodyPr wrap="none" anchor="ctr"/>
            <a:lstStyle/>
            <a:p>
              <a:pPr algn="ctr"/>
              <a:r>
                <a:rPr lang="cs-CZ" baseline="4000" dirty="0"/>
                <a:t>-</a:t>
              </a:r>
            </a:p>
          </p:txBody>
        </p:sp>
      </p:grpSp>
      <p:grpSp>
        <p:nvGrpSpPr>
          <p:cNvPr id="14" name="Group 64"/>
          <p:cNvGrpSpPr>
            <a:grpSpLocks/>
          </p:cNvGrpSpPr>
          <p:nvPr/>
        </p:nvGrpSpPr>
        <p:grpSpPr bwMode="auto">
          <a:xfrm>
            <a:off x="4139952" y="793752"/>
            <a:ext cx="1560763" cy="338138"/>
            <a:chOff x="2744" y="500"/>
            <a:chExt cx="847" cy="213"/>
          </a:xfrm>
        </p:grpSpPr>
        <p:sp>
          <p:nvSpPr>
            <p:cNvPr id="81985" name="Rectangle 65"/>
            <p:cNvSpPr>
              <a:spLocks noChangeArrowheads="1"/>
            </p:cNvSpPr>
            <p:nvPr/>
          </p:nvSpPr>
          <p:spPr bwMode="auto">
            <a:xfrm>
              <a:off x="2744" y="500"/>
              <a:ext cx="607" cy="213"/>
            </a:xfrm>
            <a:prstGeom prst="rect">
              <a:avLst/>
            </a:prstGeom>
            <a:solidFill>
              <a:srgbClr val="FFFF00"/>
            </a:solidFill>
            <a:ln w="9525">
              <a:solidFill>
                <a:schemeClr val="tx1"/>
              </a:solidFill>
              <a:miter lim="800000"/>
              <a:headEnd/>
              <a:tailEnd/>
            </a:ln>
            <a:effectLst/>
          </p:spPr>
          <p:txBody>
            <a:bodyPr wrap="square" anchor="ctr">
              <a:spAutoFit/>
            </a:bodyPr>
            <a:lstStyle/>
            <a:p>
              <a:r>
                <a:rPr lang="cs-CZ" sz="1600" b="0" dirty="0" smtClean="0"/>
                <a:t>t</a:t>
              </a:r>
              <a:r>
                <a:rPr lang="en-US" sz="1600" b="0" dirty="0" smtClean="0"/>
                <a:t>h</a:t>
              </a:r>
              <a:r>
                <a:rPr lang="cs-CZ" sz="1600" b="0" dirty="0" err="1" smtClean="0"/>
                <a:t>rombin</a:t>
              </a:r>
              <a:endParaRPr lang="cs-CZ" sz="1600" b="0" dirty="0"/>
            </a:p>
          </p:txBody>
        </p:sp>
        <p:sp>
          <p:nvSpPr>
            <p:cNvPr id="81986" name="Line 66"/>
            <p:cNvSpPr>
              <a:spLocks noChangeShapeType="1"/>
            </p:cNvSpPr>
            <p:nvPr/>
          </p:nvSpPr>
          <p:spPr bwMode="auto">
            <a:xfrm flipH="1">
              <a:off x="3351" y="631"/>
              <a:ext cx="240" cy="0"/>
            </a:xfrm>
            <a:prstGeom prst="line">
              <a:avLst/>
            </a:prstGeom>
            <a:noFill/>
            <a:ln w="9525">
              <a:solidFill>
                <a:schemeClr val="tx1"/>
              </a:solidFill>
              <a:round/>
              <a:headEnd/>
              <a:tailEnd type="triangle" w="med" len="med"/>
            </a:ln>
            <a:effectLst/>
          </p:spPr>
          <p:txBody>
            <a:bodyPr wrap="none" anchor="ctr"/>
            <a:lstStyle/>
            <a:p>
              <a:endParaRPr lang="cs-CZ"/>
            </a:p>
          </p:txBody>
        </p:sp>
      </p:grpSp>
      <p:grpSp>
        <p:nvGrpSpPr>
          <p:cNvPr id="15" name="Group 67"/>
          <p:cNvGrpSpPr>
            <a:grpSpLocks/>
          </p:cNvGrpSpPr>
          <p:nvPr/>
        </p:nvGrpSpPr>
        <p:grpSpPr bwMode="auto">
          <a:xfrm>
            <a:off x="5700713" y="730251"/>
            <a:ext cx="1524000" cy="523875"/>
            <a:chOff x="3591" y="460"/>
            <a:chExt cx="960" cy="330"/>
          </a:xfrm>
        </p:grpSpPr>
        <p:sp>
          <p:nvSpPr>
            <p:cNvPr id="81988" name="Rectangle 68"/>
            <p:cNvSpPr>
              <a:spLocks noChangeArrowheads="1"/>
            </p:cNvSpPr>
            <p:nvPr/>
          </p:nvSpPr>
          <p:spPr bwMode="auto">
            <a:xfrm>
              <a:off x="3591" y="460"/>
              <a:ext cx="816" cy="330"/>
            </a:xfrm>
            <a:prstGeom prst="rect">
              <a:avLst/>
            </a:prstGeom>
            <a:solidFill>
              <a:srgbClr val="FFFF00"/>
            </a:solidFill>
            <a:ln w="9525">
              <a:solidFill>
                <a:schemeClr val="tx1"/>
              </a:solidFill>
              <a:miter lim="800000"/>
              <a:headEnd/>
              <a:tailEnd/>
            </a:ln>
            <a:effectLst/>
          </p:spPr>
          <p:txBody>
            <a:bodyPr anchor="ctr">
              <a:spAutoFit/>
            </a:bodyPr>
            <a:lstStyle/>
            <a:p>
              <a:r>
                <a:rPr lang="en-US" sz="1400" dirty="0" smtClean="0"/>
                <a:t>c</a:t>
              </a:r>
              <a:r>
                <a:rPr lang="cs-CZ" sz="1400" b="0" dirty="0" err="1" smtClean="0"/>
                <a:t>oagula</a:t>
              </a:r>
              <a:r>
                <a:rPr lang="en-US" sz="1400" b="0" dirty="0" err="1" smtClean="0"/>
                <a:t>tion</a:t>
              </a:r>
              <a:r>
                <a:rPr lang="cs-CZ" sz="1400" b="0" dirty="0" smtClean="0"/>
                <a:t> </a:t>
              </a:r>
              <a:r>
                <a:rPr lang="en-US" sz="1400" dirty="0" smtClean="0"/>
                <a:t>c</a:t>
              </a:r>
              <a:r>
                <a:rPr lang="cs-CZ" sz="1400" b="0" dirty="0" smtClean="0"/>
                <a:t>as</a:t>
              </a:r>
              <a:r>
                <a:rPr lang="en-US" sz="1400" b="0" dirty="0" smtClean="0"/>
                <a:t>ca</a:t>
              </a:r>
              <a:r>
                <a:rPr lang="cs-CZ" sz="1400" b="0" dirty="0" smtClean="0"/>
                <a:t>d</a:t>
              </a:r>
              <a:r>
                <a:rPr lang="en-US" sz="1400" b="0" dirty="0" smtClean="0"/>
                <a:t>e</a:t>
              </a:r>
              <a:r>
                <a:rPr lang="cs-CZ" sz="1400" b="0" dirty="0" smtClean="0"/>
                <a:t> </a:t>
              </a:r>
              <a:endParaRPr lang="cs-CZ" sz="1400" b="0" dirty="0"/>
            </a:p>
          </p:txBody>
        </p:sp>
        <p:sp>
          <p:nvSpPr>
            <p:cNvPr id="81989" name="Line 69"/>
            <p:cNvSpPr>
              <a:spLocks noChangeShapeType="1"/>
            </p:cNvSpPr>
            <p:nvPr/>
          </p:nvSpPr>
          <p:spPr bwMode="auto">
            <a:xfrm flipH="1">
              <a:off x="4407" y="631"/>
              <a:ext cx="144" cy="0"/>
            </a:xfrm>
            <a:prstGeom prst="line">
              <a:avLst/>
            </a:prstGeom>
            <a:noFill/>
            <a:ln w="9525">
              <a:solidFill>
                <a:schemeClr val="tx1"/>
              </a:solidFill>
              <a:round/>
              <a:headEnd/>
              <a:tailEnd type="triangle" w="med" len="med"/>
            </a:ln>
            <a:effectLst/>
          </p:spPr>
          <p:txBody>
            <a:bodyPr wrap="none" anchor="ctr"/>
            <a:lstStyle/>
            <a:p>
              <a:endParaRPr lang="cs-CZ"/>
            </a:p>
          </p:txBody>
        </p:sp>
      </p:grpSp>
      <p:grpSp>
        <p:nvGrpSpPr>
          <p:cNvPr id="16" name="Group 70"/>
          <p:cNvGrpSpPr>
            <a:grpSpLocks/>
          </p:cNvGrpSpPr>
          <p:nvPr/>
        </p:nvGrpSpPr>
        <p:grpSpPr bwMode="auto">
          <a:xfrm>
            <a:off x="7164388" y="403225"/>
            <a:ext cx="1800225" cy="3962399"/>
            <a:chOff x="4513" y="254"/>
            <a:chExt cx="1134" cy="2496"/>
          </a:xfrm>
        </p:grpSpPr>
        <p:sp>
          <p:nvSpPr>
            <p:cNvPr id="81991" name="Rectangle 71"/>
            <p:cNvSpPr>
              <a:spLocks noChangeArrowheads="1"/>
            </p:cNvSpPr>
            <p:nvPr/>
          </p:nvSpPr>
          <p:spPr bwMode="auto">
            <a:xfrm>
              <a:off x="4513" y="254"/>
              <a:ext cx="1043" cy="601"/>
            </a:xfrm>
            <a:prstGeom prst="rect">
              <a:avLst/>
            </a:prstGeom>
            <a:solidFill>
              <a:srgbClr val="FFFF00"/>
            </a:solidFill>
            <a:ln w="9525">
              <a:solidFill>
                <a:schemeClr val="tx1"/>
              </a:solidFill>
              <a:miter lim="800000"/>
              <a:headEnd/>
              <a:tailEnd/>
            </a:ln>
            <a:effectLst/>
          </p:spPr>
          <p:txBody>
            <a:bodyPr wrap="square" anchor="ctr">
              <a:spAutoFit/>
            </a:bodyPr>
            <a:lstStyle/>
            <a:p>
              <a:r>
                <a:rPr lang="en-US" sz="1400" b="0" dirty="0" smtClean="0"/>
                <a:t>Exposure of</a:t>
              </a:r>
              <a:r>
                <a:rPr lang="cs-CZ" sz="1400" b="0" dirty="0" smtClean="0"/>
                <a:t> pro</a:t>
              </a:r>
              <a:r>
                <a:rPr lang="en-US" sz="1400" b="0" dirty="0" smtClean="0"/>
                <a:t>c</a:t>
              </a:r>
              <a:r>
                <a:rPr lang="cs-CZ" sz="1400" b="0" dirty="0" err="1" smtClean="0"/>
                <a:t>oagula</a:t>
              </a:r>
              <a:r>
                <a:rPr lang="en-US" sz="1400" b="0" dirty="0" err="1" smtClean="0"/>
                <a:t>tion</a:t>
              </a:r>
              <a:r>
                <a:rPr lang="cs-CZ" sz="1400" b="0" dirty="0" smtClean="0"/>
                <a:t> </a:t>
              </a:r>
              <a:r>
                <a:rPr lang="en-US" sz="1400" dirty="0" smtClean="0"/>
                <a:t>ph</a:t>
              </a:r>
              <a:r>
                <a:rPr lang="cs-CZ" sz="1400" b="0" dirty="0" smtClean="0"/>
                <a:t>os</a:t>
              </a:r>
              <a:r>
                <a:rPr lang="en-US" sz="1400" b="0" dirty="0" smtClean="0"/>
                <a:t>ph</a:t>
              </a:r>
              <a:r>
                <a:rPr lang="cs-CZ" sz="1400" b="0" dirty="0" err="1" smtClean="0"/>
                <a:t>olipid</a:t>
              </a:r>
              <a:r>
                <a:rPr lang="en-US" sz="1400" b="0" dirty="0" smtClean="0"/>
                <a:t>s</a:t>
              </a:r>
              <a:r>
                <a:rPr lang="cs-CZ" sz="1400" b="0" dirty="0" smtClean="0"/>
                <a:t> </a:t>
              </a:r>
              <a:r>
                <a:rPr lang="cs-CZ" sz="1400" b="0" dirty="0"/>
                <a:t>(df3) </a:t>
              </a:r>
            </a:p>
          </p:txBody>
        </p:sp>
        <p:sp>
          <p:nvSpPr>
            <p:cNvPr id="81992" name="Freeform 72"/>
            <p:cNvSpPr>
              <a:spLocks/>
            </p:cNvSpPr>
            <p:nvPr/>
          </p:nvSpPr>
          <p:spPr bwMode="auto">
            <a:xfrm>
              <a:off x="5378" y="607"/>
              <a:ext cx="269" cy="2143"/>
            </a:xfrm>
            <a:custGeom>
              <a:avLst/>
              <a:gdLst/>
              <a:ahLst/>
              <a:cxnLst>
                <a:cxn ang="0">
                  <a:pos x="0" y="2143"/>
                </a:cxn>
                <a:cxn ang="0">
                  <a:pos x="269" y="2143"/>
                </a:cxn>
                <a:cxn ang="0">
                  <a:pos x="269" y="0"/>
                </a:cxn>
                <a:cxn ang="0">
                  <a:pos x="90" y="4"/>
                </a:cxn>
              </a:cxnLst>
              <a:rect l="0" t="0" r="r" b="b"/>
              <a:pathLst>
                <a:path w="269" h="2143">
                  <a:moveTo>
                    <a:pt x="0" y="2143"/>
                  </a:moveTo>
                  <a:lnTo>
                    <a:pt x="269" y="2143"/>
                  </a:lnTo>
                  <a:lnTo>
                    <a:pt x="269" y="0"/>
                  </a:lnTo>
                  <a:lnTo>
                    <a:pt x="90" y="4"/>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grpSp>
      <p:grpSp>
        <p:nvGrpSpPr>
          <p:cNvPr id="17" name="Group 73"/>
          <p:cNvGrpSpPr>
            <a:grpSpLocks/>
          </p:cNvGrpSpPr>
          <p:nvPr/>
        </p:nvGrpSpPr>
        <p:grpSpPr bwMode="auto">
          <a:xfrm>
            <a:off x="4787901" y="1268413"/>
            <a:ext cx="3659188" cy="2781300"/>
            <a:chOff x="3016" y="799"/>
            <a:chExt cx="2305" cy="1752"/>
          </a:xfrm>
        </p:grpSpPr>
        <p:sp>
          <p:nvSpPr>
            <p:cNvPr id="81994" name="Freeform 74"/>
            <p:cNvSpPr>
              <a:spLocks/>
            </p:cNvSpPr>
            <p:nvPr/>
          </p:nvSpPr>
          <p:spPr bwMode="auto">
            <a:xfrm>
              <a:off x="3016" y="799"/>
              <a:ext cx="2305" cy="1752"/>
            </a:xfrm>
            <a:custGeom>
              <a:avLst/>
              <a:gdLst/>
              <a:ahLst/>
              <a:cxnLst>
                <a:cxn ang="0">
                  <a:pos x="0" y="0"/>
                </a:cxn>
                <a:cxn ang="0">
                  <a:pos x="2" y="163"/>
                </a:cxn>
                <a:cxn ang="0">
                  <a:pos x="2258" y="153"/>
                </a:cxn>
                <a:cxn ang="0">
                  <a:pos x="2256" y="1824"/>
                </a:cxn>
              </a:cxnLst>
              <a:rect l="0" t="0" r="r" b="b"/>
              <a:pathLst>
                <a:path w="2258" h="1824">
                  <a:moveTo>
                    <a:pt x="0" y="0"/>
                  </a:moveTo>
                  <a:lnTo>
                    <a:pt x="2" y="163"/>
                  </a:lnTo>
                  <a:lnTo>
                    <a:pt x="2258" y="153"/>
                  </a:lnTo>
                  <a:lnTo>
                    <a:pt x="2256" y="1824"/>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95" name="Oval 75"/>
            <p:cNvSpPr>
              <a:spLocks noChangeArrowheads="1"/>
            </p:cNvSpPr>
            <p:nvPr/>
          </p:nvSpPr>
          <p:spPr bwMode="auto">
            <a:xfrm>
              <a:off x="5175" y="2359"/>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a:t>+</a:t>
              </a:r>
            </a:p>
          </p:txBody>
        </p:sp>
      </p:grpSp>
      <p:grpSp>
        <p:nvGrpSpPr>
          <p:cNvPr id="18" name="Group 76"/>
          <p:cNvGrpSpPr>
            <a:grpSpLocks/>
          </p:cNvGrpSpPr>
          <p:nvPr/>
        </p:nvGrpSpPr>
        <p:grpSpPr bwMode="auto">
          <a:xfrm>
            <a:off x="5292725" y="3573465"/>
            <a:ext cx="2327275" cy="2274889"/>
            <a:chOff x="3334" y="2251"/>
            <a:chExt cx="1466" cy="1433"/>
          </a:xfrm>
        </p:grpSpPr>
        <p:sp>
          <p:nvSpPr>
            <p:cNvPr id="81997" name="Rectangle 77"/>
            <p:cNvSpPr>
              <a:spLocks noChangeArrowheads="1"/>
            </p:cNvSpPr>
            <p:nvPr/>
          </p:nvSpPr>
          <p:spPr bwMode="auto">
            <a:xfrm>
              <a:off x="3334" y="3490"/>
              <a:ext cx="1082" cy="194"/>
            </a:xfrm>
            <a:prstGeom prst="rect">
              <a:avLst/>
            </a:prstGeom>
            <a:solidFill>
              <a:srgbClr val="FFFF00"/>
            </a:solidFill>
            <a:ln w="9525">
              <a:solidFill>
                <a:schemeClr val="tx1"/>
              </a:solidFill>
              <a:miter lim="800000"/>
              <a:headEnd/>
              <a:tailEnd/>
            </a:ln>
            <a:effectLst/>
          </p:spPr>
          <p:txBody>
            <a:bodyPr wrap="square" anchor="ctr">
              <a:spAutoFit/>
            </a:bodyPr>
            <a:lstStyle/>
            <a:p>
              <a:r>
                <a:rPr lang="cs-CZ" sz="1400" b="0" dirty="0" smtClean="0"/>
                <a:t>t</a:t>
              </a:r>
              <a:r>
                <a:rPr lang="en-US" sz="1400" b="0" dirty="0" smtClean="0"/>
                <a:t>h</a:t>
              </a:r>
              <a:r>
                <a:rPr lang="cs-CZ" sz="1400" b="0" dirty="0" err="1" smtClean="0"/>
                <a:t>romboxan</a:t>
              </a:r>
              <a:r>
                <a:rPr lang="en-US" sz="1400" b="0" dirty="0" smtClean="0"/>
                <a:t>e</a:t>
              </a:r>
              <a:r>
                <a:rPr lang="cs-CZ" sz="1400" b="0" dirty="0" smtClean="0"/>
                <a:t> </a:t>
              </a:r>
              <a:r>
                <a:rPr lang="cs-CZ" sz="1400" b="0" dirty="0"/>
                <a:t>A</a:t>
              </a:r>
              <a:r>
                <a:rPr lang="cs-CZ" sz="1400" b="0" baseline="-25000" dirty="0"/>
                <a:t>2</a:t>
              </a:r>
            </a:p>
          </p:txBody>
        </p:sp>
        <p:sp>
          <p:nvSpPr>
            <p:cNvPr id="81998" name="Freeform 78"/>
            <p:cNvSpPr>
              <a:spLocks/>
            </p:cNvSpPr>
            <p:nvPr/>
          </p:nvSpPr>
          <p:spPr bwMode="auto">
            <a:xfrm flipV="1">
              <a:off x="4416" y="2928"/>
              <a:ext cx="384" cy="624"/>
            </a:xfrm>
            <a:custGeom>
              <a:avLst/>
              <a:gdLst/>
              <a:ahLst/>
              <a:cxnLst>
                <a:cxn ang="0">
                  <a:pos x="0" y="0"/>
                </a:cxn>
                <a:cxn ang="0">
                  <a:pos x="1151" y="10"/>
                </a:cxn>
                <a:cxn ang="0">
                  <a:pos x="1152" y="480"/>
                </a:cxn>
              </a:cxnLst>
              <a:rect l="0" t="0" r="r" b="b"/>
              <a:pathLst>
                <a:path w="1152" h="480">
                  <a:moveTo>
                    <a:pt x="0" y="0"/>
                  </a:moveTo>
                  <a:lnTo>
                    <a:pt x="1151" y="10"/>
                  </a:lnTo>
                  <a:lnTo>
                    <a:pt x="1152" y="48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1999" name="Oval 79"/>
            <p:cNvSpPr>
              <a:spLocks noChangeArrowheads="1"/>
            </p:cNvSpPr>
            <p:nvPr/>
          </p:nvSpPr>
          <p:spPr bwMode="auto">
            <a:xfrm>
              <a:off x="4656" y="2976"/>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a:t>+</a:t>
              </a:r>
            </a:p>
          </p:txBody>
        </p:sp>
        <p:sp>
          <p:nvSpPr>
            <p:cNvPr id="82000" name="Rectangle 80"/>
            <p:cNvSpPr>
              <a:spLocks noChangeArrowheads="1"/>
            </p:cNvSpPr>
            <p:nvPr/>
          </p:nvSpPr>
          <p:spPr bwMode="auto">
            <a:xfrm>
              <a:off x="3456" y="2616"/>
              <a:ext cx="960" cy="330"/>
            </a:xfrm>
            <a:prstGeom prst="rect">
              <a:avLst/>
            </a:prstGeom>
            <a:solidFill>
              <a:srgbClr val="FFFF00"/>
            </a:solidFill>
            <a:ln w="9525">
              <a:solidFill>
                <a:schemeClr val="tx1"/>
              </a:solidFill>
              <a:miter lim="800000"/>
              <a:headEnd/>
              <a:tailEnd/>
            </a:ln>
            <a:effectLst/>
          </p:spPr>
          <p:txBody>
            <a:bodyPr anchor="ctr">
              <a:spAutoFit/>
            </a:bodyPr>
            <a:lstStyle/>
            <a:p>
              <a:r>
                <a:rPr lang="cs-CZ" sz="1400" dirty="0" err="1" smtClean="0"/>
                <a:t>Arachidon</a:t>
              </a:r>
              <a:r>
                <a:rPr lang="en-US" sz="1400" dirty="0" err="1" smtClean="0"/>
                <a:t>ic</a:t>
              </a:r>
              <a:endParaRPr lang="en-US" sz="1400" dirty="0" smtClean="0"/>
            </a:p>
            <a:p>
              <a:r>
                <a:rPr lang="en-US" sz="2000" baseline="-25000" dirty="0" smtClean="0"/>
                <a:t>acid</a:t>
              </a:r>
              <a:endParaRPr lang="cs-CZ" sz="2000" baseline="-25000" dirty="0"/>
            </a:p>
          </p:txBody>
        </p:sp>
        <p:sp>
          <p:nvSpPr>
            <p:cNvPr id="82001" name="Rectangle 81"/>
            <p:cNvSpPr>
              <a:spLocks noChangeArrowheads="1"/>
            </p:cNvSpPr>
            <p:nvPr/>
          </p:nvSpPr>
          <p:spPr bwMode="auto">
            <a:xfrm>
              <a:off x="3456" y="2976"/>
              <a:ext cx="960" cy="332"/>
            </a:xfrm>
            <a:prstGeom prst="rect">
              <a:avLst/>
            </a:prstGeom>
            <a:solidFill>
              <a:srgbClr val="FFFF00"/>
            </a:solidFill>
            <a:ln w="9525">
              <a:solidFill>
                <a:schemeClr val="tx1"/>
              </a:solidFill>
              <a:miter lim="800000"/>
              <a:headEnd/>
              <a:tailEnd/>
            </a:ln>
            <a:effectLst/>
          </p:spPr>
          <p:txBody>
            <a:bodyPr anchor="ctr">
              <a:spAutoFit/>
            </a:bodyPr>
            <a:lstStyle/>
            <a:p>
              <a:r>
                <a:rPr lang="cs-CZ" sz="1400" b="0" dirty="0" err="1" smtClean="0"/>
                <a:t>endoperoxid</a:t>
              </a:r>
              <a:r>
                <a:rPr lang="en-US" sz="1400" b="0" dirty="0" err="1" smtClean="0"/>
                <a:t>es</a:t>
              </a:r>
              <a:endParaRPr lang="cs-CZ" sz="1400" b="0" dirty="0"/>
            </a:p>
            <a:p>
              <a:r>
                <a:rPr lang="cs-CZ" sz="1400" b="0" dirty="0"/>
                <a:t>PGG</a:t>
              </a:r>
              <a:r>
                <a:rPr lang="cs-CZ" sz="1400" b="0" baseline="-25000" dirty="0"/>
                <a:t>2</a:t>
              </a:r>
              <a:r>
                <a:rPr lang="cs-CZ" sz="1400" b="0" dirty="0"/>
                <a:t> PGH</a:t>
              </a:r>
              <a:r>
                <a:rPr lang="cs-CZ" sz="1400" b="0" baseline="-25000" dirty="0"/>
                <a:t>2</a:t>
              </a:r>
            </a:p>
          </p:txBody>
        </p:sp>
        <p:sp>
          <p:nvSpPr>
            <p:cNvPr id="82002" name="Rectangle 82"/>
            <p:cNvSpPr>
              <a:spLocks noChangeArrowheads="1"/>
            </p:cNvSpPr>
            <p:nvPr/>
          </p:nvSpPr>
          <p:spPr bwMode="auto">
            <a:xfrm>
              <a:off x="3334" y="2251"/>
              <a:ext cx="1152" cy="330"/>
            </a:xfrm>
            <a:prstGeom prst="rect">
              <a:avLst/>
            </a:prstGeom>
            <a:solidFill>
              <a:srgbClr val="FFFF00"/>
            </a:solidFill>
            <a:ln w="9525">
              <a:solidFill>
                <a:schemeClr val="tx1"/>
              </a:solidFill>
              <a:miter lim="800000"/>
              <a:headEnd/>
              <a:tailEnd/>
            </a:ln>
            <a:effectLst/>
          </p:spPr>
          <p:txBody>
            <a:bodyPr anchor="ctr">
              <a:spAutoFit/>
            </a:bodyPr>
            <a:lstStyle/>
            <a:p>
              <a:r>
                <a:rPr lang="cs-CZ" sz="1400" b="0" dirty="0" err="1"/>
                <a:t>membr</a:t>
              </a:r>
              <a:r>
                <a:rPr lang="cs-CZ" sz="1400" b="0" dirty="0"/>
                <a:t>. </a:t>
              </a:r>
              <a:r>
                <a:rPr lang="en-US" sz="1400" dirty="0" smtClean="0"/>
                <a:t>ph</a:t>
              </a:r>
              <a:r>
                <a:rPr lang="cs-CZ" sz="1400" b="0" dirty="0" smtClean="0"/>
                <a:t>os</a:t>
              </a:r>
              <a:r>
                <a:rPr lang="en-US" sz="1400" b="0" dirty="0" smtClean="0"/>
                <a:t>ph</a:t>
              </a:r>
              <a:r>
                <a:rPr lang="cs-CZ" sz="1400" b="0" dirty="0" err="1" smtClean="0"/>
                <a:t>olipid</a:t>
              </a:r>
              <a:r>
                <a:rPr lang="en-US" sz="1400" b="0" dirty="0" smtClean="0"/>
                <a:t>s</a:t>
              </a:r>
              <a:endParaRPr lang="cs-CZ" sz="1400" b="0" baseline="-25000" dirty="0"/>
            </a:p>
          </p:txBody>
        </p:sp>
        <p:sp>
          <p:nvSpPr>
            <p:cNvPr id="82003" name="Line 83"/>
            <p:cNvSpPr>
              <a:spLocks noChangeShapeType="1"/>
            </p:cNvSpPr>
            <p:nvPr/>
          </p:nvSpPr>
          <p:spPr bwMode="auto">
            <a:xfrm>
              <a:off x="3888" y="2592"/>
              <a:ext cx="0" cy="96"/>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04" name="Line 84"/>
            <p:cNvSpPr>
              <a:spLocks noChangeShapeType="1"/>
            </p:cNvSpPr>
            <p:nvPr/>
          </p:nvSpPr>
          <p:spPr bwMode="auto">
            <a:xfrm>
              <a:off x="3888" y="2880"/>
              <a:ext cx="0" cy="96"/>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05" name="Line 85"/>
            <p:cNvSpPr>
              <a:spLocks noChangeShapeType="1"/>
            </p:cNvSpPr>
            <p:nvPr/>
          </p:nvSpPr>
          <p:spPr bwMode="auto">
            <a:xfrm>
              <a:off x="3888" y="3312"/>
              <a:ext cx="0" cy="192"/>
            </a:xfrm>
            <a:prstGeom prst="line">
              <a:avLst/>
            </a:prstGeom>
            <a:noFill/>
            <a:ln w="9525">
              <a:solidFill>
                <a:schemeClr val="tx1"/>
              </a:solidFill>
              <a:round/>
              <a:headEnd/>
              <a:tailEnd type="triangle" w="med" len="med"/>
            </a:ln>
            <a:effectLst/>
          </p:spPr>
          <p:txBody>
            <a:bodyPr wrap="none" anchor="ctr"/>
            <a:lstStyle/>
            <a:p>
              <a:endParaRPr lang="cs-CZ"/>
            </a:p>
          </p:txBody>
        </p:sp>
      </p:grpSp>
      <p:grpSp>
        <p:nvGrpSpPr>
          <p:cNvPr id="19" name="Group 86"/>
          <p:cNvGrpSpPr>
            <a:grpSpLocks/>
          </p:cNvGrpSpPr>
          <p:nvPr/>
        </p:nvGrpSpPr>
        <p:grpSpPr bwMode="auto">
          <a:xfrm>
            <a:off x="5292728" y="4648200"/>
            <a:ext cx="3227389" cy="1736725"/>
            <a:chOff x="3334" y="2928"/>
            <a:chExt cx="2033" cy="1094"/>
          </a:xfrm>
        </p:grpSpPr>
        <p:sp>
          <p:nvSpPr>
            <p:cNvPr id="82007" name="Rectangle 87"/>
            <p:cNvSpPr>
              <a:spLocks noChangeArrowheads="1"/>
            </p:cNvSpPr>
            <p:nvPr/>
          </p:nvSpPr>
          <p:spPr bwMode="auto">
            <a:xfrm>
              <a:off x="4740" y="3611"/>
              <a:ext cx="432" cy="218"/>
            </a:xfrm>
            <a:prstGeom prst="rect">
              <a:avLst/>
            </a:prstGeom>
            <a:solidFill>
              <a:srgbClr val="FFFF00"/>
            </a:solidFill>
            <a:ln w="9525">
              <a:solidFill>
                <a:schemeClr val="tx1"/>
              </a:solidFill>
              <a:miter lim="800000"/>
              <a:headEnd/>
              <a:tailEnd/>
            </a:ln>
            <a:effectLst/>
          </p:spPr>
          <p:txBody>
            <a:bodyPr anchor="ctr">
              <a:spAutoFit/>
            </a:bodyPr>
            <a:lstStyle/>
            <a:p>
              <a:r>
                <a:rPr lang="cs-CZ" sz="1600" b="0" dirty="0"/>
                <a:t>PAF</a:t>
              </a:r>
              <a:endParaRPr lang="cs-CZ" sz="1600" b="0" baseline="-25000" dirty="0"/>
            </a:p>
          </p:txBody>
        </p:sp>
        <p:grpSp>
          <p:nvGrpSpPr>
            <p:cNvPr id="20" name="Group 88"/>
            <p:cNvGrpSpPr>
              <a:grpSpLocks/>
            </p:cNvGrpSpPr>
            <p:nvPr/>
          </p:nvGrpSpPr>
          <p:grpSpPr bwMode="auto">
            <a:xfrm>
              <a:off x="3334" y="2928"/>
              <a:ext cx="2033" cy="1094"/>
              <a:chOff x="3334" y="2928"/>
              <a:chExt cx="2033" cy="1094"/>
            </a:xfrm>
          </p:grpSpPr>
          <p:sp>
            <p:nvSpPr>
              <p:cNvPr id="82009" name="Text Box 89"/>
              <p:cNvSpPr txBox="1">
                <a:spLocks noChangeArrowheads="1"/>
              </p:cNvSpPr>
              <p:nvPr/>
            </p:nvSpPr>
            <p:spPr bwMode="auto">
              <a:xfrm>
                <a:off x="3334" y="3838"/>
                <a:ext cx="2033" cy="184"/>
              </a:xfrm>
              <a:prstGeom prst="rect">
                <a:avLst/>
              </a:prstGeom>
              <a:noFill/>
              <a:ln w="9525">
                <a:noFill/>
                <a:miter lim="800000"/>
                <a:headEnd/>
                <a:tailEnd/>
              </a:ln>
              <a:effectLst/>
            </p:spPr>
            <p:txBody>
              <a:bodyPr wrap="none">
                <a:spAutoFit/>
              </a:bodyPr>
              <a:lstStyle/>
              <a:p>
                <a:r>
                  <a:rPr lang="cs-CZ" sz="1300" b="0" dirty="0" smtClean="0"/>
                  <a:t>Granulocyt</a:t>
                </a:r>
                <a:r>
                  <a:rPr lang="en-US" sz="1300" b="0" dirty="0" err="1" smtClean="0"/>
                  <a:t>es</a:t>
                </a:r>
                <a:r>
                  <a:rPr lang="cs-CZ" sz="1300" b="0" dirty="0" smtClean="0"/>
                  <a:t>, </a:t>
                </a:r>
                <a:r>
                  <a:rPr lang="cs-CZ" sz="1300" b="0" dirty="0" err="1" smtClean="0"/>
                  <a:t>bazo</a:t>
                </a:r>
                <a:r>
                  <a:rPr lang="en-US" sz="1300" b="0" dirty="0" smtClean="0"/>
                  <a:t>ph</a:t>
                </a:r>
                <a:r>
                  <a:rPr lang="cs-CZ" sz="1300" b="0" dirty="0" err="1" smtClean="0"/>
                  <a:t>ils</a:t>
                </a:r>
                <a:r>
                  <a:rPr lang="cs-CZ" sz="1300" b="0" dirty="0" smtClean="0"/>
                  <a:t>, </a:t>
                </a:r>
                <a:r>
                  <a:rPr lang="cs-CZ" sz="1300" b="0" dirty="0" err="1" smtClean="0"/>
                  <a:t>ma</a:t>
                </a:r>
                <a:r>
                  <a:rPr lang="en-US" sz="1300" b="0" dirty="0" smtClean="0"/>
                  <a:t>c</a:t>
                </a:r>
                <a:r>
                  <a:rPr lang="cs-CZ" sz="1300" b="0" dirty="0" err="1" smtClean="0"/>
                  <a:t>ro</a:t>
                </a:r>
                <a:r>
                  <a:rPr lang="en-US" sz="1300" b="0" dirty="0" smtClean="0"/>
                  <a:t>ph</a:t>
                </a:r>
                <a:r>
                  <a:rPr lang="cs-CZ" sz="1300" b="0" dirty="0" err="1" smtClean="0"/>
                  <a:t>ág</a:t>
                </a:r>
                <a:r>
                  <a:rPr lang="en-US" sz="1300" b="0" dirty="0" smtClean="0"/>
                  <a:t>s</a:t>
                </a:r>
                <a:endParaRPr lang="cs-CZ" sz="1300" b="0" dirty="0"/>
              </a:p>
            </p:txBody>
          </p:sp>
          <p:sp>
            <p:nvSpPr>
              <p:cNvPr id="82010" name="Line 90"/>
              <p:cNvSpPr>
                <a:spLocks noChangeShapeType="1"/>
              </p:cNvSpPr>
              <p:nvPr/>
            </p:nvSpPr>
            <p:spPr bwMode="auto">
              <a:xfrm>
                <a:off x="3334" y="3748"/>
                <a:ext cx="1440" cy="0"/>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11" name="Freeform 91"/>
              <p:cNvSpPr>
                <a:spLocks/>
              </p:cNvSpPr>
              <p:nvPr/>
            </p:nvSpPr>
            <p:spPr bwMode="auto">
              <a:xfrm>
                <a:off x="5012" y="3838"/>
                <a:ext cx="144" cy="97"/>
              </a:xfrm>
              <a:custGeom>
                <a:avLst/>
                <a:gdLst/>
                <a:ahLst/>
                <a:cxnLst>
                  <a:cxn ang="0">
                    <a:pos x="0" y="96"/>
                  </a:cxn>
                  <a:cxn ang="0">
                    <a:pos x="142" y="97"/>
                  </a:cxn>
                  <a:cxn ang="0">
                    <a:pos x="144" y="0"/>
                  </a:cxn>
                </a:cxnLst>
                <a:rect l="0" t="0" r="r" b="b"/>
                <a:pathLst>
                  <a:path w="144" h="97">
                    <a:moveTo>
                      <a:pt x="0" y="96"/>
                    </a:moveTo>
                    <a:lnTo>
                      <a:pt x="142" y="97"/>
                    </a:lnTo>
                    <a:lnTo>
                      <a:pt x="144" y="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2012" name="Freeform 92"/>
              <p:cNvSpPr>
                <a:spLocks/>
              </p:cNvSpPr>
              <p:nvPr/>
            </p:nvSpPr>
            <p:spPr bwMode="auto">
              <a:xfrm>
                <a:off x="4513" y="3158"/>
                <a:ext cx="422" cy="444"/>
              </a:xfrm>
              <a:custGeom>
                <a:avLst/>
                <a:gdLst/>
                <a:ahLst/>
                <a:cxnLst>
                  <a:cxn ang="0">
                    <a:pos x="0" y="1"/>
                  </a:cxn>
                  <a:cxn ang="0">
                    <a:pos x="417" y="0"/>
                  </a:cxn>
                  <a:cxn ang="0">
                    <a:pos x="422" y="444"/>
                  </a:cxn>
                </a:cxnLst>
                <a:rect l="0" t="0" r="r" b="b"/>
                <a:pathLst>
                  <a:path w="422" h="444">
                    <a:moveTo>
                      <a:pt x="0" y="1"/>
                    </a:moveTo>
                    <a:lnTo>
                      <a:pt x="417" y="0"/>
                    </a:lnTo>
                    <a:lnTo>
                      <a:pt x="422" y="444"/>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2013" name="Line 93"/>
              <p:cNvSpPr>
                <a:spLocks noChangeShapeType="1"/>
              </p:cNvSpPr>
              <p:nvPr/>
            </p:nvSpPr>
            <p:spPr bwMode="auto">
              <a:xfrm flipH="1" flipV="1">
                <a:off x="5040" y="2928"/>
                <a:ext cx="17" cy="683"/>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14" name="Oval 94"/>
              <p:cNvSpPr>
                <a:spLocks noChangeArrowheads="1"/>
              </p:cNvSpPr>
              <p:nvPr/>
            </p:nvSpPr>
            <p:spPr bwMode="auto">
              <a:xfrm>
                <a:off x="4896" y="2976"/>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a:t>+</a:t>
                </a:r>
              </a:p>
            </p:txBody>
          </p:sp>
        </p:grpSp>
      </p:grpSp>
      <p:grpSp>
        <p:nvGrpSpPr>
          <p:cNvPr id="21" name="Group 95"/>
          <p:cNvGrpSpPr>
            <a:grpSpLocks/>
          </p:cNvGrpSpPr>
          <p:nvPr/>
        </p:nvGrpSpPr>
        <p:grpSpPr bwMode="auto">
          <a:xfrm>
            <a:off x="1219200" y="155576"/>
            <a:ext cx="7759700" cy="2359026"/>
            <a:chOff x="768" y="98"/>
            <a:chExt cx="4888" cy="1486"/>
          </a:xfrm>
        </p:grpSpPr>
        <p:sp>
          <p:nvSpPr>
            <p:cNvPr id="82016" name="Rectangle 96"/>
            <p:cNvSpPr>
              <a:spLocks noChangeArrowheads="1"/>
            </p:cNvSpPr>
            <p:nvPr/>
          </p:nvSpPr>
          <p:spPr bwMode="auto">
            <a:xfrm>
              <a:off x="768" y="98"/>
              <a:ext cx="1104" cy="368"/>
            </a:xfrm>
            <a:prstGeom prst="rect">
              <a:avLst/>
            </a:prstGeom>
            <a:solidFill>
              <a:srgbClr val="FFFF00"/>
            </a:solidFill>
            <a:ln w="9525">
              <a:solidFill>
                <a:schemeClr val="tx1"/>
              </a:solidFill>
              <a:miter lim="800000"/>
              <a:headEnd/>
              <a:tailEnd/>
            </a:ln>
            <a:effectLst/>
          </p:spPr>
          <p:txBody>
            <a:bodyPr anchor="ctr">
              <a:spAutoFit/>
            </a:bodyPr>
            <a:lstStyle/>
            <a:p>
              <a:r>
                <a:rPr lang="en-US" sz="1600" b="0" dirty="0" smtClean="0"/>
                <a:t>platelet</a:t>
              </a:r>
              <a:r>
                <a:rPr lang="cs-CZ" sz="1600" b="0" dirty="0" smtClean="0"/>
                <a:t> t</a:t>
              </a:r>
              <a:r>
                <a:rPr lang="en-US" sz="1600" b="0" dirty="0" smtClean="0"/>
                <a:t>h</a:t>
              </a:r>
              <a:r>
                <a:rPr lang="cs-CZ" sz="1600" b="0" dirty="0" err="1" smtClean="0"/>
                <a:t>rombus</a:t>
              </a:r>
              <a:endParaRPr lang="cs-CZ" sz="1600" b="0" dirty="0"/>
            </a:p>
          </p:txBody>
        </p:sp>
        <p:sp>
          <p:nvSpPr>
            <p:cNvPr id="82017" name="Line 97"/>
            <p:cNvSpPr>
              <a:spLocks noChangeShapeType="1"/>
            </p:cNvSpPr>
            <p:nvPr/>
          </p:nvSpPr>
          <p:spPr bwMode="auto">
            <a:xfrm>
              <a:off x="1152" y="480"/>
              <a:ext cx="0" cy="1104"/>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18" name="Oval 98"/>
            <p:cNvSpPr>
              <a:spLocks noChangeArrowheads="1"/>
            </p:cNvSpPr>
            <p:nvPr/>
          </p:nvSpPr>
          <p:spPr bwMode="auto">
            <a:xfrm>
              <a:off x="1152" y="1348"/>
              <a:ext cx="144" cy="140"/>
            </a:xfrm>
            <a:prstGeom prst="ellipse">
              <a:avLst/>
            </a:prstGeom>
            <a:solidFill>
              <a:srgbClr val="FF3300"/>
            </a:solidFill>
            <a:ln w="9525">
              <a:solidFill>
                <a:schemeClr val="tx1"/>
              </a:solidFill>
              <a:round/>
              <a:headEnd/>
              <a:tailEnd/>
            </a:ln>
            <a:effectLst/>
          </p:spPr>
          <p:txBody>
            <a:bodyPr wrap="none" anchor="ctr"/>
            <a:lstStyle/>
            <a:p>
              <a:pPr algn="ctr"/>
              <a:r>
                <a:rPr lang="cs-CZ" baseline="4000" dirty="0"/>
                <a:t>-</a:t>
              </a:r>
            </a:p>
          </p:txBody>
        </p:sp>
        <p:sp>
          <p:nvSpPr>
            <p:cNvPr id="82019" name="Freeform 99"/>
            <p:cNvSpPr>
              <a:spLocks/>
            </p:cNvSpPr>
            <p:nvPr/>
          </p:nvSpPr>
          <p:spPr bwMode="auto">
            <a:xfrm>
              <a:off x="1872" y="269"/>
              <a:ext cx="3784" cy="326"/>
            </a:xfrm>
            <a:custGeom>
              <a:avLst/>
              <a:gdLst/>
              <a:ahLst/>
              <a:cxnLst>
                <a:cxn ang="0">
                  <a:pos x="3779" y="326"/>
                </a:cxn>
                <a:cxn ang="0">
                  <a:pos x="3784" y="0"/>
                </a:cxn>
                <a:cxn ang="0">
                  <a:pos x="0" y="19"/>
                </a:cxn>
              </a:cxnLst>
              <a:rect l="0" t="0" r="r" b="b"/>
              <a:pathLst>
                <a:path w="3784" h="326">
                  <a:moveTo>
                    <a:pt x="3779" y="326"/>
                  </a:moveTo>
                  <a:lnTo>
                    <a:pt x="3784" y="0"/>
                  </a:lnTo>
                  <a:lnTo>
                    <a:pt x="0" y="19"/>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grpSp>
      <p:grpSp>
        <p:nvGrpSpPr>
          <p:cNvPr id="22" name="Group 100"/>
          <p:cNvGrpSpPr>
            <a:grpSpLocks/>
          </p:cNvGrpSpPr>
          <p:nvPr/>
        </p:nvGrpSpPr>
        <p:grpSpPr bwMode="auto">
          <a:xfrm>
            <a:off x="304800" y="1520825"/>
            <a:ext cx="7258050" cy="2517775"/>
            <a:chOff x="192" y="958"/>
            <a:chExt cx="4572" cy="1586"/>
          </a:xfrm>
        </p:grpSpPr>
        <p:sp>
          <p:nvSpPr>
            <p:cNvPr id="82021" name="Rectangle 101"/>
            <p:cNvSpPr>
              <a:spLocks noChangeArrowheads="1"/>
            </p:cNvSpPr>
            <p:nvPr/>
          </p:nvSpPr>
          <p:spPr bwMode="auto">
            <a:xfrm>
              <a:off x="192" y="1200"/>
              <a:ext cx="647" cy="144"/>
            </a:xfrm>
            <a:prstGeom prst="rect">
              <a:avLst/>
            </a:prstGeom>
            <a:solidFill>
              <a:srgbClr val="FFFF00"/>
            </a:solidFill>
            <a:ln w="9525">
              <a:solidFill>
                <a:schemeClr val="tx1"/>
              </a:solidFill>
              <a:miter lim="800000"/>
              <a:headEnd/>
              <a:tailEnd/>
            </a:ln>
            <a:effectLst/>
          </p:spPr>
          <p:txBody>
            <a:bodyPr wrap="none" anchor="ctr"/>
            <a:lstStyle/>
            <a:p>
              <a:r>
                <a:rPr lang="cs-CZ" sz="1600" b="0" dirty="0"/>
                <a:t>adrenalin</a:t>
              </a:r>
            </a:p>
          </p:txBody>
        </p:sp>
        <p:sp>
          <p:nvSpPr>
            <p:cNvPr id="82022" name="Freeform 102"/>
            <p:cNvSpPr>
              <a:spLocks/>
            </p:cNvSpPr>
            <p:nvPr/>
          </p:nvSpPr>
          <p:spPr bwMode="auto">
            <a:xfrm>
              <a:off x="839" y="1253"/>
              <a:ext cx="3925" cy="1291"/>
            </a:xfrm>
            <a:custGeom>
              <a:avLst/>
              <a:gdLst/>
              <a:ahLst/>
              <a:cxnLst>
                <a:cxn ang="0">
                  <a:pos x="0" y="6"/>
                </a:cxn>
                <a:cxn ang="0">
                  <a:pos x="3996" y="0"/>
                </a:cxn>
                <a:cxn ang="0">
                  <a:pos x="3984" y="1350"/>
                </a:cxn>
              </a:cxnLst>
              <a:rect l="0" t="0" r="r" b="b"/>
              <a:pathLst>
                <a:path w="3996" h="1350">
                  <a:moveTo>
                    <a:pt x="0" y="6"/>
                  </a:moveTo>
                  <a:lnTo>
                    <a:pt x="3996" y="0"/>
                  </a:lnTo>
                  <a:lnTo>
                    <a:pt x="3984" y="135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2023" name="Freeform 103"/>
            <p:cNvSpPr>
              <a:spLocks/>
            </p:cNvSpPr>
            <p:nvPr/>
          </p:nvSpPr>
          <p:spPr bwMode="auto">
            <a:xfrm>
              <a:off x="430" y="958"/>
              <a:ext cx="1058" cy="246"/>
            </a:xfrm>
            <a:custGeom>
              <a:avLst/>
              <a:gdLst/>
              <a:ahLst/>
              <a:cxnLst>
                <a:cxn ang="0">
                  <a:pos x="0" y="246"/>
                </a:cxn>
                <a:cxn ang="0">
                  <a:pos x="0" y="0"/>
                </a:cxn>
                <a:cxn ang="0">
                  <a:pos x="1058" y="2"/>
                </a:cxn>
              </a:cxnLst>
              <a:rect l="0" t="0" r="r" b="b"/>
              <a:pathLst>
                <a:path w="1058" h="246">
                  <a:moveTo>
                    <a:pt x="0" y="246"/>
                  </a:moveTo>
                  <a:lnTo>
                    <a:pt x="0" y="0"/>
                  </a:lnTo>
                  <a:lnTo>
                    <a:pt x="1058" y="2"/>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2024" name="Line 104"/>
            <p:cNvSpPr>
              <a:spLocks noChangeShapeType="1"/>
            </p:cNvSpPr>
            <p:nvPr/>
          </p:nvSpPr>
          <p:spPr bwMode="auto">
            <a:xfrm flipV="1">
              <a:off x="432" y="1344"/>
              <a:ext cx="0" cy="240"/>
            </a:xfrm>
            <a:prstGeom prst="line">
              <a:avLst/>
            </a:prstGeom>
            <a:noFill/>
            <a:ln w="9525">
              <a:solidFill>
                <a:schemeClr val="tx1"/>
              </a:solidFill>
              <a:round/>
              <a:headEnd/>
              <a:tailEnd type="triangle" w="med" len="med"/>
            </a:ln>
            <a:effectLst/>
          </p:spPr>
          <p:txBody>
            <a:bodyPr wrap="none" anchor="ctr"/>
            <a:lstStyle/>
            <a:p>
              <a:endParaRPr lang="cs-CZ"/>
            </a:p>
          </p:txBody>
        </p:sp>
        <p:sp>
          <p:nvSpPr>
            <p:cNvPr id="82025" name="Oval 105"/>
            <p:cNvSpPr>
              <a:spLocks noChangeArrowheads="1"/>
            </p:cNvSpPr>
            <p:nvPr/>
          </p:nvSpPr>
          <p:spPr bwMode="auto">
            <a:xfrm>
              <a:off x="4608" y="2356"/>
              <a:ext cx="144" cy="140"/>
            </a:xfrm>
            <a:prstGeom prst="ellipse">
              <a:avLst/>
            </a:prstGeom>
            <a:solidFill>
              <a:srgbClr val="FF3300"/>
            </a:solidFill>
            <a:ln w="9525">
              <a:solidFill>
                <a:schemeClr val="tx1"/>
              </a:solidFill>
              <a:round/>
              <a:headEnd/>
              <a:tailEnd/>
            </a:ln>
            <a:effectLst/>
          </p:spPr>
          <p:txBody>
            <a:bodyPr wrap="none" anchor="ctr"/>
            <a:lstStyle/>
            <a:p>
              <a:pPr algn="ctr"/>
              <a:r>
                <a:rPr lang="cs-CZ" sz="1800" dirty="0" smtClean="0"/>
                <a:t>+</a:t>
              </a:r>
              <a:endParaRPr lang="cs-CZ" sz="1800" dirty="0"/>
            </a:p>
          </p:txBody>
        </p:sp>
      </p:grpSp>
      <p:grpSp>
        <p:nvGrpSpPr>
          <p:cNvPr id="23" name="Group 106"/>
          <p:cNvGrpSpPr>
            <a:grpSpLocks/>
          </p:cNvGrpSpPr>
          <p:nvPr/>
        </p:nvGrpSpPr>
        <p:grpSpPr bwMode="auto">
          <a:xfrm>
            <a:off x="3200400" y="2209802"/>
            <a:ext cx="2438400" cy="1133476"/>
            <a:chOff x="2016" y="1392"/>
            <a:chExt cx="1536" cy="714"/>
          </a:xfrm>
        </p:grpSpPr>
        <p:sp>
          <p:nvSpPr>
            <p:cNvPr id="82027" name="Rectangle 107"/>
            <p:cNvSpPr>
              <a:spLocks noChangeArrowheads="1"/>
            </p:cNvSpPr>
            <p:nvPr/>
          </p:nvSpPr>
          <p:spPr bwMode="auto">
            <a:xfrm>
              <a:off x="2016" y="1738"/>
              <a:ext cx="1296" cy="368"/>
            </a:xfrm>
            <a:prstGeom prst="rect">
              <a:avLst/>
            </a:prstGeom>
            <a:solidFill>
              <a:schemeClr val="accent1"/>
            </a:solidFill>
            <a:ln w="9525">
              <a:solidFill>
                <a:schemeClr val="tx1"/>
              </a:solidFill>
              <a:miter lim="800000"/>
              <a:headEnd/>
              <a:tailEnd/>
            </a:ln>
            <a:effectLst/>
          </p:spPr>
          <p:txBody>
            <a:bodyPr wrap="square" anchor="ctr">
              <a:spAutoFit/>
            </a:bodyPr>
            <a:lstStyle/>
            <a:p>
              <a:r>
                <a:rPr lang="cs-CZ" sz="1600" b="0" dirty="0" err="1" smtClean="0"/>
                <a:t>myocyt</a:t>
              </a:r>
              <a:r>
                <a:rPr lang="en-US" sz="1600" b="0" dirty="0" err="1" smtClean="0"/>
                <a:t>es</a:t>
              </a:r>
              <a:r>
                <a:rPr lang="cs-CZ" sz="1600" b="0" dirty="0" smtClean="0"/>
                <a:t> a</a:t>
              </a:r>
              <a:r>
                <a:rPr lang="en-US" sz="1600" b="0" dirty="0" err="1" smtClean="0"/>
                <a:t>nd</a:t>
              </a:r>
              <a:r>
                <a:rPr lang="cs-CZ" sz="1600" b="0" dirty="0" smtClean="0"/>
                <a:t> fibroblast</a:t>
              </a:r>
              <a:r>
                <a:rPr lang="en-US" sz="1600" b="0" dirty="0" smtClean="0"/>
                <a:t>s</a:t>
              </a:r>
              <a:endParaRPr lang="cs-CZ" sz="1600" b="0" baseline="-25000" dirty="0"/>
            </a:p>
          </p:txBody>
        </p:sp>
        <p:grpSp>
          <p:nvGrpSpPr>
            <p:cNvPr id="24" name="Group 108"/>
            <p:cNvGrpSpPr>
              <a:grpSpLocks/>
            </p:cNvGrpSpPr>
            <p:nvPr/>
          </p:nvGrpSpPr>
          <p:grpSpPr bwMode="auto">
            <a:xfrm>
              <a:off x="2496" y="1392"/>
              <a:ext cx="1056" cy="672"/>
              <a:chOff x="2496" y="1392"/>
              <a:chExt cx="1056" cy="672"/>
            </a:xfrm>
          </p:grpSpPr>
          <p:sp>
            <p:nvSpPr>
              <p:cNvPr id="82029" name="Rectangle 109"/>
              <p:cNvSpPr>
                <a:spLocks noChangeArrowheads="1"/>
              </p:cNvSpPr>
              <p:nvPr/>
            </p:nvSpPr>
            <p:spPr bwMode="auto">
              <a:xfrm>
                <a:off x="2496" y="1392"/>
                <a:ext cx="480" cy="218"/>
              </a:xfrm>
              <a:prstGeom prst="rect">
                <a:avLst/>
              </a:prstGeom>
              <a:solidFill>
                <a:srgbClr val="FFFF00"/>
              </a:solidFill>
              <a:ln w="9525">
                <a:solidFill>
                  <a:schemeClr val="tx1"/>
                </a:solidFill>
                <a:miter lim="800000"/>
                <a:headEnd/>
                <a:tailEnd/>
              </a:ln>
              <a:effectLst/>
            </p:spPr>
            <p:txBody>
              <a:bodyPr anchor="ctr">
                <a:spAutoFit/>
              </a:bodyPr>
              <a:lstStyle/>
              <a:p>
                <a:r>
                  <a:rPr lang="cs-CZ" sz="1600" b="0"/>
                  <a:t>PDGF</a:t>
                </a:r>
                <a:endParaRPr lang="cs-CZ" sz="1600" b="0" baseline="-25000"/>
              </a:p>
            </p:txBody>
          </p:sp>
          <p:sp>
            <p:nvSpPr>
              <p:cNvPr id="82030" name="Freeform 110"/>
              <p:cNvSpPr>
                <a:spLocks/>
              </p:cNvSpPr>
              <p:nvPr/>
            </p:nvSpPr>
            <p:spPr bwMode="auto">
              <a:xfrm>
                <a:off x="2976" y="1488"/>
                <a:ext cx="576" cy="576"/>
              </a:xfrm>
              <a:custGeom>
                <a:avLst/>
                <a:gdLst/>
                <a:ahLst/>
                <a:cxnLst>
                  <a:cxn ang="0">
                    <a:pos x="576" y="576"/>
                  </a:cxn>
                  <a:cxn ang="0">
                    <a:pos x="565" y="4"/>
                  </a:cxn>
                  <a:cxn ang="0">
                    <a:pos x="0" y="0"/>
                  </a:cxn>
                </a:cxnLst>
                <a:rect l="0" t="0" r="r" b="b"/>
                <a:pathLst>
                  <a:path w="576" h="576">
                    <a:moveTo>
                      <a:pt x="576" y="576"/>
                    </a:moveTo>
                    <a:lnTo>
                      <a:pt x="565" y="4"/>
                    </a:lnTo>
                    <a:lnTo>
                      <a:pt x="0" y="0"/>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sp>
            <p:nvSpPr>
              <p:cNvPr id="82031" name="Freeform 111"/>
              <p:cNvSpPr>
                <a:spLocks/>
              </p:cNvSpPr>
              <p:nvPr/>
            </p:nvSpPr>
            <p:spPr bwMode="auto">
              <a:xfrm>
                <a:off x="2737" y="1605"/>
                <a:ext cx="1" cy="171"/>
              </a:xfrm>
              <a:custGeom>
                <a:avLst/>
                <a:gdLst/>
                <a:ahLst/>
                <a:cxnLst>
                  <a:cxn ang="0">
                    <a:pos x="1" y="0"/>
                  </a:cxn>
                  <a:cxn ang="0">
                    <a:pos x="0" y="171"/>
                  </a:cxn>
                </a:cxnLst>
                <a:rect l="0" t="0" r="r" b="b"/>
                <a:pathLst>
                  <a:path w="1" h="171">
                    <a:moveTo>
                      <a:pt x="1" y="0"/>
                    </a:moveTo>
                    <a:lnTo>
                      <a:pt x="0" y="171"/>
                    </a:lnTo>
                  </a:path>
                </a:pathLst>
              </a:custGeom>
              <a:noFill/>
              <a:ln w="9525" cap="flat" cmpd="sng">
                <a:solidFill>
                  <a:schemeClr val="tx1"/>
                </a:solidFill>
                <a:prstDash val="solid"/>
                <a:round/>
                <a:headEnd type="none" w="med" len="med"/>
                <a:tailEnd type="triangle" w="med" len="med"/>
              </a:ln>
              <a:effectLst/>
            </p:spPr>
            <p:txBody>
              <a:bodyPr wrap="none" anchor="ctr"/>
              <a:lstStyle/>
              <a:p>
                <a:endParaRPr lang="cs-CZ"/>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heckerboard(across)">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heckerboard(across)">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heckerboard(across)">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heckerboard(across)">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checkerboard(across)">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checkerboard(across)">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heckerboard(across)">
                                      <p:cBhvr>
                                        <p:cTn id="57" dur="500"/>
                                        <p:tgtEl>
                                          <p:spTgt spid="6"/>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4" fill="hold"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slide(fromBottom)">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2"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slide(fromRight)">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12" presetClass="entr" presetSubtype="2" fill="hold"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slide(fromRight)">
                                      <p:cBhvr>
                                        <p:cTn id="72" dur="500"/>
                                        <p:tgtEl>
                                          <p:spTgt spid="14"/>
                                        </p:tgtEl>
                                      </p:cBhvr>
                                    </p:animEffect>
                                  </p:childTnLst>
                                </p:cTn>
                              </p:par>
                            </p:childTnLst>
                          </p:cTn>
                        </p:par>
                      </p:childTnLst>
                    </p:cTn>
                  </p:par>
                  <p:par>
                    <p:cTn id="73" fill="hold">
                      <p:stCondLst>
                        <p:cond delay="indefinite"/>
                      </p:stCondLst>
                      <p:childTnLst>
                        <p:par>
                          <p:cTn id="74" fill="hold">
                            <p:stCondLst>
                              <p:cond delay="0"/>
                            </p:stCondLst>
                            <p:childTnLst>
                              <p:par>
                                <p:cTn id="75" presetID="5" presetClass="entr" presetSubtype="10" fill="hold"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checkerboard(across)">
                                      <p:cBhvr>
                                        <p:cTn id="77" dur="500"/>
                                        <p:tgtEl>
                                          <p:spTgt spid="17"/>
                                        </p:tgtEl>
                                      </p:cBhvr>
                                    </p:animEffect>
                                  </p:childTnLst>
                                </p:cTn>
                              </p:par>
                            </p:childTnLst>
                          </p:cTn>
                        </p:par>
                      </p:childTnLst>
                    </p:cTn>
                  </p:par>
                  <p:par>
                    <p:cTn id="78" fill="hold">
                      <p:stCondLst>
                        <p:cond delay="indefinite"/>
                      </p:stCondLst>
                      <p:childTnLst>
                        <p:par>
                          <p:cTn id="79" fill="hold">
                            <p:stCondLst>
                              <p:cond delay="0"/>
                            </p:stCondLst>
                            <p:childTnLst>
                              <p:par>
                                <p:cTn id="80" presetID="5" presetClass="entr" presetSubtype="10" fill="hold" nodeType="click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checkerboard(across)">
                                      <p:cBhvr>
                                        <p:cTn id="82" dur="500"/>
                                        <p:tgtEl>
                                          <p:spTgt spid="21"/>
                                        </p:tgtEl>
                                      </p:cBhvr>
                                    </p:animEffect>
                                  </p:childTnLst>
                                </p:cTn>
                              </p:par>
                            </p:childTnLst>
                          </p:cTn>
                        </p:par>
                      </p:childTnLst>
                    </p:cTn>
                  </p:par>
                  <p:par>
                    <p:cTn id="83" fill="hold">
                      <p:stCondLst>
                        <p:cond delay="indefinite"/>
                      </p:stCondLst>
                      <p:childTnLst>
                        <p:par>
                          <p:cTn id="84" fill="hold">
                            <p:stCondLst>
                              <p:cond delay="0"/>
                            </p:stCondLst>
                            <p:childTnLst>
                              <p:par>
                                <p:cTn id="85" presetID="5" presetClass="entr" presetSubtype="10" fill="hold" nodeType="click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500"/>
                                        <p:tgtEl>
                                          <p:spTgt spid="13"/>
                                        </p:tgtEl>
                                      </p:cBhvr>
                                    </p:animEffect>
                                  </p:childTnLst>
                                </p:cTn>
                              </p:par>
                            </p:childTnLst>
                          </p:cTn>
                        </p:par>
                      </p:childTnLst>
                    </p:cTn>
                  </p:par>
                  <p:par>
                    <p:cTn id="88" fill="hold">
                      <p:stCondLst>
                        <p:cond delay="indefinite"/>
                      </p:stCondLst>
                      <p:childTnLst>
                        <p:par>
                          <p:cTn id="89" fill="hold">
                            <p:stCondLst>
                              <p:cond delay="0"/>
                            </p:stCondLst>
                            <p:childTnLst>
                              <p:par>
                                <p:cTn id="90" presetID="5" presetClass="entr" presetSubtype="10" fill="hold"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checkerboard(across)">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 presetClass="entr" presetSubtype="10" fill="hold" nodeType="click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checkerboard(across)">
                                      <p:cBhvr>
                                        <p:cTn id="9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88640"/>
            <a:ext cx="8229600" cy="864096"/>
          </a:xfrm>
        </p:spPr>
        <p:txBody>
          <a:bodyPr>
            <a:noAutofit/>
          </a:bodyPr>
          <a:lstStyle/>
          <a:p>
            <a:r>
              <a:rPr lang="en-US" sz="2800" dirty="0" smtClean="0"/>
              <a:t>Coagulation factors</a:t>
            </a:r>
            <a:endParaRPr lang="cs-CZ" sz="2800" dirty="0"/>
          </a:p>
        </p:txBody>
      </p:sp>
      <p:pic>
        <p:nvPicPr>
          <p:cNvPr id="14338" name="Picture 2"/>
          <p:cNvPicPr>
            <a:picLocks noChangeAspect="1" noChangeArrowheads="1"/>
          </p:cNvPicPr>
          <p:nvPr/>
        </p:nvPicPr>
        <p:blipFill>
          <a:blip r:embed="rId2" cstate="print"/>
          <a:srcRect/>
          <a:stretch>
            <a:fillRect/>
          </a:stretch>
        </p:blipFill>
        <p:spPr bwMode="auto">
          <a:xfrm>
            <a:off x="193990" y="1556792"/>
            <a:ext cx="8950010" cy="38196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274638"/>
            <a:ext cx="8229600" cy="706090"/>
          </a:xfrm>
        </p:spPr>
        <p:txBody>
          <a:bodyPr>
            <a:normAutofit fontScale="90000"/>
          </a:bodyPr>
          <a:lstStyle/>
          <a:p>
            <a:r>
              <a:rPr lang="cs-CZ" dirty="0" err="1" smtClean="0"/>
              <a:t>Regula</a:t>
            </a:r>
            <a:r>
              <a:rPr lang="en-US" dirty="0" err="1" smtClean="0"/>
              <a:t>tory</a:t>
            </a:r>
            <a:r>
              <a:rPr lang="en-US" dirty="0" smtClean="0"/>
              <a:t> proteins</a:t>
            </a:r>
            <a:endParaRPr lang="cs-CZ" dirty="0"/>
          </a:p>
        </p:txBody>
      </p:sp>
      <p:pic>
        <p:nvPicPr>
          <p:cNvPr id="15362" name="Picture 2"/>
          <p:cNvPicPr>
            <a:picLocks noChangeAspect="1" noChangeArrowheads="1"/>
          </p:cNvPicPr>
          <p:nvPr/>
        </p:nvPicPr>
        <p:blipFill>
          <a:blip r:embed="rId2" cstate="print"/>
          <a:srcRect/>
          <a:stretch>
            <a:fillRect/>
          </a:stretch>
        </p:blipFill>
        <p:spPr bwMode="auto">
          <a:xfrm>
            <a:off x="0" y="1988840"/>
            <a:ext cx="9169991" cy="8500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Nadpis 11"/>
          <p:cNvSpPr>
            <a:spLocks noGrp="1"/>
          </p:cNvSpPr>
          <p:nvPr>
            <p:ph type="title"/>
          </p:nvPr>
        </p:nvSpPr>
        <p:spPr>
          <a:xfrm>
            <a:off x="251520" y="274638"/>
            <a:ext cx="8892480" cy="634082"/>
          </a:xfrm>
        </p:spPr>
        <p:txBody>
          <a:bodyPr>
            <a:noAutofit/>
          </a:bodyPr>
          <a:lstStyle/>
          <a:p>
            <a:r>
              <a:rPr lang="en-GB" sz="3600" dirty="0" smtClean="0"/>
              <a:t>Classic-test tube coagulation cascade</a:t>
            </a:r>
            <a:endParaRPr lang="en-GB" sz="3600" dirty="0"/>
          </a:p>
        </p:txBody>
      </p:sp>
      <p:pic>
        <p:nvPicPr>
          <p:cNvPr id="1037" name="Picture 13"/>
          <p:cNvPicPr>
            <a:picLocks noChangeAspect="1" noChangeArrowheads="1"/>
          </p:cNvPicPr>
          <p:nvPr/>
        </p:nvPicPr>
        <p:blipFill>
          <a:blip r:embed="rId2" cstate="print"/>
          <a:srcRect/>
          <a:stretch>
            <a:fillRect/>
          </a:stretch>
        </p:blipFill>
        <p:spPr bwMode="auto">
          <a:xfrm>
            <a:off x="388258" y="908720"/>
            <a:ext cx="8604454" cy="56886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274638"/>
            <a:ext cx="8229600" cy="778098"/>
          </a:xfrm>
        </p:spPr>
        <p:txBody>
          <a:bodyPr/>
          <a:lstStyle/>
          <a:p>
            <a:r>
              <a:rPr lang="en-US" dirty="0" smtClean="0"/>
              <a:t>Coagulation cascade</a:t>
            </a:r>
            <a:r>
              <a:rPr lang="cs-CZ" dirty="0" smtClean="0"/>
              <a:t> </a:t>
            </a:r>
            <a:r>
              <a:rPr lang="cs-CZ" i="1" dirty="0" smtClean="0"/>
              <a:t>in </a:t>
            </a:r>
            <a:r>
              <a:rPr lang="cs-CZ" i="1" dirty="0" err="1" smtClean="0"/>
              <a:t>vivo</a:t>
            </a:r>
            <a:endParaRPr lang="cs-CZ" i="1" dirty="0"/>
          </a:p>
        </p:txBody>
      </p:sp>
      <p:pic>
        <p:nvPicPr>
          <p:cNvPr id="16386" name="Picture 2"/>
          <p:cNvPicPr>
            <a:picLocks noChangeAspect="1" noChangeArrowheads="1"/>
          </p:cNvPicPr>
          <p:nvPr/>
        </p:nvPicPr>
        <p:blipFill>
          <a:blip r:embed="rId2" cstate="print"/>
          <a:srcRect/>
          <a:stretch>
            <a:fillRect/>
          </a:stretch>
        </p:blipFill>
        <p:spPr bwMode="auto">
          <a:xfrm>
            <a:off x="113800" y="980728"/>
            <a:ext cx="8914586" cy="555228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51520" y="260648"/>
            <a:ext cx="4716016" cy="6433915"/>
          </a:xfrm>
          <a:prstGeom prst="rect">
            <a:avLst/>
          </a:prstGeom>
          <a:noFill/>
          <a:ln w="9525">
            <a:noFill/>
            <a:miter lim="800000"/>
            <a:headEnd/>
            <a:tailEnd/>
          </a:ln>
        </p:spPr>
      </p:pic>
      <p:sp>
        <p:nvSpPr>
          <p:cNvPr id="3" name="Nadpis 2"/>
          <p:cNvSpPr>
            <a:spLocks noGrp="1"/>
          </p:cNvSpPr>
          <p:nvPr>
            <p:ph type="title"/>
          </p:nvPr>
        </p:nvSpPr>
        <p:spPr>
          <a:xfrm>
            <a:off x="5029200" y="260648"/>
            <a:ext cx="4114800" cy="1143000"/>
          </a:xfrm>
        </p:spPr>
        <p:txBody>
          <a:bodyPr>
            <a:normAutofit fontScale="90000"/>
          </a:bodyPr>
          <a:lstStyle/>
          <a:p>
            <a:r>
              <a:rPr lang="cs-CZ" dirty="0" err="1" smtClean="0"/>
              <a:t>Formation</a:t>
            </a:r>
            <a:r>
              <a:rPr lang="cs-CZ" dirty="0" smtClean="0"/>
              <a:t> </a:t>
            </a:r>
            <a:r>
              <a:rPr lang="cs-CZ" dirty="0" err="1" smtClean="0"/>
              <a:t>of</a:t>
            </a:r>
            <a:r>
              <a:rPr lang="cs-CZ" dirty="0" smtClean="0"/>
              <a:t> fibrin </a:t>
            </a:r>
            <a:r>
              <a:rPr lang="cs-CZ" dirty="0" err="1" smtClean="0"/>
              <a:t>clot</a:t>
            </a:r>
            <a:endParaRPr lang="cs-CZ" dirty="0"/>
          </a:p>
        </p:txBody>
      </p:sp>
      <p:pic>
        <p:nvPicPr>
          <p:cNvPr id="6147" name="Picture 3"/>
          <p:cNvPicPr>
            <a:picLocks noChangeAspect="1" noChangeArrowheads="1"/>
          </p:cNvPicPr>
          <p:nvPr/>
        </p:nvPicPr>
        <p:blipFill>
          <a:blip r:embed="rId3" cstate="print"/>
          <a:srcRect/>
          <a:stretch>
            <a:fillRect/>
          </a:stretch>
        </p:blipFill>
        <p:spPr bwMode="auto">
          <a:xfrm>
            <a:off x="5508104" y="2060848"/>
            <a:ext cx="2906112" cy="330973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274638"/>
            <a:ext cx="8229600" cy="634082"/>
          </a:xfrm>
        </p:spPr>
        <p:txBody>
          <a:bodyPr>
            <a:normAutofit fontScale="90000"/>
          </a:bodyPr>
          <a:lstStyle/>
          <a:p>
            <a:r>
              <a:rPr lang="en-GB" dirty="0" smtClean="0"/>
              <a:t>Effect of </a:t>
            </a:r>
            <a:r>
              <a:rPr lang="en-GB" dirty="0" err="1" smtClean="0"/>
              <a:t>Warfarin</a:t>
            </a:r>
            <a:endParaRPr lang="en-GB" dirty="0"/>
          </a:p>
        </p:txBody>
      </p:sp>
      <p:pic>
        <p:nvPicPr>
          <p:cNvPr id="4" name="Picture 2"/>
          <p:cNvPicPr>
            <a:picLocks noGrp="1" noChangeAspect="1" noChangeArrowheads="1"/>
          </p:cNvPicPr>
          <p:nvPr>
            <p:ph idx="1"/>
          </p:nvPr>
        </p:nvPicPr>
        <p:blipFill>
          <a:blip r:embed="rId2" cstate="print"/>
          <a:srcRect/>
          <a:stretch>
            <a:fillRect/>
          </a:stretch>
        </p:blipFill>
        <p:spPr bwMode="auto">
          <a:xfrm>
            <a:off x="0" y="1340768"/>
            <a:ext cx="8858311" cy="4429156"/>
          </a:xfrm>
          <a:prstGeom prst="rect">
            <a:avLst/>
          </a:prstGeom>
          <a:noFill/>
          <a:ln w="9525">
            <a:noFill/>
            <a:miter lim="800000"/>
            <a:headEnd/>
            <a:tailEnd/>
          </a:ln>
          <a:effectLst/>
        </p:spPr>
      </p:pic>
      <p:sp>
        <p:nvSpPr>
          <p:cNvPr id="5" name="TextovéPole 4"/>
          <p:cNvSpPr txBox="1"/>
          <p:nvPr/>
        </p:nvSpPr>
        <p:spPr>
          <a:xfrm>
            <a:off x="1043608" y="5229200"/>
            <a:ext cx="1122423" cy="369332"/>
          </a:xfrm>
          <a:prstGeom prst="rect">
            <a:avLst/>
          </a:prstGeom>
          <a:noFill/>
        </p:spPr>
        <p:txBody>
          <a:bodyPr wrap="none" rtlCol="0">
            <a:spAutoFit/>
          </a:bodyPr>
          <a:lstStyle/>
          <a:p>
            <a:r>
              <a:rPr lang="cs-CZ" b="1" dirty="0" err="1" smtClean="0">
                <a:solidFill>
                  <a:srgbClr val="FF0000"/>
                </a:solidFill>
              </a:rPr>
              <a:t>Warfarin</a:t>
            </a:r>
            <a:endParaRPr lang="en-US" b="1" dirty="0">
              <a:solidFill>
                <a:srgbClr val="FF0000"/>
              </a:solidFill>
            </a:endParaRPr>
          </a:p>
        </p:txBody>
      </p:sp>
      <p:sp>
        <p:nvSpPr>
          <p:cNvPr id="6" name="TextovéPole 5"/>
          <p:cNvSpPr txBox="1"/>
          <p:nvPr/>
        </p:nvSpPr>
        <p:spPr>
          <a:xfrm>
            <a:off x="6948264" y="5301208"/>
            <a:ext cx="1122423" cy="369332"/>
          </a:xfrm>
          <a:prstGeom prst="rect">
            <a:avLst/>
          </a:prstGeom>
          <a:noFill/>
        </p:spPr>
        <p:txBody>
          <a:bodyPr wrap="none" rtlCol="0">
            <a:spAutoFit/>
          </a:bodyPr>
          <a:lstStyle/>
          <a:p>
            <a:r>
              <a:rPr lang="cs-CZ" b="1" dirty="0" err="1" smtClean="0">
                <a:solidFill>
                  <a:srgbClr val="FF0000"/>
                </a:solidFill>
              </a:rPr>
              <a:t>Warfarin</a:t>
            </a:r>
            <a:endParaRPr lang="en-US" b="1" dirty="0">
              <a:solidFill>
                <a:srgbClr val="FF0000"/>
              </a:solidFill>
            </a:endParaRPr>
          </a:p>
        </p:txBody>
      </p:sp>
      <p:cxnSp>
        <p:nvCxnSpPr>
          <p:cNvPr id="8" name="Přímá spojovací šipka 7"/>
          <p:cNvCxnSpPr/>
          <p:nvPr/>
        </p:nvCxnSpPr>
        <p:spPr>
          <a:xfrm flipV="1">
            <a:off x="2195736" y="4941168"/>
            <a:ext cx="792088" cy="504056"/>
          </a:xfrm>
          <a:prstGeom prst="straightConnector1">
            <a:avLst/>
          </a:prstGeom>
          <a:ln w="254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10" name="Přímá spojovací šipka 9"/>
          <p:cNvCxnSpPr>
            <a:stCxn id="6" idx="1"/>
          </p:cNvCxnSpPr>
          <p:nvPr/>
        </p:nvCxnSpPr>
        <p:spPr>
          <a:xfrm flipH="1" flipV="1">
            <a:off x="5940152" y="4797152"/>
            <a:ext cx="1008112" cy="688722"/>
          </a:xfrm>
          <a:prstGeom prst="straightConnector1">
            <a:avLst/>
          </a:prstGeom>
          <a:ln w="254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274638"/>
            <a:ext cx="8229600" cy="922114"/>
          </a:xfrm>
        </p:spPr>
        <p:txBody>
          <a:bodyPr/>
          <a:lstStyle/>
          <a:p>
            <a:r>
              <a:rPr lang="en-US" dirty="0" err="1" smtClean="0"/>
              <a:t>Th</a:t>
            </a:r>
            <a:r>
              <a:rPr lang="cs-CZ" dirty="0" err="1" smtClean="0"/>
              <a:t>rombin</a:t>
            </a:r>
            <a:r>
              <a:rPr lang="en-US" dirty="0" smtClean="0"/>
              <a:t> roles</a:t>
            </a:r>
            <a:endParaRPr lang="cs-CZ" dirty="0"/>
          </a:p>
        </p:txBody>
      </p:sp>
      <p:pic>
        <p:nvPicPr>
          <p:cNvPr id="17410" name="Picture 2"/>
          <p:cNvPicPr>
            <a:picLocks noChangeAspect="1" noChangeArrowheads="1"/>
          </p:cNvPicPr>
          <p:nvPr/>
        </p:nvPicPr>
        <p:blipFill>
          <a:blip r:embed="rId2" cstate="print"/>
          <a:srcRect/>
          <a:stretch>
            <a:fillRect/>
          </a:stretch>
        </p:blipFill>
        <p:spPr bwMode="auto">
          <a:xfrm>
            <a:off x="395536" y="1196752"/>
            <a:ext cx="8334375" cy="5362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274638"/>
            <a:ext cx="8229600" cy="706090"/>
          </a:xfrm>
        </p:spPr>
        <p:txBody>
          <a:bodyPr>
            <a:noAutofit/>
          </a:bodyPr>
          <a:lstStyle/>
          <a:p>
            <a:r>
              <a:rPr lang="en-GB" sz="3200" dirty="0" smtClean="0"/>
              <a:t>Physiologic anticoagulants</a:t>
            </a:r>
            <a:endParaRPr lang="en-GB" sz="3200" dirty="0"/>
          </a:p>
        </p:txBody>
      </p:sp>
      <p:pic>
        <p:nvPicPr>
          <p:cNvPr id="3074" name="Picture 2"/>
          <p:cNvPicPr>
            <a:picLocks noChangeAspect="1" noChangeArrowheads="1"/>
          </p:cNvPicPr>
          <p:nvPr/>
        </p:nvPicPr>
        <p:blipFill>
          <a:blip r:embed="rId2" cstate="print"/>
          <a:srcRect/>
          <a:stretch>
            <a:fillRect/>
          </a:stretch>
        </p:blipFill>
        <p:spPr bwMode="auto">
          <a:xfrm>
            <a:off x="683568" y="1484784"/>
            <a:ext cx="7704856" cy="5133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57200" y="188640"/>
            <a:ext cx="8229600" cy="792088"/>
          </a:xfrm>
        </p:spPr>
        <p:txBody>
          <a:bodyPr>
            <a:normAutofit/>
          </a:bodyPr>
          <a:lstStyle/>
          <a:p>
            <a:r>
              <a:rPr lang="cs-CZ" dirty="0" err="1" smtClean="0"/>
              <a:t>Fibrinol</a:t>
            </a:r>
            <a:r>
              <a:rPr lang="en-US" dirty="0" err="1" smtClean="0"/>
              <a:t>ysis</a:t>
            </a:r>
            <a:endParaRPr lang="cs-CZ" dirty="0"/>
          </a:p>
        </p:txBody>
      </p:sp>
      <p:sp>
        <p:nvSpPr>
          <p:cNvPr id="4" name="Text Box 3"/>
          <p:cNvSpPr txBox="1">
            <a:spLocks noChangeArrowheads="1"/>
          </p:cNvSpPr>
          <p:nvPr/>
        </p:nvSpPr>
        <p:spPr bwMode="auto">
          <a:xfrm>
            <a:off x="6302896" y="2082626"/>
            <a:ext cx="2362200" cy="923330"/>
          </a:xfrm>
          <a:prstGeom prst="rect">
            <a:avLst/>
          </a:prstGeom>
          <a:solidFill>
            <a:schemeClr val="accent1"/>
          </a:solidFill>
          <a:ln w="19050">
            <a:solidFill>
              <a:schemeClr val="tx1"/>
            </a:solidFill>
            <a:miter lim="800000"/>
            <a:headEnd/>
            <a:tailEnd/>
          </a:ln>
          <a:effectLst/>
        </p:spPr>
        <p:txBody>
          <a:bodyPr wrap="square" lIns="36000" rIns="36000">
            <a:spAutoFit/>
          </a:bodyPr>
          <a:lstStyle/>
          <a:p>
            <a:pPr>
              <a:buFont typeface="Wingdings" pitchFamily="2" charset="2"/>
              <a:buNone/>
            </a:pPr>
            <a:r>
              <a:rPr lang="en-GB" dirty="0"/>
              <a:t>Fibrin </a:t>
            </a:r>
            <a:br>
              <a:rPr lang="en-GB" dirty="0"/>
            </a:br>
            <a:r>
              <a:rPr lang="en-GB" dirty="0"/>
              <a:t>degradation products</a:t>
            </a:r>
          </a:p>
        </p:txBody>
      </p:sp>
      <p:sp>
        <p:nvSpPr>
          <p:cNvPr id="5" name="Text Box 4"/>
          <p:cNvSpPr txBox="1">
            <a:spLocks noChangeArrowheads="1"/>
          </p:cNvSpPr>
          <p:nvPr/>
        </p:nvSpPr>
        <p:spPr bwMode="auto">
          <a:xfrm>
            <a:off x="1121296" y="2204864"/>
            <a:ext cx="1295400" cy="355600"/>
          </a:xfrm>
          <a:prstGeom prst="rect">
            <a:avLst/>
          </a:prstGeom>
          <a:solidFill>
            <a:schemeClr val="accent1"/>
          </a:solidFill>
          <a:ln w="19050">
            <a:solidFill>
              <a:schemeClr val="tx1"/>
            </a:solidFill>
            <a:miter lim="800000"/>
            <a:headEnd/>
            <a:tailEnd/>
          </a:ln>
          <a:effectLst/>
        </p:spPr>
        <p:txBody>
          <a:bodyPr lIns="36000" rIns="36000">
            <a:spAutoFit/>
          </a:bodyPr>
          <a:lstStyle/>
          <a:p>
            <a:pPr>
              <a:buFont typeface="Wingdings" pitchFamily="2" charset="2"/>
              <a:buNone/>
            </a:pPr>
            <a:r>
              <a:rPr lang="en-GB" dirty="0"/>
              <a:t>Fibrinogen</a:t>
            </a:r>
          </a:p>
        </p:txBody>
      </p:sp>
      <p:sp>
        <p:nvSpPr>
          <p:cNvPr id="6" name="Text Box 5"/>
          <p:cNvSpPr txBox="1">
            <a:spLocks noChangeArrowheads="1"/>
          </p:cNvSpPr>
          <p:nvPr/>
        </p:nvSpPr>
        <p:spPr bwMode="auto">
          <a:xfrm>
            <a:off x="3635896" y="2204864"/>
            <a:ext cx="1524000" cy="355600"/>
          </a:xfrm>
          <a:prstGeom prst="rect">
            <a:avLst/>
          </a:prstGeom>
          <a:solidFill>
            <a:schemeClr val="accent1"/>
          </a:solidFill>
          <a:ln w="19050">
            <a:solidFill>
              <a:schemeClr val="tx1"/>
            </a:solidFill>
            <a:miter lim="800000"/>
            <a:headEnd/>
            <a:tailEnd/>
          </a:ln>
          <a:effectLst/>
        </p:spPr>
        <p:txBody>
          <a:bodyPr lIns="36000" rIns="36000">
            <a:spAutoFit/>
          </a:bodyPr>
          <a:lstStyle/>
          <a:p>
            <a:pPr>
              <a:buFont typeface="Wingdings" pitchFamily="2" charset="2"/>
              <a:buNone/>
            </a:pPr>
            <a:r>
              <a:rPr lang="en-GB" dirty="0"/>
              <a:t>Fibrin-clot</a:t>
            </a:r>
          </a:p>
        </p:txBody>
      </p:sp>
      <p:sp>
        <p:nvSpPr>
          <p:cNvPr id="7" name="Text Box 6"/>
          <p:cNvSpPr txBox="1">
            <a:spLocks noChangeArrowheads="1"/>
          </p:cNvSpPr>
          <p:nvPr/>
        </p:nvSpPr>
        <p:spPr bwMode="auto">
          <a:xfrm>
            <a:off x="5159896" y="3251026"/>
            <a:ext cx="1295400" cy="355600"/>
          </a:xfrm>
          <a:prstGeom prst="rect">
            <a:avLst/>
          </a:prstGeom>
          <a:solidFill>
            <a:schemeClr val="accent1"/>
          </a:solidFill>
          <a:ln w="19050">
            <a:solidFill>
              <a:schemeClr val="tx1"/>
            </a:solidFill>
            <a:miter lim="800000"/>
            <a:headEnd/>
            <a:tailEnd/>
          </a:ln>
          <a:effectLst/>
        </p:spPr>
        <p:txBody>
          <a:bodyPr lIns="36000" rIns="36000">
            <a:spAutoFit/>
          </a:bodyPr>
          <a:lstStyle/>
          <a:p>
            <a:pPr>
              <a:buFont typeface="Wingdings" pitchFamily="2" charset="2"/>
              <a:buNone/>
            </a:pPr>
            <a:r>
              <a:rPr lang="en-GB" dirty="0" err="1"/>
              <a:t>Plasmin</a:t>
            </a:r>
            <a:endParaRPr lang="en-GB" dirty="0"/>
          </a:p>
        </p:txBody>
      </p:sp>
      <p:sp>
        <p:nvSpPr>
          <p:cNvPr id="8" name="Text Box 7"/>
          <p:cNvSpPr txBox="1">
            <a:spLocks noChangeArrowheads="1"/>
          </p:cNvSpPr>
          <p:nvPr/>
        </p:nvSpPr>
        <p:spPr bwMode="auto">
          <a:xfrm>
            <a:off x="2416696" y="3251026"/>
            <a:ext cx="1524000" cy="355600"/>
          </a:xfrm>
          <a:prstGeom prst="rect">
            <a:avLst/>
          </a:prstGeom>
          <a:solidFill>
            <a:schemeClr val="accent1"/>
          </a:solidFill>
          <a:ln w="19050">
            <a:solidFill>
              <a:schemeClr val="tx1"/>
            </a:solidFill>
            <a:miter lim="800000"/>
            <a:headEnd/>
            <a:tailEnd/>
          </a:ln>
          <a:effectLst/>
        </p:spPr>
        <p:txBody>
          <a:bodyPr lIns="36000" rIns="36000">
            <a:spAutoFit/>
          </a:bodyPr>
          <a:lstStyle/>
          <a:p>
            <a:pPr>
              <a:buFont typeface="Wingdings" pitchFamily="2" charset="2"/>
              <a:buNone/>
            </a:pPr>
            <a:r>
              <a:rPr lang="en-GB" dirty="0" err="1"/>
              <a:t>Plasminogen</a:t>
            </a:r>
            <a:endParaRPr lang="en-GB" dirty="0"/>
          </a:p>
        </p:txBody>
      </p:sp>
      <p:sp>
        <p:nvSpPr>
          <p:cNvPr id="9" name="Text Box 8"/>
          <p:cNvSpPr txBox="1">
            <a:spLocks noChangeArrowheads="1"/>
          </p:cNvSpPr>
          <p:nvPr/>
        </p:nvSpPr>
        <p:spPr bwMode="auto">
          <a:xfrm>
            <a:off x="3635896" y="3911426"/>
            <a:ext cx="1600200" cy="1754326"/>
          </a:xfrm>
          <a:prstGeom prst="rect">
            <a:avLst/>
          </a:prstGeom>
          <a:solidFill>
            <a:schemeClr val="accent1"/>
          </a:solidFill>
          <a:ln w="19050">
            <a:solidFill>
              <a:schemeClr val="tx1"/>
            </a:solidFill>
            <a:miter lim="800000"/>
            <a:headEnd/>
            <a:tailEnd/>
          </a:ln>
          <a:effectLst/>
        </p:spPr>
        <p:txBody>
          <a:bodyPr wrap="square" lIns="36000" rIns="36000">
            <a:spAutoFit/>
          </a:bodyPr>
          <a:lstStyle/>
          <a:p>
            <a:pPr>
              <a:buFont typeface="Wingdings" pitchFamily="2" charset="2"/>
              <a:buNone/>
            </a:pPr>
            <a:r>
              <a:rPr lang="en-GB" dirty="0"/>
              <a:t>T-PA</a:t>
            </a:r>
            <a:br>
              <a:rPr lang="en-GB" dirty="0"/>
            </a:br>
            <a:r>
              <a:rPr lang="en-GB" dirty="0"/>
              <a:t>F </a:t>
            </a:r>
            <a:r>
              <a:rPr lang="en-GB" dirty="0" err="1"/>
              <a:t>XIIa</a:t>
            </a:r>
            <a:r>
              <a:rPr lang="en-GB" dirty="0"/>
              <a:t/>
            </a:r>
            <a:br>
              <a:rPr lang="en-GB" dirty="0"/>
            </a:br>
            <a:r>
              <a:rPr lang="en-GB" dirty="0"/>
              <a:t>HMWK</a:t>
            </a:r>
            <a:br>
              <a:rPr lang="en-GB" dirty="0"/>
            </a:br>
            <a:r>
              <a:rPr lang="en-GB" dirty="0" err="1"/>
              <a:t>Kallikrein</a:t>
            </a:r>
            <a:r>
              <a:rPr lang="en-GB" dirty="0"/>
              <a:t/>
            </a:r>
            <a:br>
              <a:rPr lang="en-GB" dirty="0"/>
            </a:br>
            <a:r>
              <a:rPr lang="en-GB" dirty="0" err="1"/>
              <a:t>Urokinase</a:t>
            </a:r>
            <a:r>
              <a:rPr lang="en-GB" dirty="0"/>
              <a:t/>
            </a:r>
            <a:br>
              <a:rPr lang="en-GB" dirty="0"/>
            </a:br>
            <a:r>
              <a:rPr lang="en-GB" dirty="0"/>
              <a:t>Streptokinase</a:t>
            </a:r>
          </a:p>
        </p:txBody>
      </p:sp>
      <p:sp>
        <p:nvSpPr>
          <p:cNvPr id="10" name="Line 9"/>
          <p:cNvSpPr>
            <a:spLocks noChangeShapeType="1"/>
          </p:cNvSpPr>
          <p:nvPr/>
        </p:nvSpPr>
        <p:spPr bwMode="auto">
          <a:xfrm>
            <a:off x="2416696" y="2387426"/>
            <a:ext cx="1219200" cy="0"/>
          </a:xfrm>
          <a:prstGeom prst="line">
            <a:avLst/>
          </a:prstGeom>
          <a:noFill/>
          <a:ln w="19050">
            <a:solidFill>
              <a:schemeClr val="tx1"/>
            </a:solidFill>
            <a:round/>
            <a:headEnd/>
            <a:tailEnd type="triangle" w="med" len="med"/>
          </a:ln>
          <a:effectLst/>
        </p:spPr>
        <p:txBody>
          <a:bodyPr lIns="36000" rIns="36000"/>
          <a:lstStyle/>
          <a:p>
            <a:endParaRPr lang="en-US"/>
          </a:p>
        </p:txBody>
      </p:sp>
      <p:sp>
        <p:nvSpPr>
          <p:cNvPr id="11" name="Line 10"/>
          <p:cNvSpPr>
            <a:spLocks noChangeShapeType="1"/>
          </p:cNvSpPr>
          <p:nvPr/>
        </p:nvSpPr>
        <p:spPr bwMode="auto">
          <a:xfrm>
            <a:off x="5159896" y="2387426"/>
            <a:ext cx="1143000" cy="0"/>
          </a:xfrm>
          <a:prstGeom prst="line">
            <a:avLst/>
          </a:prstGeom>
          <a:noFill/>
          <a:ln w="19050">
            <a:solidFill>
              <a:schemeClr val="tx1"/>
            </a:solidFill>
            <a:round/>
            <a:headEnd/>
            <a:tailEnd type="triangle" w="med" len="med"/>
          </a:ln>
          <a:effectLst/>
        </p:spPr>
        <p:txBody>
          <a:bodyPr lIns="36000" rIns="36000"/>
          <a:lstStyle/>
          <a:p>
            <a:endParaRPr lang="en-US"/>
          </a:p>
        </p:txBody>
      </p:sp>
      <p:sp>
        <p:nvSpPr>
          <p:cNvPr id="12" name="Text Box 11"/>
          <p:cNvSpPr txBox="1">
            <a:spLocks noChangeArrowheads="1"/>
          </p:cNvSpPr>
          <p:nvPr/>
        </p:nvSpPr>
        <p:spPr bwMode="auto">
          <a:xfrm>
            <a:off x="2416696" y="1244426"/>
            <a:ext cx="1295400" cy="600075"/>
          </a:xfrm>
          <a:prstGeom prst="rect">
            <a:avLst/>
          </a:prstGeom>
          <a:solidFill>
            <a:schemeClr val="accent1"/>
          </a:solidFill>
          <a:ln w="19050">
            <a:solidFill>
              <a:schemeClr val="tx1"/>
            </a:solidFill>
            <a:miter lim="800000"/>
            <a:headEnd/>
            <a:tailEnd/>
          </a:ln>
          <a:effectLst/>
        </p:spPr>
        <p:txBody>
          <a:bodyPr lIns="36000" rIns="36000">
            <a:spAutoFit/>
          </a:bodyPr>
          <a:lstStyle/>
          <a:p>
            <a:pPr>
              <a:buFont typeface="Wingdings" pitchFamily="2" charset="2"/>
              <a:buNone/>
            </a:pPr>
            <a:r>
              <a:rPr lang="en-GB" dirty="0"/>
              <a:t>Clotting Cascade</a:t>
            </a:r>
          </a:p>
        </p:txBody>
      </p:sp>
      <p:sp>
        <p:nvSpPr>
          <p:cNvPr id="13" name="Line 12"/>
          <p:cNvSpPr>
            <a:spLocks noChangeShapeType="1"/>
          </p:cNvSpPr>
          <p:nvPr/>
        </p:nvSpPr>
        <p:spPr bwMode="auto">
          <a:xfrm>
            <a:off x="3940696" y="3454226"/>
            <a:ext cx="1219200" cy="0"/>
          </a:xfrm>
          <a:prstGeom prst="line">
            <a:avLst/>
          </a:prstGeom>
          <a:noFill/>
          <a:ln w="19050">
            <a:solidFill>
              <a:schemeClr val="tx1"/>
            </a:solidFill>
            <a:round/>
            <a:headEnd/>
            <a:tailEnd type="triangle" w="med" len="med"/>
          </a:ln>
          <a:effectLst/>
        </p:spPr>
        <p:txBody>
          <a:bodyPr lIns="36000" rIns="36000"/>
          <a:lstStyle/>
          <a:p>
            <a:endParaRPr lang="en-US"/>
          </a:p>
        </p:txBody>
      </p:sp>
      <p:sp>
        <p:nvSpPr>
          <p:cNvPr id="14" name="Line 13"/>
          <p:cNvSpPr>
            <a:spLocks noChangeShapeType="1"/>
          </p:cNvSpPr>
          <p:nvPr/>
        </p:nvSpPr>
        <p:spPr bwMode="auto">
          <a:xfrm>
            <a:off x="3026296" y="1854026"/>
            <a:ext cx="0" cy="533400"/>
          </a:xfrm>
          <a:prstGeom prst="line">
            <a:avLst/>
          </a:prstGeom>
          <a:noFill/>
          <a:ln w="19050">
            <a:solidFill>
              <a:schemeClr val="tx1"/>
            </a:solidFill>
            <a:round/>
            <a:headEnd/>
            <a:tailEnd type="triangle" w="med" len="med"/>
          </a:ln>
          <a:effectLst/>
        </p:spPr>
        <p:txBody>
          <a:bodyPr lIns="36000" rIns="36000"/>
          <a:lstStyle/>
          <a:p>
            <a:endParaRPr lang="en-US"/>
          </a:p>
        </p:txBody>
      </p:sp>
      <p:sp>
        <p:nvSpPr>
          <p:cNvPr id="15" name="Line 14"/>
          <p:cNvSpPr>
            <a:spLocks noChangeShapeType="1"/>
          </p:cNvSpPr>
          <p:nvPr/>
        </p:nvSpPr>
        <p:spPr bwMode="auto">
          <a:xfrm flipV="1">
            <a:off x="5693296" y="2387426"/>
            <a:ext cx="0" cy="838200"/>
          </a:xfrm>
          <a:prstGeom prst="line">
            <a:avLst/>
          </a:prstGeom>
          <a:noFill/>
          <a:ln w="19050">
            <a:solidFill>
              <a:schemeClr val="tx1"/>
            </a:solidFill>
            <a:round/>
            <a:headEnd/>
            <a:tailEnd type="triangle" w="med" len="med"/>
          </a:ln>
          <a:effectLst/>
        </p:spPr>
        <p:txBody>
          <a:bodyPr lIns="36000" rIns="36000"/>
          <a:lstStyle/>
          <a:p>
            <a:endParaRPr lang="en-US"/>
          </a:p>
        </p:txBody>
      </p:sp>
      <p:sp>
        <p:nvSpPr>
          <p:cNvPr id="16" name="Line 15"/>
          <p:cNvSpPr>
            <a:spLocks noChangeShapeType="1"/>
          </p:cNvSpPr>
          <p:nvPr/>
        </p:nvSpPr>
        <p:spPr bwMode="auto">
          <a:xfrm flipV="1">
            <a:off x="4474096" y="3454226"/>
            <a:ext cx="0" cy="457200"/>
          </a:xfrm>
          <a:prstGeom prst="line">
            <a:avLst/>
          </a:prstGeom>
          <a:noFill/>
          <a:ln w="19050">
            <a:solidFill>
              <a:schemeClr val="tx1"/>
            </a:solidFill>
            <a:round/>
            <a:headEnd/>
            <a:tailEnd type="triangle" w="med" len="med"/>
          </a:ln>
          <a:effectLst/>
        </p:spPr>
        <p:txBody>
          <a:bodyPr lIns="36000" rIns="36000"/>
          <a:lstStyle/>
          <a:p>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988840"/>
            <a:ext cx="8229600" cy="4018451"/>
          </a:xfrm>
        </p:spPr>
        <p:txBody>
          <a:bodyPr/>
          <a:lstStyle/>
          <a:p>
            <a:r>
              <a:rPr lang="en-GB" dirty="0" err="1" smtClean="0"/>
              <a:t>Thrombocytes</a:t>
            </a:r>
            <a:r>
              <a:rPr lang="en-GB" dirty="0" smtClean="0"/>
              <a:t> count</a:t>
            </a:r>
          </a:p>
          <a:p>
            <a:r>
              <a:rPr lang="en-GB" dirty="0" smtClean="0"/>
              <a:t>Bleeding time (Duke)</a:t>
            </a:r>
          </a:p>
          <a:p>
            <a:r>
              <a:rPr lang="en-GB" dirty="0" err="1" smtClean="0"/>
              <a:t>Prothrombine</a:t>
            </a:r>
            <a:r>
              <a:rPr lang="en-GB" dirty="0" smtClean="0"/>
              <a:t> time (Quick’s test)</a:t>
            </a:r>
          </a:p>
          <a:p>
            <a:r>
              <a:rPr lang="en-GB" dirty="0" err="1" smtClean="0"/>
              <a:t>aPTT</a:t>
            </a:r>
            <a:endParaRPr lang="en-GB" dirty="0" smtClean="0"/>
          </a:p>
          <a:p>
            <a:r>
              <a:rPr lang="en-GB" dirty="0" smtClean="0"/>
              <a:t>Thrombin time</a:t>
            </a:r>
            <a:endParaRPr lang="en-GB" dirty="0"/>
          </a:p>
        </p:txBody>
      </p:sp>
      <p:sp>
        <p:nvSpPr>
          <p:cNvPr id="3" name="Nadpis 2"/>
          <p:cNvSpPr>
            <a:spLocks noGrp="1"/>
          </p:cNvSpPr>
          <p:nvPr>
            <p:ph type="title"/>
          </p:nvPr>
        </p:nvSpPr>
        <p:spPr/>
        <p:txBody>
          <a:bodyPr>
            <a:normAutofit/>
          </a:bodyPr>
          <a:lstStyle/>
          <a:p>
            <a:r>
              <a:rPr lang="en-GB" dirty="0" smtClean="0"/>
              <a:t>Laboratory methods</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buNone/>
            </a:pPr>
            <a:r>
              <a:rPr lang="en-GB" dirty="0" smtClean="0"/>
              <a:t>200 – 400    x 103/µL  (109/L) =  200 000 – 400 000 /µL</a:t>
            </a:r>
          </a:p>
          <a:p>
            <a:endParaRPr lang="en-GB" dirty="0" smtClean="0"/>
          </a:p>
          <a:p>
            <a:pPr>
              <a:buNone/>
            </a:pPr>
            <a:r>
              <a:rPr lang="en-GB" dirty="0" smtClean="0">
                <a:cs typeface="Times New Roman" pitchFamily="18" charset="0"/>
              </a:rPr>
              <a:t>Low risk of spontaneous bleeding, in case of  thrombocytes count &gt; 30 000 /µL  (endothelium and plasma coagulation system being intact)</a:t>
            </a:r>
          </a:p>
          <a:p>
            <a:endParaRPr lang="en-GB" dirty="0" smtClean="0"/>
          </a:p>
          <a:p>
            <a:endParaRPr lang="en-GB" dirty="0"/>
          </a:p>
        </p:txBody>
      </p:sp>
      <p:sp>
        <p:nvSpPr>
          <p:cNvPr id="3" name="Nadpis 2"/>
          <p:cNvSpPr>
            <a:spLocks noGrp="1"/>
          </p:cNvSpPr>
          <p:nvPr>
            <p:ph type="title"/>
          </p:nvPr>
        </p:nvSpPr>
        <p:spPr/>
        <p:txBody>
          <a:bodyPr>
            <a:normAutofit/>
          </a:bodyPr>
          <a:lstStyle/>
          <a:p>
            <a:r>
              <a:rPr lang="en-GB" dirty="0" err="1" smtClean="0"/>
              <a:t>Thrombocytes</a:t>
            </a:r>
            <a:r>
              <a:rPr lang="en-GB" dirty="0" smtClean="0"/>
              <a:t> count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en-US" b="1" dirty="0" smtClean="0"/>
              <a:t>Ivy method</a:t>
            </a:r>
            <a:r>
              <a:rPr lang="en-US" dirty="0" smtClean="0"/>
              <a:t>: is the traditional format for this test. In the Ivy method, a blood pressure cuff is placed on the upper arm and inflated. A lancet or scalpel blade is used to make a stab wound on the underside of the forearm. The time from when the stab wound is made until all bleeding has stopped is measured and is called the bleeding time. Every 30 seconds, filter paper or a paper towel is used to draw off the blood. The test is finished when bleeding has stopped completely.</a:t>
            </a:r>
          </a:p>
          <a:p>
            <a:r>
              <a:rPr lang="en-US" b="1" dirty="0" smtClean="0"/>
              <a:t>Template method</a:t>
            </a:r>
            <a:r>
              <a:rPr lang="en-US" dirty="0" smtClean="0"/>
              <a:t>: a template is placed over the area to be stabbed and two incisions are made in the forearm using the template as a location guide.</a:t>
            </a:r>
          </a:p>
          <a:p>
            <a:r>
              <a:rPr lang="en-US" b="1" dirty="0" smtClean="0"/>
              <a:t>Duke method</a:t>
            </a:r>
            <a:r>
              <a:rPr lang="en-US" dirty="0" smtClean="0"/>
              <a:t>: a nick is made in an ear lobe or a fingertip is pricked to cause bleeding. </a:t>
            </a:r>
          </a:p>
          <a:p>
            <a:endParaRPr lang="en-US" dirty="0" smtClean="0"/>
          </a:p>
          <a:p>
            <a:r>
              <a:rPr lang="en-US" dirty="0" smtClean="0"/>
              <a:t>A normal bleeding time for the Ivy method is less than five minutes from the time of the stab, 3 minutes for </a:t>
            </a:r>
            <a:r>
              <a:rPr lang="en-US" smtClean="0"/>
              <a:t>Duke method</a:t>
            </a:r>
            <a:endParaRPr lang="en-US" dirty="0" smtClean="0"/>
          </a:p>
          <a:p>
            <a:endParaRPr lang="en-US" dirty="0" smtClean="0"/>
          </a:p>
          <a:p>
            <a:endParaRPr lang="en-US" dirty="0" smtClean="0"/>
          </a:p>
          <a:p>
            <a:endParaRPr lang="cs-CZ" dirty="0"/>
          </a:p>
        </p:txBody>
      </p:sp>
      <p:sp>
        <p:nvSpPr>
          <p:cNvPr id="3" name="Nadpis 2"/>
          <p:cNvSpPr>
            <a:spLocks noGrp="1"/>
          </p:cNvSpPr>
          <p:nvPr>
            <p:ph type="title"/>
          </p:nvPr>
        </p:nvSpPr>
        <p:spPr/>
        <p:txBody>
          <a:bodyPr/>
          <a:lstStyle/>
          <a:p>
            <a:r>
              <a:rPr lang="en-US" dirty="0" smtClean="0"/>
              <a:t>Bleeding time</a:t>
            </a:r>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481328"/>
            <a:ext cx="8507288" cy="4900000"/>
          </a:xfrm>
        </p:spPr>
        <p:txBody>
          <a:bodyPr>
            <a:normAutofit/>
          </a:bodyPr>
          <a:lstStyle/>
          <a:p>
            <a:r>
              <a:rPr lang="en-US" dirty="0" err="1" smtClean="0"/>
              <a:t>Prothrombin</a:t>
            </a:r>
            <a:r>
              <a:rPr lang="en-US" dirty="0" smtClean="0"/>
              <a:t> Time (PT)</a:t>
            </a:r>
          </a:p>
          <a:p>
            <a:pPr lvl="1"/>
            <a:r>
              <a:rPr lang="en-US" dirty="0" smtClean="0"/>
              <a:t>Plasma + Calcium + Tissue </a:t>
            </a:r>
            <a:r>
              <a:rPr lang="en-US" dirty="0" err="1" smtClean="0"/>
              <a:t>Thromboplastin</a:t>
            </a:r>
            <a:r>
              <a:rPr lang="en-US" dirty="0" smtClean="0"/>
              <a:t> </a:t>
            </a:r>
          </a:p>
          <a:p>
            <a:pPr lvl="1">
              <a:buNone/>
            </a:pPr>
            <a:r>
              <a:rPr lang="en-US" dirty="0" smtClean="0"/>
              <a:t>		TF + </a:t>
            </a:r>
            <a:r>
              <a:rPr lang="en-US" dirty="0" err="1" smtClean="0"/>
              <a:t>VIIa</a:t>
            </a:r>
            <a:r>
              <a:rPr lang="en-US" dirty="0" smtClean="0"/>
              <a:t> → </a:t>
            </a:r>
            <a:r>
              <a:rPr lang="en-US" dirty="0" err="1" smtClean="0"/>
              <a:t>Xa</a:t>
            </a:r>
            <a:r>
              <a:rPr lang="en-US" dirty="0" smtClean="0"/>
              <a:t> + V → </a:t>
            </a:r>
            <a:r>
              <a:rPr lang="en-US" dirty="0" err="1" smtClean="0"/>
              <a:t>IIa</a:t>
            </a:r>
            <a:r>
              <a:rPr lang="en-US" dirty="0" smtClean="0"/>
              <a:t> → CLOT</a:t>
            </a:r>
          </a:p>
          <a:p>
            <a:pPr lvl="1"/>
            <a:endParaRPr lang="en-US" dirty="0" smtClean="0"/>
          </a:p>
          <a:p>
            <a:r>
              <a:rPr lang="en-US" dirty="0" smtClean="0"/>
              <a:t>PT only elevated</a:t>
            </a:r>
          </a:p>
          <a:p>
            <a:pPr lvl="1"/>
            <a:r>
              <a:rPr lang="en-US" dirty="0" smtClean="0"/>
              <a:t>Factor VII deficiency</a:t>
            </a:r>
          </a:p>
          <a:p>
            <a:pPr lvl="1"/>
            <a:r>
              <a:rPr lang="en-US" dirty="0" smtClean="0"/>
              <a:t>Congenital (very rare)</a:t>
            </a:r>
          </a:p>
          <a:p>
            <a:pPr lvl="1"/>
            <a:r>
              <a:rPr lang="en-US" dirty="0" smtClean="0"/>
              <a:t>Acquired (</a:t>
            </a:r>
            <a:r>
              <a:rPr lang="en-US" dirty="0" err="1" smtClean="0"/>
              <a:t>Vit</a:t>
            </a:r>
            <a:r>
              <a:rPr lang="en-US" dirty="0" smtClean="0"/>
              <a:t> K deficiency, liver disease)</a:t>
            </a:r>
          </a:p>
          <a:p>
            <a:pPr lvl="1"/>
            <a:r>
              <a:rPr lang="en-US" dirty="0" smtClean="0"/>
              <a:t>Factor VII inhibitor</a:t>
            </a:r>
          </a:p>
          <a:p>
            <a:pPr lvl="1"/>
            <a:r>
              <a:rPr lang="en-US" dirty="0" smtClean="0"/>
              <a:t> Rarely in pts with modest decreases of factor V or X</a:t>
            </a:r>
            <a:endParaRPr lang="cs-CZ" dirty="0"/>
          </a:p>
        </p:txBody>
      </p:sp>
      <p:sp>
        <p:nvSpPr>
          <p:cNvPr id="3" name="Nadpis 2"/>
          <p:cNvSpPr>
            <a:spLocks noGrp="1"/>
          </p:cNvSpPr>
          <p:nvPr>
            <p:ph type="title"/>
          </p:nvPr>
        </p:nvSpPr>
        <p:spPr/>
        <p:txBody>
          <a:bodyPr>
            <a:normAutofit/>
          </a:bodyPr>
          <a:lstStyle/>
          <a:p>
            <a:r>
              <a:rPr lang="cs-CZ" dirty="0" smtClean="0"/>
              <a:t>Protrombin</a:t>
            </a:r>
            <a:r>
              <a:rPr lang="en-US" dirty="0" smtClean="0"/>
              <a:t> Time</a:t>
            </a:r>
            <a:r>
              <a:rPr lang="cs-CZ" dirty="0" smtClean="0"/>
              <a:t> (</a:t>
            </a:r>
            <a:r>
              <a:rPr lang="cs-CZ" dirty="0" err="1" smtClean="0"/>
              <a:t>Quick</a:t>
            </a:r>
            <a:r>
              <a:rPr lang="en-US" dirty="0" smtClean="0"/>
              <a:t>’s</a:t>
            </a:r>
            <a:r>
              <a:rPr lang="cs-CZ" dirty="0" smtClean="0"/>
              <a:t> test)</a:t>
            </a:r>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196752"/>
            <a:ext cx="8229600" cy="4810539"/>
          </a:xfrm>
        </p:spPr>
        <p:txBody>
          <a:bodyPr>
            <a:normAutofit/>
          </a:bodyPr>
          <a:lstStyle/>
          <a:p>
            <a:r>
              <a:rPr lang="en-US" dirty="0" smtClean="0"/>
              <a:t>Activated Partial </a:t>
            </a:r>
            <a:r>
              <a:rPr lang="en-US" dirty="0" err="1" smtClean="0"/>
              <a:t>Thromboplastin</a:t>
            </a:r>
            <a:r>
              <a:rPr lang="en-US" dirty="0" smtClean="0"/>
              <a:t> Time (</a:t>
            </a:r>
            <a:r>
              <a:rPr lang="en-US" dirty="0" err="1" smtClean="0"/>
              <a:t>aPTT</a:t>
            </a:r>
            <a:r>
              <a:rPr lang="en-US" dirty="0" smtClean="0"/>
              <a:t>)</a:t>
            </a:r>
          </a:p>
          <a:p>
            <a:pPr lvl="1"/>
            <a:r>
              <a:rPr lang="en-US" dirty="0" smtClean="0"/>
              <a:t> Plasma + Calcium + Kaolin + Phospholipids</a:t>
            </a:r>
          </a:p>
          <a:p>
            <a:pPr lvl="1">
              <a:buNone/>
            </a:pPr>
            <a:r>
              <a:rPr lang="en-US" dirty="0" smtClean="0"/>
              <a:t>Contact → </a:t>
            </a:r>
            <a:r>
              <a:rPr lang="en-US" dirty="0" err="1" smtClean="0"/>
              <a:t>XIa</a:t>
            </a:r>
            <a:r>
              <a:rPr lang="en-US" dirty="0" smtClean="0"/>
              <a:t> → </a:t>
            </a:r>
            <a:r>
              <a:rPr lang="en-US" dirty="0" err="1" smtClean="0"/>
              <a:t>IXa</a:t>
            </a:r>
            <a:r>
              <a:rPr lang="en-US" dirty="0" smtClean="0"/>
              <a:t> + VIII →</a:t>
            </a:r>
            <a:r>
              <a:rPr lang="en-US" dirty="0" err="1" smtClean="0"/>
              <a:t>Xa</a:t>
            </a:r>
            <a:r>
              <a:rPr lang="en-US" dirty="0" smtClean="0"/>
              <a:t> + </a:t>
            </a:r>
            <a:r>
              <a:rPr lang="en-US" dirty="0" err="1" smtClean="0"/>
              <a:t>Va</a:t>
            </a:r>
            <a:r>
              <a:rPr lang="en-US" dirty="0" smtClean="0"/>
              <a:t> →</a:t>
            </a:r>
            <a:r>
              <a:rPr lang="en-US" dirty="0" err="1" smtClean="0"/>
              <a:t>IIa</a:t>
            </a:r>
            <a:r>
              <a:rPr lang="en-US" dirty="0" smtClean="0"/>
              <a:t> →CLOT</a:t>
            </a:r>
          </a:p>
          <a:p>
            <a:pPr>
              <a:buNone/>
            </a:pPr>
            <a:endParaRPr lang="en-US" dirty="0" smtClean="0"/>
          </a:p>
          <a:p>
            <a:r>
              <a:rPr lang="en-US" dirty="0" err="1" smtClean="0"/>
              <a:t>aPTT</a:t>
            </a:r>
            <a:r>
              <a:rPr lang="en-US" dirty="0" smtClean="0"/>
              <a:t> only elevated</a:t>
            </a:r>
          </a:p>
          <a:p>
            <a:pPr lvl="1"/>
            <a:r>
              <a:rPr lang="en-US" dirty="0" smtClean="0"/>
              <a:t>Factor XI, IX, or VIII deficiency</a:t>
            </a:r>
          </a:p>
          <a:p>
            <a:pPr lvl="1"/>
            <a:r>
              <a:rPr lang="en-US" dirty="0" smtClean="0"/>
              <a:t>Factor XI, IX, or VIII specific factor inhibitor</a:t>
            </a:r>
          </a:p>
          <a:p>
            <a:pPr lvl="1"/>
            <a:r>
              <a:rPr lang="en-US" dirty="0" smtClean="0"/>
              <a:t>Heparin contamination</a:t>
            </a:r>
          </a:p>
          <a:p>
            <a:pPr lvl="1"/>
            <a:r>
              <a:rPr lang="en-US" dirty="0" err="1" smtClean="0"/>
              <a:t>Antiphospholipid</a:t>
            </a:r>
            <a:r>
              <a:rPr lang="en-US" dirty="0" smtClean="0"/>
              <a:t> antibodies</a:t>
            </a:r>
            <a:endParaRPr lang="cs-CZ" dirty="0"/>
          </a:p>
        </p:txBody>
      </p:sp>
      <p:sp>
        <p:nvSpPr>
          <p:cNvPr id="3" name="Nadpis 2"/>
          <p:cNvSpPr>
            <a:spLocks noGrp="1"/>
          </p:cNvSpPr>
          <p:nvPr>
            <p:ph type="title"/>
          </p:nvPr>
        </p:nvSpPr>
        <p:spPr>
          <a:xfrm>
            <a:off x="457200" y="274638"/>
            <a:ext cx="8229600" cy="850106"/>
          </a:xfrm>
        </p:spPr>
        <p:txBody>
          <a:bodyPr/>
          <a:lstStyle/>
          <a:p>
            <a:r>
              <a:rPr lang="cs-CZ" dirty="0" err="1" smtClean="0"/>
              <a:t>aPTT</a:t>
            </a:r>
            <a:endParaRPr lang="cs-CZ"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772816"/>
            <a:ext cx="8229600" cy="4234475"/>
          </a:xfrm>
        </p:spPr>
        <p:txBody>
          <a:bodyPr/>
          <a:lstStyle/>
          <a:p>
            <a:r>
              <a:rPr lang="en-US" dirty="0" smtClean="0"/>
              <a:t>Factor(s) X, V, or II deficiency</a:t>
            </a:r>
          </a:p>
          <a:p>
            <a:r>
              <a:rPr lang="en-US" dirty="0" smtClean="0"/>
              <a:t>Factor(s) X, V, or II inhibitor</a:t>
            </a:r>
          </a:p>
          <a:p>
            <a:r>
              <a:rPr lang="en-US" dirty="0" smtClean="0"/>
              <a:t>Improper anticoagulation ratio (</a:t>
            </a:r>
            <a:r>
              <a:rPr lang="en-US" dirty="0" err="1" smtClean="0"/>
              <a:t>Hct</a:t>
            </a:r>
            <a:r>
              <a:rPr lang="en-US" dirty="0" smtClean="0"/>
              <a:t> &gt;60 or &lt;15)</a:t>
            </a:r>
          </a:p>
          <a:p>
            <a:r>
              <a:rPr lang="en-US" dirty="0" smtClean="0"/>
              <a:t>High doses of heparin (↑ </a:t>
            </a:r>
            <a:r>
              <a:rPr lang="en-US" dirty="0" err="1" smtClean="0"/>
              <a:t>aPTT</a:t>
            </a:r>
            <a:r>
              <a:rPr lang="en-US" dirty="0" smtClean="0"/>
              <a:t> &gt; ↑ PT-INR)</a:t>
            </a:r>
          </a:p>
          <a:p>
            <a:r>
              <a:rPr lang="en-US" dirty="0" smtClean="0"/>
              <a:t>Large </a:t>
            </a:r>
            <a:r>
              <a:rPr lang="en-US" dirty="0" err="1" smtClean="0"/>
              <a:t>Warfarin</a:t>
            </a:r>
            <a:r>
              <a:rPr lang="en-US" dirty="0" smtClean="0"/>
              <a:t> effect ((↑ PT-INR &gt; ↑ </a:t>
            </a:r>
            <a:r>
              <a:rPr lang="en-US" dirty="0" err="1" smtClean="0"/>
              <a:t>aPTT</a:t>
            </a:r>
            <a:r>
              <a:rPr lang="en-US" dirty="0" smtClean="0"/>
              <a:t>)</a:t>
            </a:r>
          </a:p>
          <a:p>
            <a:r>
              <a:rPr lang="en-US" dirty="0" smtClean="0"/>
              <a:t>Low fibrinogen (&lt;80 mg/dl)</a:t>
            </a:r>
            <a:endParaRPr lang="cs-CZ" dirty="0"/>
          </a:p>
        </p:txBody>
      </p:sp>
      <p:sp>
        <p:nvSpPr>
          <p:cNvPr id="3" name="Nadpis 2"/>
          <p:cNvSpPr>
            <a:spLocks noGrp="1"/>
          </p:cNvSpPr>
          <p:nvPr>
            <p:ph type="title"/>
          </p:nvPr>
        </p:nvSpPr>
        <p:spPr/>
        <p:txBody>
          <a:bodyPr>
            <a:normAutofit fontScale="90000"/>
          </a:bodyPr>
          <a:lstStyle/>
          <a:p>
            <a:r>
              <a:rPr lang="en-US" dirty="0" smtClean="0"/>
              <a:t>Both PT-INR and </a:t>
            </a:r>
            <a:r>
              <a:rPr lang="en-US" dirty="0" err="1" smtClean="0"/>
              <a:t>aPTT</a:t>
            </a:r>
            <a:r>
              <a:rPr lang="en-US" dirty="0" smtClean="0"/>
              <a:t> are elevated</a:t>
            </a:r>
            <a:endParaRPr lang="cs-CZ"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340768"/>
            <a:ext cx="8229600" cy="4666523"/>
          </a:xfrm>
        </p:spPr>
        <p:txBody>
          <a:bodyPr/>
          <a:lstStyle/>
          <a:p>
            <a:r>
              <a:rPr lang="en-US" dirty="0" smtClean="0"/>
              <a:t>Add thrombin to patient’s plasma</a:t>
            </a:r>
          </a:p>
          <a:p>
            <a:pPr lvl="1"/>
            <a:r>
              <a:rPr lang="en-US" dirty="0" smtClean="0"/>
              <a:t>This should directly clot fibrinogen</a:t>
            </a:r>
          </a:p>
          <a:p>
            <a:pPr lvl="1"/>
            <a:endParaRPr lang="en-US" dirty="0" smtClean="0"/>
          </a:p>
          <a:p>
            <a:r>
              <a:rPr lang="en-US" dirty="0" smtClean="0"/>
              <a:t>Elevated in</a:t>
            </a:r>
          </a:p>
          <a:p>
            <a:pPr lvl="1"/>
            <a:r>
              <a:rPr lang="en-US" dirty="0" smtClean="0"/>
              <a:t>Heparin use</a:t>
            </a:r>
          </a:p>
          <a:p>
            <a:pPr lvl="1"/>
            <a:r>
              <a:rPr lang="en-US" dirty="0" smtClean="0"/>
              <a:t>DIC</a:t>
            </a:r>
          </a:p>
          <a:p>
            <a:pPr lvl="1"/>
            <a:r>
              <a:rPr lang="en-US" dirty="0" err="1" smtClean="0"/>
              <a:t>Dysfibrinogenemia</a:t>
            </a:r>
            <a:endParaRPr lang="en-US" dirty="0" smtClean="0"/>
          </a:p>
          <a:p>
            <a:pPr lvl="1"/>
            <a:r>
              <a:rPr lang="en-US" dirty="0" smtClean="0"/>
              <a:t>Low fibrinogen levels</a:t>
            </a:r>
          </a:p>
          <a:p>
            <a:pPr lvl="1"/>
            <a:r>
              <a:rPr lang="en-US" dirty="0" smtClean="0"/>
              <a:t>High fibrinogen levels</a:t>
            </a:r>
          </a:p>
          <a:p>
            <a:pPr lvl="1"/>
            <a:r>
              <a:rPr lang="en-US" dirty="0" smtClean="0"/>
              <a:t>Uremia</a:t>
            </a:r>
            <a:endParaRPr lang="cs-CZ" sz="2400" dirty="0"/>
          </a:p>
        </p:txBody>
      </p:sp>
      <p:sp>
        <p:nvSpPr>
          <p:cNvPr id="3" name="Nadpis 2"/>
          <p:cNvSpPr>
            <a:spLocks noGrp="1"/>
          </p:cNvSpPr>
          <p:nvPr>
            <p:ph type="title"/>
          </p:nvPr>
        </p:nvSpPr>
        <p:spPr/>
        <p:txBody>
          <a:bodyPr>
            <a:normAutofit/>
          </a:bodyPr>
          <a:lstStyle/>
          <a:p>
            <a:r>
              <a:rPr lang="en-US" dirty="0" smtClean="0"/>
              <a:t>Thrombin Clotting Time (TCT)</a:t>
            </a:r>
            <a:endParaRPr lang="cs-CZ"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404664"/>
            <a:ext cx="8229600" cy="5602627"/>
          </a:xfrm>
        </p:spPr>
        <p:txBody>
          <a:bodyPr/>
          <a:lstStyle/>
          <a:p>
            <a:pPr>
              <a:spcBef>
                <a:spcPct val="50000"/>
              </a:spcBef>
              <a:buNone/>
            </a:pPr>
            <a:r>
              <a:rPr lang="cs-CZ" dirty="0" err="1" smtClean="0"/>
              <a:t>Marks</a:t>
            </a:r>
            <a:r>
              <a:rPr lang="cs-CZ" dirty="0" smtClean="0"/>
              <a:t>´ Basic </a:t>
            </a:r>
            <a:r>
              <a:rPr lang="cs-CZ" dirty="0" err="1" smtClean="0"/>
              <a:t>Medical</a:t>
            </a:r>
            <a:r>
              <a:rPr lang="cs-CZ" dirty="0" smtClean="0"/>
              <a:t> Biochemistry, A </a:t>
            </a:r>
            <a:r>
              <a:rPr lang="cs-CZ" dirty="0" err="1" smtClean="0"/>
              <a:t>Clinical</a:t>
            </a:r>
            <a:r>
              <a:rPr lang="cs-CZ" dirty="0" smtClean="0"/>
              <a:t> </a:t>
            </a:r>
            <a:r>
              <a:rPr lang="cs-CZ" dirty="0" err="1" smtClean="0"/>
              <a:t>Approach</a:t>
            </a:r>
            <a:r>
              <a:rPr lang="cs-CZ" dirty="0" smtClean="0"/>
              <a:t>, </a:t>
            </a:r>
            <a:r>
              <a:rPr lang="cs-CZ" dirty="0" err="1" smtClean="0"/>
              <a:t>third</a:t>
            </a:r>
            <a:r>
              <a:rPr lang="cs-CZ" dirty="0" smtClean="0"/>
              <a:t> </a:t>
            </a:r>
            <a:r>
              <a:rPr lang="cs-CZ" dirty="0" err="1" smtClean="0"/>
              <a:t>edition</a:t>
            </a:r>
            <a:r>
              <a:rPr lang="cs-CZ" dirty="0" smtClean="0"/>
              <a:t>, 2009 (M. </a:t>
            </a:r>
            <a:r>
              <a:rPr lang="cs-CZ" dirty="0" err="1" smtClean="0"/>
              <a:t>Lieberman</a:t>
            </a:r>
            <a:r>
              <a:rPr lang="cs-CZ" dirty="0" smtClean="0"/>
              <a:t>, A.D. </a:t>
            </a:r>
            <a:r>
              <a:rPr lang="cs-CZ" dirty="0" err="1" smtClean="0"/>
              <a:t>Marks</a:t>
            </a:r>
            <a:r>
              <a:rPr lang="cs-CZ" dirty="0" smtClean="0"/>
              <a:t>)</a:t>
            </a:r>
          </a:p>
          <a:p>
            <a:pPr>
              <a:spcBef>
                <a:spcPct val="50000"/>
              </a:spcBef>
              <a:buNone/>
            </a:pPr>
            <a:r>
              <a:rPr lang="cs-CZ" dirty="0" err="1" smtClean="0"/>
              <a:t>Color</a:t>
            </a:r>
            <a:r>
              <a:rPr lang="cs-CZ" dirty="0" smtClean="0"/>
              <a:t> Atlas </a:t>
            </a:r>
            <a:r>
              <a:rPr lang="cs-CZ" dirty="0" err="1" smtClean="0"/>
              <a:t>of</a:t>
            </a:r>
            <a:r>
              <a:rPr lang="cs-CZ" dirty="0" smtClean="0"/>
              <a:t> Biochemistry (J. </a:t>
            </a:r>
            <a:r>
              <a:rPr lang="cs-CZ" dirty="0" err="1" smtClean="0"/>
              <a:t>Koolman</a:t>
            </a:r>
            <a:r>
              <a:rPr lang="cs-CZ" dirty="0" smtClean="0"/>
              <a:t>, </a:t>
            </a:r>
            <a:r>
              <a:rPr lang="cs-CZ" dirty="0" smtClean="0"/>
              <a:t>K.H. </a:t>
            </a:r>
            <a:r>
              <a:rPr lang="cs-CZ" dirty="0" err="1" smtClean="0"/>
              <a:t>Roehm</a:t>
            </a:r>
            <a:r>
              <a:rPr lang="cs-CZ" dirty="0" smtClean="0"/>
              <a:t>)</a:t>
            </a:r>
            <a:endParaRPr lang="en-US" dirty="0" smtClean="0"/>
          </a:p>
          <a:p>
            <a:pPr>
              <a:buNone/>
            </a:pPr>
            <a:endParaRPr lang="cs-CZ" dirty="0" smtClean="0"/>
          </a:p>
          <a:p>
            <a:pPr>
              <a:buNone/>
            </a:pPr>
            <a:r>
              <a:rPr lang="en-US" dirty="0" err="1" smtClean="0"/>
              <a:t>Stanislav</a:t>
            </a:r>
            <a:r>
              <a:rPr lang="en-US" dirty="0" smtClean="0"/>
              <a:t> </a:t>
            </a:r>
            <a:r>
              <a:rPr lang="en-US" dirty="0" err="1" smtClean="0"/>
              <a:t>Matou</a:t>
            </a:r>
            <a:r>
              <a:rPr lang="cs-CZ" dirty="0" smtClean="0"/>
              <a:t>š</a:t>
            </a:r>
            <a:r>
              <a:rPr lang="en-US" dirty="0" err="1" smtClean="0"/>
              <a:t>ek</a:t>
            </a:r>
            <a:r>
              <a:rPr lang="cs-CZ" dirty="0" smtClean="0"/>
              <a:t>:</a:t>
            </a:r>
            <a:r>
              <a:rPr lang="en-US" dirty="0" err="1" smtClean="0"/>
              <a:t>Patofyziologie</a:t>
            </a:r>
            <a:r>
              <a:rPr lang="en-US" dirty="0" smtClean="0"/>
              <a:t> </a:t>
            </a:r>
            <a:r>
              <a:rPr lang="en-US" dirty="0" err="1" smtClean="0"/>
              <a:t>koagulace</a:t>
            </a:r>
            <a:r>
              <a:rPr lang="cs-CZ" dirty="0" smtClean="0"/>
              <a:t>, </a:t>
            </a:r>
          </a:p>
          <a:p>
            <a:pPr>
              <a:buNone/>
            </a:pPr>
            <a:endParaRPr lang="cs-CZ" dirty="0" smtClean="0"/>
          </a:p>
          <a:p>
            <a:pPr>
              <a:buNone/>
            </a:pPr>
            <a:r>
              <a:rPr lang="en-US" dirty="0" smtClean="0"/>
              <a:t>Thomas A. </a:t>
            </a:r>
            <a:r>
              <a:rPr lang="en-US" dirty="0" err="1" smtClean="0"/>
              <a:t>Whitehill</a:t>
            </a:r>
            <a:r>
              <a:rPr lang="cs-CZ" dirty="0" smtClean="0"/>
              <a:t>: </a:t>
            </a:r>
            <a:r>
              <a:rPr lang="cs-CZ" dirty="0" err="1" smtClean="0"/>
              <a:t>Coagulation</a:t>
            </a:r>
            <a:r>
              <a:rPr lang="cs-CZ" dirty="0" smtClean="0"/>
              <a:t> </a:t>
            </a:r>
            <a:r>
              <a:rPr lang="cs-CZ" dirty="0" err="1" smtClean="0"/>
              <a:t>Made</a:t>
            </a:r>
            <a:r>
              <a:rPr lang="cs-CZ" dirty="0" smtClean="0"/>
              <a:t> </a:t>
            </a:r>
            <a:r>
              <a:rPr lang="cs-CZ" dirty="0" err="1" smtClean="0"/>
              <a:t>Simple</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444</TotalTime>
  <Words>643</Words>
  <Application>Microsoft Office PowerPoint</Application>
  <PresentationFormat>Předvádění na obrazovce (4:3)</PresentationFormat>
  <Paragraphs>134</Paragraphs>
  <Slides>20</Slides>
  <Notes>0</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Shluk</vt:lpstr>
      <vt:lpstr>Coagulation</vt:lpstr>
      <vt:lpstr>Content</vt:lpstr>
      <vt:lpstr>Snímek 3</vt:lpstr>
      <vt:lpstr>Coagulation factors</vt:lpstr>
      <vt:lpstr>Regulatory proteins</vt:lpstr>
      <vt:lpstr>Classic-test tube coagulation cascade</vt:lpstr>
      <vt:lpstr>Coagulation cascade in vivo</vt:lpstr>
      <vt:lpstr>Formation of fibrin clot</vt:lpstr>
      <vt:lpstr>Effect of Warfarin</vt:lpstr>
      <vt:lpstr>Thrombin roles</vt:lpstr>
      <vt:lpstr>Physiologic anticoagulants</vt:lpstr>
      <vt:lpstr>Fibrinolysis</vt:lpstr>
      <vt:lpstr>Laboratory methods</vt:lpstr>
      <vt:lpstr>Thrombocytes count</vt:lpstr>
      <vt:lpstr>Bleeding time</vt:lpstr>
      <vt:lpstr>Protrombin Time (Quick’s test)</vt:lpstr>
      <vt:lpstr>aPTT</vt:lpstr>
      <vt:lpstr>Both PT-INR and aPTT are elevated</vt:lpstr>
      <vt:lpstr>Thrombin Clotting Time (TCT)</vt:lpstr>
      <vt:lpstr>Snímek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Koagulace</dc:title>
  <dc:creator>Soptici Doma</dc:creator>
  <cp:lastModifiedBy>Sopko</cp:lastModifiedBy>
  <cp:revision>87</cp:revision>
  <dcterms:created xsi:type="dcterms:W3CDTF">2014-03-16T19:05:00Z</dcterms:created>
  <dcterms:modified xsi:type="dcterms:W3CDTF">2014-04-08T10:07:22Z</dcterms:modified>
</cp:coreProperties>
</file>