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9"/>
  </p:notesMasterIdLst>
  <p:sldIdLst>
    <p:sldId id="256" r:id="rId2"/>
    <p:sldId id="326" r:id="rId3"/>
    <p:sldId id="260" r:id="rId4"/>
    <p:sldId id="261" r:id="rId5"/>
    <p:sldId id="257" r:id="rId6"/>
    <p:sldId id="328" r:id="rId7"/>
    <p:sldId id="331" r:id="rId8"/>
    <p:sldId id="333" r:id="rId9"/>
    <p:sldId id="329" r:id="rId10"/>
    <p:sldId id="265" r:id="rId11"/>
    <p:sldId id="259" r:id="rId12"/>
    <p:sldId id="262" r:id="rId13"/>
    <p:sldId id="327" r:id="rId14"/>
    <p:sldId id="290" r:id="rId15"/>
    <p:sldId id="266" r:id="rId16"/>
    <p:sldId id="319" r:id="rId17"/>
    <p:sldId id="304" r:id="rId18"/>
    <p:sldId id="324" r:id="rId19"/>
    <p:sldId id="291" r:id="rId20"/>
    <p:sldId id="292" r:id="rId21"/>
    <p:sldId id="294" r:id="rId22"/>
    <p:sldId id="305" r:id="rId23"/>
    <p:sldId id="306" r:id="rId24"/>
    <p:sldId id="307" r:id="rId25"/>
    <p:sldId id="295" r:id="rId26"/>
    <p:sldId id="296" r:id="rId27"/>
    <p:sldId id="297" r:id="rId28"/>
    <p:sldId id="298" r:id="rId29"/>
    <p:sldId id="308" r:id="rId30"/>
    <p:sldId id="309" r:id="rId31"/>
    <p:sldId id="299" r:id="rId32"/>
    <p:sldId id="267" r:id="rId33"/>
    <p:sldId id="345" r:id="rId34"/>
    <p:sldId id="346" r:id="rId35"/>
    <p:sldId id="358" r:id="rId36"/>
    <p:sldId id="268" r:id="rId37"/>
    <p:sldId id="322" r:id="rId38"/>
    <p:sldId id="321" r:id="rId39"/>
    <p:sldId id="323" r:id="rId40"/>
    <p:sldId id="318" r:id="rId41"/>
    <p:sldId id="270" r:id="rId42"/>
    <p:sldId id="339" r:id="rId43"/>
    <p:sldId id="334" r:id="rId44"/>
    <p:sldId id="335" r:id="rId45"/>
    <p:sldId id="336" r:id="rId46"/>
    <p:sldId id="337" r:id="rId47"/>
    <p:sldId id="338" r:id="rId48"/>
    <p:sldId id="271" r:id="rId49"/>
    <p:sldId id="272" r:id="rId50"/>
    <p:sldId id="340" r:id="rId51"/>
    <p:sldId id="341" r:id="rId52"/>
    <p:sldId id="342" r:id="rId53"/>
    <p:sldId id="344" r:id="rId54"/>
    <p:sldId id="343" r:id="rId55"/>
    <p:sldId id="273" r:id="rId56"/>
    <p:sldId id="357" r:id="rId57"/>
    <p:sldId id="347" r:id="rId58"/>
    <p:sldId id="348" r:id="rId59"/>
    <p:sldId id="349" r:id="rId60"/>
    <p:sldId id="350" r:id="rId61"/>
    <p:sldId id="351" r:id="rId62"/>
    <p:sldId id="352" r:id="rId63"/>
    <p:sldId id="353" r:id="rId64"/>
    <p:sldId id="355" r:id="rId65"/>
    <p:sldId id="356" r:id="rId66"/>
    <p:sldId id="275" r:id="rId67"/>
    <p:sldId id="274" r:id="rId68"/>
    <p:sldId id="276" r:id="rId69"/>
    <p:sldId id="277" r:id="rId70"/>
    <p:sldId id="278" r:id="rId71"/>
    <p:sldId id="279" r:id="rId72"/>
    <p:sldId id="280" r:id="rId73"/>
    <p:sldId id="282" r:id="rId74"/>
    <p:sldId id="285" r:id="rId75"/>
    <p:sldId id="286" r:id="rId76"/>
    <p:sldId id="287" r:id="rId77"/>
    <p:sldId id="288" r:id="rId78"/>
  </p:sldIdLst>
  <p:sldSz cx="9144000" cy="6858000" type="screen4x3"/>
  <p:notesSz cx="6797675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6600"/>
    <a:srgbClr val="669900"/>
    <a:srgbClr val="FFCC99"/>
    <a:srgbClr val="CCFF33"/>
    <a:srgbClr val="FF3300"/>
    <a:srgbClr val="FFFF00"/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13" Type="http://schemas.openxmlformats.org/officeDocument/2006/relationships/image" Target="../media/image24.wmf"/><Relationship Id="rId18" Type="http://schemas.openxmlformats.org/officeDocument/2006/relationships/image" Target="../media/image29.wmf"/><Relationship Id="rId3" Type="http://schemas.openxmlformats.org/officeDocument/2006/relationships/image" Target="../media/image14.wmf"/><Relationship Id="rId21" Type="http://schemas.openxmlformats.org/officeDocument/2006/relationships/image" Target="../media/image32.wmf"/><Relationship Id="rId7" Type="http://schemas.openxmlformats.org/officeDocument/2006/relationships/image" Target="../media/image18.wmf"/><Relationship Id="rId12" Type="http://schemas.openxmlformats.org/officeDocument/2006/relationships/image" Target="../media/image23.wmf"/><Relationship Id="rId17" Type="http://schemas.openxmlformats.org/officeDocument/2006/relationships/image" Target="../media/image28.wmf"/><Relationship Id="rId25" Type="http://schemas.openxmlformats.org/officeDocument/2006/relationships/image" Target="../media/image36.wmf"/><Relationship Id="rId2" Type="http://schemas.openxmlformats.org/officeDocument/2006/relationships/image" Target="../media/image13.wmf"/><Relationship Id="rId16" Type="http://schemas.openxmlformats.org/officeDocument/2006/relationships/image" Target="../media/image27.wmf"/><Relationship Id="rId20" Type="http://schemas.openxmlformats.org/officeDocument/2006/relationships/image" Target="../media/image31.wmf"/><Relationship Id="rId1" Type="http://schemas.openxmlformats.org/officeDocument/2006/relationships/image" Target="../media/image12.wmf"/><Relationship Id="rId6" Type="http://schemas.openxmlformats.org/officeDocument/2006/relationships/image" Target="../media/image17.wmf"/><Relationship Id="rId11" Type="http://schemas.openxmlformats.org/officeDocument/2006/relationships/image" Target="../media/image22.wmf"/><Relationship Id="rId24" Type="http://schemas.openxmlformats.org/officeDocument/2006/relationships/image" Target="../media/image35.wmf"/><Relationship Id="rId5" Type="http://schemas.openxmlformats.org/officeDocument/2006/relationships/image" Target="../media/image16.wmf"/><Relationship Id="rId15" Type="http://schemas.openxmlformats.org/officeDocument/2006/relationships/image" Target="../media/image26.wmf"/><Relationship Id="rId23" Type="http://schemas.openxmlformats.org/officeDocument/2006/relationships/image" Target="../media/image34.wmf"/><Relationship Id="rId10" Type="http://schemas.openxmlformats.org/officeDocument/2006/relationships/image" Target="../media/image21.wmf"/><Relationship Id="rId19" Type="http://schemas.openxmlformats.org/officeDocument/2006/relationships/image" Target="../media/image30.wmf"/><Relationship Id="rId4" Type="http://schemas.openxmlformats.org/officeDocument/2006/relationships/image" Target="../media/image15.wmf"/><Relationship Id="rId9" Type="http://schemas.openxmlformats.org/officeDocument/2006/relationships/image" Target="../media/image20.wmf"/><Relationship Id="rId14" Type="http://schemas.openxmlformats.org/officeDocument/2006/relationships/image" Target="../media/image25.wmf"/><Relationship Id="rId22" Type="http://schemas.openxmlformats.org/officeDocument/2006/relationships/image" Target="../media/image3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5632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15988" y="744538"/>
            <a:ext cx="4965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63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563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6547E11-3DA2-4EB3-8D99-CE41C523F349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111E705-EE74-4EB6-98E8-5F3865491DED}" type="slidenum">
              <a:rPr lang="cs-CZ"/>
              <a:pPr/>
              <a:t>2</a:t>
            </a:fld>
            <a:endParaRPr lang="cs-CZ"/>
          </a:p>
        </p:txBody>
      </p:sp>
      <p:sp>
        <p:nvSpPr>
          <p:cNvPr id="94210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BE85F37-54EF-499D-A232-08D52AA755D6}" type="slidenum">
              <a:rPr lang="cs-CZ"/>
              <a:pPr/>
              <a:t>6</a:t>
            </a:fld>
            <a:endParaRPr lang="cs-CZ"/>
          </a:p>
        </p:txBody>
      </p:sp>
      <p:sp>
        <p:nvSpPr>
          <p:cNvPr id="100354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C40A2E5-0D47-4B68-9E11-8B17C5A24783}" type="slidenum">
              <a:rPr lang="cs-CZ"/>
              <a:pPr/>
              <a:t>7</a:t>
            </a:fld>
            <a:endParaRPr lang="cs-CZ"/>
          </a:p>
        </p:txBody>
      </p:sp>
      <p:sp>
        <p:nvSpPr>
          <p:cNvPr id="104450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77E9E41-F0D9-43B8-AAA7-F9AC6DBEB2C2}" type="slidenum">
              <a:rPr lang="cs-CZ"/>
              <a:pPr/>
              <a:t>8</a:t>
            </a:fld>
            <a:endParaRPr lang="cs-CZ"/>
          </a:p>
        </p:txBody>
      </p:sp>
      <p:sp>
        <p:nvSpPr>
          <p:cNvPr id="108546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D6D943-D5B4-44E2-B364-ADA604553175}" type="slidenum">
              <a:rPr lang="cs-CZ"/>
              <a:pPr/>
              <a:t>24</a:t>
            </a:fld>
            <a:endParaRPr lang="cs-CZ"/>
          </a:p>
        </p:txBody>
      </p:sp>
      <p:sp>
        <p:nvSpPr>
          <p:cNvPr id="65538" name="Rectangle 2"/>
          <p:cNvSpPr txBox="1">
            <a:spLocks noChangeArrowheads="1" noTextEdit="1"/>
          </p:cNvSpPr>
          <p:nvPr>
            <p:ph type="sldImg"/>
          </p:nvPr>
        </p:nvSpPr>
        <p:spPr>
          <a:xfrm>
            <a:off x="917575" y="754063"/>
            <a:ext cx="4962525" cy="3722687"/>
          </a:xfrm>
          <a:ln/>
        </p:spPr>
      </p:sp>
      <p:sp>
        <p:nvSpPr>
          <p:cNvPr id="65539" name="Rectangle 3"/>
          <p:cNvSpPr txBox="1">
            <a:spLocks noChangeArrowheads="1"/>
          </p:cNvSpPr>
          <p:nvPr>
            <p:ph type="body" idx="1"/>
          </p:nvPr>
        </p:nvSpPr>
        <p:spPr>
          <a:xfrm>
            <a:off x="679450" y="4714875"/>
            <a:ext cx="5437188" cy="4467225"/>
          </a:xfrm>
          <a:ln/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D77999-75DE-4215-B09D-702616CCD509}" type="slidenum">
              <a:rPr lang="cs-CZ"/>
              <a:pPr/>
              <a:t>33</a:t>
            </a:fld>
            <a:endParaRPr lang="cs-CZ"/>
          </a:p>
        </p:txBody>
      </p:sp>
      <p:sp>
        <p:nvSpPr>
          <p:cNvPr id="132098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5ACF176-0377-41F6-9326-3E1390B600AF}" type="slidenum">
              <a:rPr lang="cs-CZ"/>
              <a:pPr/>
              <a:t>43</a:t>
            </a:fld>
            <a:endParaRPr lang="cs-CZ"/>
          </a:p>
        </p:txBody>
      </p:sp>
      <p:sp>
        <p:nvSpPr>
          <p:cNvPr id="112642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71A5442-F295-4ED5-A2F0-975E3A8C12FC}" type="slidenum">
              <a:rPr lang="cs-CZ"/>
              <a:pPr/>
              <a:t>44</a:t>
            </a:fld>
            <a:endParaRPr lang="cs-CZ"/>
          </a:p>
        </p:txBody>
      </p:sp>
      <p:sp>
        <p:nvSpPr>
          <p:cNvPr id="114690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64D67EC-6DB5-4717-960F-7DEC9B848F94}" type="slidenum">
              <a:rPr lang="cs-CZ"/>
              <a:pPr/>
              <a:t>45</a:t>
            </a:fld>
            <a:endParaRPr lang="cs-CZ"/>
          </a:p>
        </p:txBody>
      </p:sp>
      <p:sp>
        <p:nvSpPr>
          <p:cNvPr id="116738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A6ACEEF-F731-43FA-A8B3-BC72B5812B4B}" type="slidenum">
              <a:rPr lang="cs-CZ"/>
              <a:pPr/>
              <a:t>46</a:t>
            </a:fld>
            <a:endParaRPr lang="cs-CZ"/>
          </a:p>
        </p:txBody>
      </p:sp>
      <p:sp>
        <p:nvSpPr>
          <p:cNvPr id="118786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D25BC5-568E-4054-951E-7C9243D784F0}" type="slidenum">
              <a:rPr lang="cs-CZ"/>
              <a:pPr/>
              <a:t>47</a:t>
            </a:fld>
            <a:endParaRPr lang="cs-CZ"/>
          </a:p>
        </p:txBody>
      </p:sp>
      <p:sp>
        <p:nvSpPr>
          <p:cNvPr id="120834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574D57-680B-488B-9258-7E8F9E45E808}" type="slidenum">
              <a:rPr lang="cs-CZ"/>
              <a:pPr/>
              <a:t>51</a:t>
            </a:fld>
            <a:endParaRPr lang="cs-CZ"/>
          </a:p>
        </p:txBody>
      </p:sp>
      <p:sp>
        <p:nvSpPr>
          <p:cNvPr id="124930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F5675C4-F3DD-4A0D-B995-387ACF4F7805}" type="slidenum">
              <a:rPr lang="cs-CZ"/>
              <a:pPr/>
              <a:t>52</a:t>
            </a:fld>
            <a:endParaRPr lang="cs-CZ"/>
          </a:p>
        </p:txBody>
      </p:sp>
      <p:sp>
        <p:nvSpPr>
          <p:cNvPr id="126978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EE0BEC-EF16-4B96-97DE-7C8C2F80691F}" type="slidenum">
              <a:rPr lang="cs-CZ"/>
              <a:pPr/>
              <a:t>54</a:t>
            </a:fld>
            <a:endParaRPr lang="cs-CZ"/>
          </a:p>
        </p:txBody>
      </p:sp>
      <p:sp>
        <p:nvSpPr>
          <p:cNvPr id="129026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61220A9-B4ED-47B1-BD6C-C78AB946161E}" type="slidenum">
              <a:rPr lang="cs-CZ"/>
              <a:pPr/>
              <a:t>57</a:t>
            </a:fld>
            <a:endParaRPr lang="cs-CZ"/>
          </a:p>
        </p:txBody>
      </p:sp>
      <p:sp>
        <p:nvSpPr>
          <p:cNvPr id="135170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E2EFD8B-8D4E-408B-AAAC-9281AD9A380C}" type="slidenum">
              <a:rPr lang="cs-CZ"/>
              <a:pPr/>
              <a:t>58</a:t>
            </a:fld>
            <a:endParaRPr lang="cs-CZ"/>
          </a:p>
        </p:txBody>
      </p:sp>
      <p:sp>
        <p:nvSpPr>
          <p:cNvPr id="137218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37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2CE368-196C-466B-9A0B-F7E6FB0406C2}" type="slidenum">
              <a:rPr lang="cs-CZ"/>
              <a:pPr/>
              <a:t>59</a:t>
            </a:fld>
            <a:endParaRPr lang="cs-CZ"/>
          </a:p>
        </p:txBody>
      </p:sp>
      <p:sp>
        <p:nvSpPr>
          <p:cNvPr id="139266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4BFAC4-CF8F-4506-8DE6-DDD043B4A1E6}" type="slidenum">
              <a:rPr lang="cs-CZ"/>
              <a:pPr/>
              <a:t>60</a:t>
            </a:fld>
            <a:endParaRPr lang="cs-CZ"/>
          </a:p>
        </p:txBody>
      </p:sp>
      <p:sp>
        <p:nvSpPr>
          <p:cNvPr id="141314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41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EF189CD-9733-42D2-BBB3-A30849DC3F60}" type="slidenum">
              <a:rPr lang="cs-CZ"/>
              <a:pPr/>
              <a:t>62</a:t>
            </a:fld>
            <a:endParaRPr lang="cs-CZ"/>
          </a:p>
        </p:txBody>
      </p:sp>
      <p:sp>
        <p:nvSpPr>
          <p:cNvPr id="144386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44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6FD01EB-D422-4B7E-A3EF-D04823E38705}" type="slidenum">
              <a:rPr lang="cs-CZ"/>
              <a:pPr/>
              <a:t>63</a:t>
            </a:fld>
            <a:endParaRPr lang="cs-CZ"/>
          </a:p>
        </p:txBody>
      </p:sp>
      <p:sp>
        <p:nvSpPr>
          <p:cNvPr id="146434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46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0B57A2-0FE9-4A9E-8178-66F401CC2A3E}" type="slidenum">
              <a:rPr lang="cs-CZ"/>
              <a:pPr/>
              <a:t>64</a:t>
            </a:fld>
            <a:endParaRPr lang="cs-CZ"/>
          </a:p>
        </p:txBody>
      </p:sp>
      <p:sp>
        <p:nvSpPr>
          <p:cNvPr id="150530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50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E15A490-BB58-40ED-8A33-61316CF90324}" type="slidenum">
              <a:rPr lang="cs-CZ"/>
              <a:pPr/>
              <a:t>65</a:t>
            </a:fld>
            <a:endParaRPr lang="cs-CZ"/>
          </a:p>
        </p:txBody>
      </p:sp>
      <p:sp>
        <p:nvSpPr>
          <p:cNvPr id="152578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346A88-B40B-44B4-BE94-F3BA22CBF1F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D41098-D1E5-4476-A170-3FFD63FDE6D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5AD16D-64CE-4393-899E-FCA18DB4F7F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891557-5283-4D6B-9059-8EDBE899177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59170-D9B5-4F4E-A749-008D42CFEAB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99ED1C-25B0-41AC-BB5F-FE0E478DF8F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01BCCA-E49F-4ED8-AAA3-5B61893A997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A33F42-A8C5-4ED4-898D-B58B9011D78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5F422A-4776-4ED8-95F6-F31172FE8A1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9E7A20-730F-4D16-B04A-E14FE2788C4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0A8343-C18B-4935-A66C-78BB51778D4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445780D-A466-471C-95F3-80DFD4B9A3D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7F015B7-35D9-4852-A1D3-ACDFF9C28D1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D8E79A3-FA41-4B00-B3F1-6A76FA6EA8D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9900">
                <a:gamma/>
                <a:shade val="46275"/>
                <a:invGamma/>
              </a:srgbClr>
            </a:gs>
            <a:gs pos="50000">
              <a:srgbClr val="669900"/>
            </a:gs>
            <a:gs pos="100000">
              <a:srgbClr val="6699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1934E2B-54E4-43AE-BEF0-A24180367838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13" Type="http://schemas.openxmlformats.org/officeDocument/2006/relationships/oleObject" Target="../embeddings/oleObject12.bin"/><Relationship Id="rId18" Type="http://schemas.openxmlformats.org/officeDocument/2006/relationships/oleObject" Target="../embeddings/oleObject17.bin"/><Relationship Id="rId26" Type="http://schemas.openxmlformats.org/officeDocument/2006/relationships/oleObject" Target="../embeddings/oleObject25.bin"/><Relationship Id="rId3" Type="http://schemas.openxmlformats.org/officeDocument/2006/relationships/oleObject" Target="../embeddings/oleObject2.bin"/><Relationship Id="rId21" Type="http://schemas.openxmlformats.org/officeDocument/2006/relationships/oleObject" Target="../embeddings/oleObject20.bin"/><Relationship Id="rId7" Type="http://schemas.openxmlformats.org/officeDocument/2006/relationships/oleObject" Target="../embeddings/oleObject6.bin"/><Relationship Id="rId12" Type="http://schemas.openxmlformats.org/officeDocument/2006/relationships/oleObject" Target="../embeddings/oleObject11.bin"/><Relationship Id="rId17" Type="http://schemas.openxmlformats.org/officeDocument/2006/relationships/oleObject" Target="../embeddings/oleObject16.bin"/><Relationship Id="rId25" Type="http://schemas.openxmlformats.org/officeDocument/2006/relationships/oleObject" Target="../embeddings/oleObject24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15.bin"/><Relationship Id="rId20" Type="http://schemas.openxmlformats.org/officeDocument/2006/relationships/oleObject" Target="../embeddings/oleObject19.bin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11" Type="http://schemas.openxmlformats.org/officeDocument/2006/relationships/oleObject" Target="../embeddings/oleObject10.bin"/><Relationship Id="rId24" Type="http://schemas.openxmlformats.org/officeDocument/2006/relationships/oleObject" Target="../embeddings/oleObject23.bin"/><Relationship Id="rId5" Type="http://schemas.openxmlformats.org/officeDocument/2006/relationships/oleObject" Target="../embeddings/oleObject4.bin"/><Relationship Id="rId15" Type="http://schemas.openxmlformats.org/officeDocument/2006/relationships/oleObject" Target="../embeddings/oleObject14.bin"/><Relationship Id="rId23" Type="http://schemas.openxmlformats.org/officeDocument/2006/relationships/oleObject" Target="../embeddings/oleObject22.bin"/><Relationship Id="rId10" Type="http://schemas.openxmlformats.org/officeDocument/2006/relationships/oleObject" Target="../embeddings/oleObject9.bin"/><Relationship Id="rId19" Type="http://schemas.openxmlformats.org/officeDocument/2006/relationships/oleObject" Target="../embeddings/oleObject18.bin"/><Relationship Id="rId4" Type="http://schemas.openxmlformats.org/officeDocument/2006/relationships/oleObject" Target="../embeddings/oleObject3.bin"/><Relationship Id="rId9" Type="http://schemas.openxmlformats.org/officeDocument/2006/relationships/oleObject" Target="../embeddings/oleObject8.bin"/><Relationship Id="rId14" Type="http://schemas.openxmlformats.org/officeDocument/2006/relationships/oleObject" Target="../embeddings/oleObject13.bin"/><Relationship Id="rId22" Type="http://schemas.openxmlformats.org/officeDocument/2006/relationships/oleObject" Target="../embeddings/oleObject21.bin"/><Relationship Id="rId27" Type="http://schemas.openxmlformats.org/officeDocument/2006/relationships/oleObject" Target="../embeddings/oleObject26.bin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hyperlink" Target="http://www.wikiskripta.eu/images/6/6a/Legalova_zkou%C5%A1ka.png" TargetMode="Externa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060575"/>
            <a:ext cx="7772400" cy="1470025"/>
          </a:xfrm>
        </p:spPr>
        <p:txBody>
          <a:bodyPr/>
          <a:lstStyle/>
          <a:p>
            <a:r>
              <a:rPr lang="cs-CZ" sz="48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Biochemie jater</a:t>
            </a:r>
          </a:p>
        </p:txBody>
      </p:sp>
      <p:sp>
        <p:nvSpPr>
          <p:cNvPr id="2052" name="Rectangle 4"/>
          <p:cNvSpPr>
            <a:spLocks noChangeArrowheads="1"/>
          </p:cNvSpPr>
          <p:nvPr>
            <p:ph type="subTitle" idx="1"/>
          </p:nvPr>
        </p:nvSpPr>
        <p:spPr>
          <a:xfrm>
            <a:off x="1228725" y="3886200"/>
            <a:ext cx="6656388" cy="2351088"/>
          </a:xfrm>
          <a:noFill/>
          <a:ln/>
        </p:spPr>
        <p:txBody>
          <a:bodyPr/>
          <a:lstStyle/>
          <a:p>
            <a:pPr defTabSz="449263">
              <a:lnSpc>
                <a:spcPct val="90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b="1" i="1">
                <a:solidFill>
                  <a:srgbClr val="FFFF99"/>
                </a:solidFill>
              </a:rPr>
              <a:t>Magdaléna Fořtová</a:t>
            </a:r>
          </a:p>
          <a:p>
            <a:pPr defTabSz="449263">
              <a:lnSpc>
                <a:spcPct val="90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b="1" i="1">
              <a:solidFill>
                <a:srgbClr val="FFFF99"/>
              </a:solidFill>
            </a:endParaRPr>
          </a:p>
          <a:p>
            <a:pPr defTabSz="449263">
              <a:lnSpc>
                <a:spcPct val="90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600" i="1">
                <a:solidFill>
                  <a:srgbClr val="FFFF99"/>
                </a:solidFill>
              </a:rPr>
              <a:t>Ústav lékařské chemie a klinické biochemie 2.LF UK a FN Motol,</a:t>
            </a:r>
          </a:p>
          <a:p>
            <a:pPr defTabSz="449263">
              <a:lnSpc>
                <a:spcPct val="90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600" i="1">
                <a:solidFill>
                  <a:srgbClr val="FFFF99"/>
                </a:solidFill>
              </a:rPr>
              <a:t>Klinika nefrologie 1.LF UK a VFN</a:t>
            </a:r>
            <a:r>
              <a:rPr lang="cs-CZ" sz="2400" b="1" i="1">
                <a:solidFill>
                  <a:srgbClr val="FFFF99"/>
                </a:solidFill>
              </a:rPr>
              <a:t> </a:t>
            </a:r>
          </a:p>
          <a:p>
            <a:pPr defTabSz="449263">
              <a:lnSpc>
                <a:spcPct val="90000"/>
              </a:lnSpc>
              <a:spcBef>
                <a:spcPts val="6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1800" b="1" i="1">
              <a:solidFill>
                <a:srgbClr val="FFFF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Text Box 2"/>
          <p:cNvSpPr txBox="1">
            <a:spLocks noChangeArrowheads="1"/>
          </p:cNvSpPr>
          <p:nvPr/>
        </p:nvSpPr>
        <p:spPr bwMode="auto">
          <a:xfrm>
            <a:off x="990600" y="1701800"/>
            <a:ext cx="7467600" cy="4187825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44500" indent="-444500">
              <a:spcBef>
                <a:spcPct val="70000"/>
              </a:spcBef>
              <a:buFont typeface="Wingdings" pitchFamily="2" charset="2"/>
              <a:buNone/>
            </a:pPr>
            <a:endParaRPr lang="cs-CZ" sz="1000"/>
          </a:p>
          <a:p>
            <a:pPr marL="444500" indent="-444500">
              <a:spcBef>
                <a:spcPct val="70000"/>
              </a:spcBef>
              <a:buClr>
                <a:schemeClr val="tx1"/>
              </a:buClr>
              <a:buFontTx/>
              <a:buChar char="•"/>
            </a:pPr>
            <a:r>
              <a:rPr lang="cs-CZ" sz="2400"/>
              <a:t>životně důležitý orgán, který má centrální úlohu            v intermediárním metabolismu a odstraňování toxických látek</a:t>
            </a:r>
          </a:p>
          <a:p>
            <a:pPr marL="444500" indent="-444500">
              <a:spcBef>
                <a:spcPct val="70000"/>
              </a:spcBef>
              <a:buClr>
                <a:schemeClr val="tx1"/>
              </a:buClr>
              <a:buFontTx/>
              <a:buChar char="•"/>
            </a:pPr>
            <a:r>
              <a:rPr lang="cs-CZ" sz="2400"/>
              <a:t>váží 1,5 kg (jeden z největších orgánů v těle)</a:t>
            </a:r>
          </a:p>
          <a:p>
            <a:pPr marL="444500" indent="-444500">
              <a:spcBef>
                <a:spcPct val="70000"/>
              </a:spcBef>
              <a:buClr>
                <a:schemeClr val="tx1"/>
              </a:buClr>
              <a:buFontTx/>
              <a:buChar char="•"/>
            </a:pPr>
            <a:r>
              <a:rPr lang="cs-CZ" sz="2400"/>
              <a:t>tvoří 2-3 % celkové tělesné hmotnosti, ale spotřebují 20-30 % celkového kyslíkového zásobení</a:t>
            </a:r>
          </a:p>
          <a:p>
            <a:pPr marL="444500" indent="-444500">
              <a:spcBef>
                <a:spcPct val="70000"/>
              </a:spcBef>
              <a:buClr>
                <a:schemeClr val="tx1"/>
              </a:buClr>
              <a:buFontTx/>
              <a:buChar char="•"/>
            </a:pPr>
            <a:endParaRPr lang="cs-CZ" sz="2400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>
                <a:solidFill>
                  <a:srgbClr val="FFFF00"/>
                </a:solidFill>
              </a:rPr>
              <a:t>Játra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játra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258888" y="379413"/>
            <a:ext cx="6553200" cy="6002337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Obrázek12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9938" y="593725"/>
            <a:ext cx="7618412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15888"/>
            <a:ext cx="8229600" cy="854075"/>
          </a:xfrm>
        </p:spPr>
        <p:txBody>
          <a:bodyPr/>
          <a:lstStyle/>
          <a:p>
            <a:r>
              <a:rPr lang="cs-CZ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FUNKCE JATER 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6875" y="908050"/>
            <a:ext cx="8351838" cy="5761038"/>
          </a:xfrm>
          <a:solidFill>
            <a:srgbClr val="FFFFCC"/>
          </a:solidFill>
        </p:spPr>
        <p:txBody>
          <a:bodyPr/>
          <a:lstStyle/>
          <a:p>
            <a:endParaRPr lang="cs-CZ" sz="400"/>
          </a:p>
          <a:p>
            <a:r>
              <a:rPr lang="cs-CZ" sz="2200"/>
              <a:t>Metabolismus sacharidů, lipidů, lipoproteinů, syntéza                       a degradace cholesterolu</a:t>
            </a:r>
          </a:p>
          <a:p>
            <a:r>
              <a:rPr lang="cs-CZ" sz="2200"/>
              <a:t>Syntéza bílkovin, likvidace metabolicky změněných proteinů, detoxikace amoniaku</a:t>
            </a:r>
          </a:p>
          <a:p>
            <a:r>
              <a:rPr lang="cs-CZ" sz="2200"/>
              <a:t>Vychytávání, detoxikace a vylučování cizorodých látek včetně léků a karcinogenů</a:t>
            </a:r>
          </a:p>
          <a:p>
            <a:r>
              <a:rPr lang="cs-CZ" sz="2200"/>
              <a:t>Krevní srážení</a:t>
            </a:r>
          </a:p>
          <a:p>
            <a:r>
              <a:rPr lang="cs-CZ" sz="2200"/>
              <a:t>Degradace hemu </a:t>
            </a:r>
            <a:r>
              <a:rPr lang="cs-CZ" sz="1800"/>
              <a:t>(hem navázaný na hemopexin transportován do jater, kde je komplex fagocytován Kuppferovými buňkami, v nich přeměna na biliverdin a bilirubin)</a:t>
            </a:r>
          </a:p>
          <a:p>
            <a:r>
              <a:rPr lang="cs-CZ" sz="2200"/>
              <a:t>Homeostáza vnitřního prostředí</a:t>
            </a:r>
          </a:p>
          <a:p>
            <a:r>
              <a:rPr lang="cs-CZ" sz="2200"/>
              <a:t>Extramedulární hematopoeza</a:t>
            </a:r>
          </a:p>
          <a:p>
            <a:r>
              <a:rPr lang="cs-CZ" sz="2200"/>
              <a:t>Tvorba hormonů: angiotenzinogen, somatomedin </a:t>
            </a:r>
            <a:r>
              <a:rPr lang="cs-CZ" sz="1800"/>
              <a:t>(=IGF-1, jeho prostřednictvím působí růstový hormon)</a:t>
            </a:r>
            <a:r>
              <a:rPr lang="cs-CZ" sz="2200"/>
              <a:t>, trombopoetin, v malém množství erytropoetin, hepcidin, betatropin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115888"/>
            <a:ext cx="7772400" cy="1143000"/>
          </a:xfrm>
        </p:spPr>
        <p:txBody>
          <a:bodyPr/>
          <a:lstStyle/>
          <a:p>
            <a:r>
              <a:rPr lang="cs-CZ" sz="2400" b="1">
                <a:solidFill>
                  <a:srgbClr val="FFFF00"/>
                </a:solidFill>
              </a:rPr>
              <a:t>Metabolismus jater</a:t>
            </a:r>
            <a:br>
              <a:rPr lang="cs-CZ" sz="2400" b="1">
                <a:solidFill>
                  <a:srgbClr val="FFFF00"/>
                </a:solidFill>
              </a:rPr>
            </a:br>
            <a:r>
              <a:rPr lang="cs-CZ" sz="2000">
                <a:solidFill>
                  <a:srgbClr val="FFFFCC"/>
                </a:solidFill>
              </a:rPr>
              <a:t>Hlavní funkce = udržování hladin mnoha látek v krevní plazmě</a:t>
            </a:r>
            <a:br>
              <a:rPr lang="cs-CZ" sz="2000">
                <a:solidFill>
                  <a:srgbClr val="FFFFCC"/>
                </a:solidFill>
              </a:rPr>
            </a:br>
            <a:endParaRPr lang="cs-CZ" sz="2000">
              <a:solidFill>
                <a:srgbClr val="FFFFCC"/>
              </a:solidFill>
            </a:endParaRP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981075"/>
            <a:ext cx="8208963" cy="1519238"/>
          </a:xfrm>
        </p:spPr>
        <p:txBody>
          <a:bodyPr/>
          <a:lstStyle/>
          <a:p>
            <a:r>
              <a:rPr lang="cs-CZ" sz="2000" b="1">
                <a:solidFill>
                  <a:srgbClr val="FFFFCC"/>
                </a:solidFill>
              </a:rPr>
              <a:t>Metabolismus cukrů</a:t>
            </a:r>
            <a:r>
              <a:rPr lang="cs-CZ" sz="2000">
                <a:solidFill>
                  <a:srgbClr val="FFFFCC"/>
                </a:solidFill>
              </a:rPr>
              <a:t>		</a:t>
            </a:r>
          </a:p>
          <a:p>
            <a:r>
              <a:rPr lang="cs-CZ" sz="2000" b="1">
                <a:solidFill>
                  <a:srgbClr val="FFFFCC"/>
                </a:solidFill>
              </a:rPr>
              <a:t>Metabolismus tuků</a:t>
            </a:r>
          </a:p>
          <a:p>
            <a:r>
              <a:rPr lang="cs-CZ" sz="2000" b="1">
                <a:solidFill>
                  <a:srgbClr val="FFFFCC"/>
                </a:solidFill>
              </a:rPr>
              <a:t>Metabolismus aminokyselin a proteinů</a:t>
            </a:r>
          </a:p>
          <a:p>
            <a:r>
              <a:rPr lang="cs-CZ" sz="2000" b="1">
                <a:solidFill>
                  <a:srgbClr val="FFFFCC"/>
                </a:solidFill>
              </a:rPr>
              <a:t>Metabolismus cizorodých látek</a:t>
            </a:r>
          </a:p>
        </p:txBody>
      </p:sp>
      <p:pic>
        <p:nvPicPr>
          <p:cNvPr id="9933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2708275"/>
            <a:ext cx="8067675" cy="369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211138"/>
            <a:ext cx="7772400" cy="914400"/>
          </a:xfrm>
        </p:spPr>
        <p:txBody>
          <a:bodyPr/>
          <a:lstStyle/>
          <a:p>
            <a:r>
              <a:rPr lang="cs-CZ" sz="2400" b="1">
                <a:solidFill>
                  <a:srgbClr val="FFFF00"/>
                </a:solidFill>
              </a:rPr>
              <a:t>Metabolismus jater</a:t>
            </a:r>
            <a:br>
              <a:rPr lang="cs-CZ" sz="2400" b="1">
                <a:solidFill>
                  <a:srgbClr val="FFFF00"/>
                </a:solidFill>
              </a:rPr>
            </a:br>
            <a:r>
              <a:rPr lang="cs-CZ" sz="2000">
                <a:solidFill>
                  <a:srgbClr val="FFFF00"/>
                </a:solidFill>
              </a:rPr>
              <a:t>Hlavní funkce = udržování hladin mnoha látek v krevní plasmě</a:t>
            </a:r>
            <a:br>
              <a:rPr lang="cs-CZ" sz="2000">
                <a:solidFill>
                  <a:srgbClr val="FFFF00"/>
                </a:solidFill>
              </a:rPr>
            </a:br>
            <a:endParaRPr lang="cs-CZ" sz="2000">
              <a:solidFill>
                <a:srgbClr val="FFFF00"/>
              </a:solidFill>
            </a:endParaRPr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5900" y="1052513"/>
            <a:ext cx="8748713" cy="5499100"/>
          </a:xfrm>
        </p:spPr>
        <p:txBody>
          <a:bodyPr/>
          <a:lstStyle/>
          <a:p>
            <a:r>
              <a:rPr lang="cs-CZ" sz="2000" b="1">
                <a:solidFill>
                  <a:srgbClr val="FFFF00"/>
                </a:solidFill>
              </a:rPr>
              <a:t>Metabolismus cukrů:</a:t>
            </a:r>
          </a:p>
          <a:p>
            <a:pPr lvl="1">
              <a:buFontTx/>
              <a:buChar char="•"/>
            </a:pPr>
            <a:r>
              <a:rPr lang="cs-CZ" sz="1800">
                <a:solidFill>
                  <a:srgbClr val="FFFFCC"/>
                </a:solidFill>
              </a:rPr>
              <a:t>Vychytávání glukózy a jiných monosacharidů</a:t>
            </a:r>
            <a:r>
              <a:rPr lang="cs-CZ" sz="1600">
                <a:solidFill>
                  <a:srgbClr val="FF3300"/>
                </a:solidFill>
              </a:rPr>
              <a:t> </a:t>
            </a:r>
          </a:p>
          <a:p>
            <a:pPr lvl="2"/>
            <a:r>
              <a:rPr lang="cs-CZ" sz="1400">
                <a:solidFill>
                  <a:schemeClr val="bg1"/>
                </a:solidFill>
              </a:rPr>
              <a:t>konverze na glukóza-6-fosfát a jiné metabolity glykolýzy (ukládání ve formě glykogenu             nebo degradace)</a:t>
            </a:r>
          </a:p>
          <a:p>
            <a:pPr lvl="2"/>
            <a:r>
              <a:rPr lang="cs-CZ" sz="1400">
                <a:solidFill>
                  <a:schemeClr val="bg1"/>
                </a:solidFill>
              </a:rPr>
              <a:t>přeměna cukrů na mastné kyseliny</a:t>
            </a:r>
          </a:p>
          <a:p>
            <a:pPr lvl="2"/>
            <a:r>
              <a:rPr lang="cs-CZ" sz="1400">
                <a:solidFill>
                  <a:schemeClr val="bg1"/>
                </a:solidFill>
              </a:rPr>
              <a:t>tvorba ATP (malá část)</a:t>
            </a:r>
          </a:p>
          <a:p>
            <a:pPr lvl="1">
              <a:buFontTx/>
              <a:buChar char="•"/>
            </a:pPr>
            <a:r>
              <a:rPr lang="cs-CZ" sz="1800">
                <a:solidFill>
                  <a:srgbClr val="FFFFCC"/>
                </a:solidFill>
              </a:rPr>
              <a:t>Vylučování glukózy (při poklesu její hladiny v krvi)</a:t>
            </a:r>
          </a:p>
          <a:p>
            <a:pPr lvl="2"/>
            <a:r>
              <a:rPr lang="cs-CZ" sz="1400">
                <a:solidFill>
                  <a:schemeClr val="bg1"/>
                </a:solidFill>
              </a:rPr>
              <a:t>z degradace glykogenu</a:t>
            </a:r>
          </a:p>
          <a:p>
            <a:pPr lvl="2"/>
            <a:r>
              <a:rPr lang="cs-CZ" sz="1400">
                <a:solidFill>
                  <a:schemeClr val="bg1"/>
                </a:solidFill>
              </a:rPr>
              <a:t>glukoneogeneze z laktátu, glycerolu, aminokyselin (povyčerpání zásob glykogenu)</a:t>
            </a:r>
            <a:r>
              <a:rPr lang="cs-CZ" sz="1400"/>
              <a:t>							</a:t>
            </a:r>
          </a:p>
          <a:p>
            <a:r>
              <a:rPr lang="cs-CZ" sz="2000" b="1">
                <a:solidFill>
                  <a:srgbClr val="FFFF00"/>
                </a:solidFill>
              </a:rPr>
              <a:t>Metabolismus tuků</a:t>
            </a:r>
          </a:p>
          <a:p>
            <a:pPr lvl="1">
              <a:buFontTx/>
              <a:buChar char="•"/>
            </a:pPr>
            <a:r>
              <a:rPr lang="cs-CZ" sz="1800">
                <a:solidFill>
                  <a:srgbClr val="FFFFCC"/>
                </a:solidFill>
              </a:rPr>
              <a:t>Syntéza mastných kyselin z acetátu</a:t>
            </a:r>
          </a:p>
          <a:p>
            <a:pPr lvl="2"/>
            <a:r>
              <a:rPr lang="cs-CZ" sz="1400">
                <a:solidFill>
                  <a:schemeClr val="bg1"/>
                </a:solidFill>
              </a:rPr>
              <a:t>použity k syntéze tuků a fosfolipidů (uvolněny do krve ve formě lipoproteinů)</a:t>
            </a:r>
          </a:p>
          <a:p>
            <a:pPr lvl="1">
              <a:buFontTx/>
              <a:buChar char="•"/>
            </a:pPr>
            <a:r>
              <a:rPr lang="cs-CZ" sz="1800">
                <a:solidFill>
                  <a:srgbClr val="FFFFCC"/>
                </a:solidFill>
              </a:rPr>
              <a:t>Vychytávání mastných kyselin z plazmy</a:t>
            </a:r>
          </a:p>
          <a:p>
            <a:pPr lvl="2"/>
            <a:r>
              <a:rPr lang="cs-CZ" sz="1400">
                <a:solidFill>
                  <a:schemeClr val="bg1"/>
                </a:solidFill>
              </a:rPr>
              <a:t>přeměna na ketolátky (vylučovány)</a:t>
            </a:r>
          </a:p>
          <a:p>
            <a:pPr lvl="1">
              <a:buFontTx/>
              <a:buChar char="•"/>
            </a:pPr>
            <a:r>
              <a:rPr lang="cs-CZ" sz="1800">
                <a:solidFill>
                  <a:srgbClr val="FFFFCC"/>
                </a:solidFill>
              </a:rPr>
              <a:t>Syntéza cholesterolu z acetátu</a:t>
            </a:r>
          </a:p>
          <a:p>
            <a:pPr lvl="2"/>
            <a:r>
              <a:rPr lang="cs-CZ" sz="1400">
                <a:solidFill>
                  <a:schemeClr val="bg1"/>
                </a:solidFill>
              </a:rPr>
              <a:t>transport do jiných orgánů v lipoproteinech</a:t>
            </a:r>
          </a:p>
          <a:p>
            <a:pPr lvl="1">
              <a:buFontTx/>
              <a:buChar char="•"/>
            </a:pPr>
            <a:r>
              <a:rPr lang="cs-CZ" sz="1800">
                <a:solidFill>
                  <a:srgbClr val="FFFFCC"/>
                </a:solidFill>
              </a:rPr>
              <a:t>Nadbytek cholesterolu</a:t>
            </a:r>
          </a:p>
          <a:p>
            <a:pPr lvl="2"/>
            <a:r>
              <a:rPr lang="cs-CZ" sz="1400">
                <a:solidFill>
                  <a:schemeClr val="bg1"/>
                </a:solidFill>
              </a:rPr>
              <a:t>jeho konverze na žlučové kyseliny nebo vyloučení žlučí</a:t>
            </a:r>
            <a:endParaRPr lang="cs-CZ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211138"/>
            <a:ext cx="7772400" cy="914400"/>
          </a:xfrm>
        </p:spPr>
        <p:txBody>
          <a:bodyPr/>
          <a:lstStyle/>
          <a:p>
            <a:r>
              <a:rPr lang="cs-CZ" sz="2400" b="1">
                <a:solidFill>
                  <a:srgbClr val="FFFF00"/>
                </a:solidFill>
              </a:rPr>
              <a:t>Metabolismus jater</a:t>
            </a:r>
            <a:br>
              <a:rPr lang="cs-CZ" sz="2400" b="1">
                <a:solidFill>
                  <a:srgbClr val="FFFF00"/>
                </a:solidFill>
              </a:rPr>
            </a:br>
            <a:r>
              <a:rPr lang="cs-CZ" sz="2000">
                <a:solidFill>
                  <a:srgbClr val="FFFF00"/>
                </a:solidFill>
              </a:rPr>
              <a:t>Hlavní funkce = udržování hladin mnoha látek v krevní plasmě</a:t>
            </a:r>
            <a:br>
              <a:rPr lang="cs-CZ" sz="2000">
                <a:solidFill>
                  <a:srgbClr val="FFFF00"/>
                </a:solidFill>
              </a:rPr>
            </a:br>
            <a:endParaRPr lang="cs-CZ" sz="2000">
              <a:solidFill>
                <a:srgbClr val="FFFF00"/>
              </a:solidFill>
            </a:endParaRPr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7338" y="1243013"/>
            <a:ext cx="8748712" cy="5210175"/>
          </a:xfrm>
        </p:spPr>
        <p:txBody>
          <a:bodyPr/>
          <a:lstStyle/>
          <a:p>
            <a:pPr>
              <a:spcBef>
                <a:spcPct val="25000"/>
              </a:spcBef>
            </a:pPr>
            <a:r>
              <a:rPr lang="cs-CZ" sz="2000" b="1">
                <a:solidFill>
                  <a:srgbClr val="FFFF00"/>
                </a:solidFill>
              </a:rPr>
              <a:t>Metabolismus aminokyselin a proteinů:</a:t>
            </a:r>
          </a:p>
          <a:p>
            <a:pPr lvl="1">
              <a:spcBef>
                <a:spcPct val="25000"/>
              </a:spcBef>
              <a:buFontTx/>
              <a:buChar char="•"/>
            </a:pPr>
            <a:r>
              <a:rPr lang="cs-CZ" sz="1800">
                <a:solidFill>
                  <a:srgbClr val="FFFFCC"/>
                </a:solidFill>
              </a:rPr>
              <a:t>Kontrola plazmatických hladin aminokyselin</a:t>
            </a:r>
          </a:p>
          <a:p>
            <a:pPr lvl="2">
              <a:spcBef>
                <a:spcPct val="25000"/>
              </a:spcBef>
            </a:pPr>
            <a:r>
              <a:rPr lang="cs-CZ" sz="1600">
                <a:solidFill>
                  <a:schemeClr val="bg1"/>
                </a:solidFill>
              </a:rPr>
              <a:t>degradace při jejich nadbytku</a:t>
            </a:r>
          </a:p>
          <a:p>
            <a:pPr lvl="2">
              <a:spcBef>
                <a:spcPct val="25000"/>
              </a:spcBef>
            </a:pPr>
            <a:r>
              <a:rPr lang="cs-CZ" sz="1600">
                <a:solidFill>
                  <a:schemeClr val="bg1"/>
                </a:solidFill>
              </a:rPr>
              <a:t>uvolněný dusík je přeměňován na ureu a transportován do ledvin</a:t>
            </a:r>
          </a:p>
          <a:p>
            <a:pPr lvl="2">
              <a:spcBef>
                <a:spcPct val="25000"/>
              </a:spcBef>
            </a:pPr>
            <a:r>
              <a:rPr lang="cs-CZ" sz="1600">
                <a:solidFill>
                  <a:schemeClr val="bg1"/>
                </a:solidFill>
              </a:rPr>
              <a:t>uhlíkový skeleton aminokyselin vstupuje do intermediárního metabolismu             (použit pro syntézu glukózy nebo k získání energie)</a:t>
            </a:r>
          </a:p>
          <a:p>
            <a:pPr lvl="1">
              <a:spcBef>
                <a:spcPct val="25000"/>
              </a:spcBef>
              <a:buFontTx/>
              <a:buChar char="•"/>
            </a:pPr>
            <a:r>
              <a:rPr lang="cs-CZ" sz="1800">
                <a:solidFill>
                  <a:srgbClr val="FFFFCC"/>
                </a:solidFill>
              </a:rPr>
              <a:t>Syntéza a degradace většiny proteinů krevní plazmy</a:t>
            </a:r>
          </a:p>
          <a:p>
            <a:pPr lvl="1">
              <a:spcBef>
                <a:spcPct val="25000"/>
              </a:spcBef>
              <a:buFontTx/>
              <a:buChar char="•"/>
            </a:pPr>
            <a:endParaRPr lang="cs-CZ" sz="1400">
              <a:solidFill>
                <a:srgbClr val="FFFFCC"/>
              </a:solidFill>
            </a:endParaRPr>
          </a:p>
          <a:p>
            <a:pPr lvl="1">
              <a:spcBef>
                <a:spcPct val="25000"/>
              </a:spcBef>
              <a:buFontTx/>
              <a:buChar char="•"/>
            </a:pPr>
            <a:endParaRPr lang="cs-CZ" sz="800">
              <a:solidFill>
                <a:srgbClr val="FFFFCC"/>
              </a:solidFill>
            </a:endParaRPr>
          </a:p>
          <a:p>
            <a:pPr>
              <a:spcBef>
                <a:spcPct val="25000"/>
              </a:spcBef>
            </a:pPr>
            <a:r>
              <a:rPr lang="cs-CZ" sz="2000" b="1">
                <a:solidFill>
                  <a:srgbClr val="FFFF00"/>
                </a:solidFill>
              </a:rPr>
              <a:t>Metabolismus dalších a cizorodých látek</a:t>
            </a:r>
          </a:p>
          <a:p>
            <a:pPr lvl="1">
              <a:spcBef>
                <a:spcPct val="25000"/>
              </a:spcBef>
              <a:buFontTx/>
              <a:buChar char="•"/>
            </a:pPr>
            <a:r>
              <a:rPr lang="cs-CZ" sz="1800">
                <a:solidFill>
                  <a:srgbClr val="FFFFCC"/>
                </a:solidFill>
              </a:rPr>
              <a:t>Zpracování steroidních hormonů a degradačních produktů hemoglobinu</a:t>
            </a:r>
          </a:p>
          <a:p>
            <a:pPr lvl="2">
              <a:spcBef>
                <a:spcPct val="25000"/>
              </a:spcBef>
            </a:pPr>
            <a:r>
              <a:rPr lang="cs-CZ" sz="1600">
                <a:solidFill>
                  <a:schemeClr val="bg1"/>
                </a:solidFill>
              </a:rPr>
              <a:t>inaktivace a přeměna na polární metabolity</a:t>
            </a:r>
          </a:p>
          <a:p>
            <a:pPr lvl="1">
              <a:spcBef>
                <a:spcPct val="25000"/>
              </a:spcBef>
              <a:buFontTx/>
              <a:buChar char="•"/>
            </a:pPr>
            <a:r>
              <a:rPr lang="cs-CZ" sz="1800">
                <a:solidFill>
                  <a:srgbClr val="FFFFCC"/>
                </a:solidFill>
              </a:rPr>
              <a:t>Zpracování léků, etanolu a dalších cizorodých látek (xenobiotika)</a:t>
            </a:r>
          </a:p>
          <a:p>
            <a:pPr lvl="2">
              <a:spcBef>
                <a:spcPct val="25000"/>
              </a:spcBef>
            </a:pPr>
            <a:r>
              <a:rPr lang="cs-CZ" sz="1600">
                <a:solidFill>
                  <a:schemeClr val="bg1"/>
                </a:solidFill>
              </a:rPr>
              <a:t>inaktivace a přeměna na polární metabolity</a:t>
            </a:r>
            <a:endParaRPr lang="cs-CZ" sz="1600" b="1">
              <a:solidFill>
                <a:schemeClr val="bg1"/>
              </a:solidFill>
            </a:endParaRPr>
          </a:p>
          <a:p>
            <a:pPr>
              <a:spcBef>
                <a:spcPct val="25000"/>
              </a:spcBef>
            </a:pPr>
            <a:endParaRPr lang="cs-CZ" sz="2000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1410" name="Group 34"/>
          <p:cNvGraphicFramePr>
            <a:graphicFrameLocks noGrp="1"/>
          </p:cNvGraphicFramePr>
          <p:nvPr/>
        </p:nvGraphicFramePr>
        <p:xfrm>
          <a:off x="1258888" y="1397000"/>
          <a:ext cx="6626225" cy="4756912"/>
        </p:xfrm>
        <a:graphic>
          <a:graphicData uri="http://schemas.openxmlformats.org/drawingml/2006/table">
            <a:tbl>
              <a:tblPr/>
              <a:tblGrid>
                <a:gridCol w="3211512"/>
                <a:gridCol w="3414713"/>
              </a:tblGrid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Funkce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60392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Markery poškození v plazmě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60392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Katabolismus hemu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60392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↑ bilirubin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60392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Metabolismus cukrů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60392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↓ glukóza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60392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Syntéza proteinů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60392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↓ albumin, prealbumin, CHE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↑ INR, APTT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60392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Katabolismus proteinů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60392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↑ amoniak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↓ močovina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60392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Metabolismus lipidů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60392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↑ cholesterol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↑ triglyceridy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60392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Metabolismus léčiv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60392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↑ polo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as lék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ů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60392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Metabolismus žlučových kyselin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60392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↑ 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ž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lu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ové kyseliny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folHlink"/>
                        </a:gs>
                        <a:gs pos="50000">
                          <a:schemeClr val="folHlink">
                            <a:gamma/>
                            <a:tint val="60392"/>
                            <a:invGamma/>
                          </a:schemeClr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101407" name="Text Box 31"/>
          <p:cNvSpPr txBox="1">
            <a:spLocks noChangeArrowheads="1"/>
          </p:cNvSpPr>
          <p:nvPr/>
        </p:nvSpPr>
        <p:spPr bwMode="auto">
          <a:xfrm>
            <a:off x="1116013" y="401638"/>
            <a:ext cx="6985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>
                <a:solidFill>
                  <a:srgbClr val="FFFF00"/>
                </a:solidFill>
              </a:rPr>
              <a:t>Funkce jater a markery poškození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Bez názv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765175"/>
            <a:ext cx="6985000" cy="5238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 descr="Bez názvu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88900"/>
            <a:ext cx="4567237" cy="3771900"/>
          </a:xfrm>
          <a:prstGeom prst="rect">
            <a:avLst/>
          </a:prstGeom>
          <a:noFill/>
        </p:spPr>
      </p:pic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250825" y="3933825"/>
            <a:ext cx="8713788" cy="283845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cs-CZ" b="1"/>
              <a:t>Periportální zóna </a:t>
            </a:r>
            <a:r>
              <a:rPr lang="cs-CZ"/>
              <a:t>- blízko přívodných cév, nejlépe zásobená kyslíkem                     a živinami              místo s převahou oxidačních dějů (</a:t>
            </a:r>
            <a:r>
              <a:rPr lang="el-GR">
                <a:latin typeface=""/>
              </a:rPr>
              <a:t>β</a:t>
            </a:r>
            <a:r>
              <a:rPr lang="cs-CZ"/>
              <a:t>-oxidace mastných kyselin, transaminace a katabolismus aminokyselin, tvorba močoviny, glukoneogeneze a uvolňování glukózy do krve, tvorba žluči a syntéza cholesterolu) </a:t>
            </a:r>
            <a:r>
              <a:rPr lang="cs-CZ" b="1">
                <a:solidFill>
                  <a:srgbClr val="FF0000"/>
                </a:solidFill>
              </a:rPr>
              <a:t>cytochromoxidáza, enzymy citr.cyklu, LD, AST, ALT,GMT,ALP</a:t>
            </a:r>
          </a:p>
          <a:p>
            <a:pPr marL="342900" indent="-342900">
              <a:buFontTx/>
              <a:buAutoNum type="arabicPeriod"/>
            </a:pPr>
            <a:r>
              <a:rPr lang="cs-CZ" b="1"/>
              <a:t>Přechodná (intermediární) zóna</a:t>
            </a:r>
            <a:r>
              <a:rPr lang="cs-CZ"/>
              <a:t>, její rozsah závisí na místním i celkovém zásobení krví               </a:t>
            </a:r>
            <a:r>
              <a:rPr lang="cs-CZ" b="1">
                <a:solidFill>
                  <a:srgbClr val="FF0000"/>
                </a:solidFill>
              </a:rPr>
              <a:t>GMD, alkoholdehydrogenáza, izocitrátdehydrogenáza</a:t>
            </a:r>
          </a:p>
          <a:p>
            <a:pPr marL="342900" indent="-342900"/>
            <a:r>
              <a:rPr lang="cs-CZ" b="1"/>
              <a:t>3.  Periacinární (perivenózní) zóna </a:t>
            </a:r>
            <a:r>
              <a:rPr lang="cs-CZ"/>
              <a:t>- na periferii acinu a je místem s převahou biotransformačních a redukčních dějů, perivenózní hepatocyty jsou odpovědné za vychytávání glukózy, syntézu glykogenu, glykolýzu, lipogenezi a ketogenezi</a:t>
            </a: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5364163" y="1152525"/>
            <a:ext cx="3240087" cy="1844675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9875" indent="-269875">
              <a:spcBef>
                <a:spcPct val="50000"/>
              </a:spcBef>
            </a:pPr>
            <a:r>
              <a:rPr lang="cs-CZ" sz="2000"/>
              <a:t>   </a:t>
            </a:r>
            <a:r>
              <a:rPr lang="cs-CZ" sz="2000" b="1"/>
              <a:t>Schéma stavby jater:</a:t>
            </a:r>
          </a:p>
          <a:p>
            <a:pPr marL="269875" indent="-269875">
              <a:spcBef>
                <a:spcPct val="50000"/>
              </a:spcBef>
              <a:buFontTx/>
              <a:buChar char="•"/>
            </a:pPr>
            <a:r>
              <a:rPr lang="cs-CZ" sz="2000" b="1">
                <a:solidFill>
                  <a:srgbClr val="008000"/>
                </a:solidFill>
              </a:rPr>
              <a:t>Portální lalůček</a:t>
            </a:r>
          </a:p>
          <a:p>
            <a:pPr marL="269875" indent="-269875">
              <a:spcBef>
                <a:spcPct val="50000"/>
              </a:spcBef>
              <a:buFontTx/>
              <a:buChar char="•"/>
            </a:pPr>
            <a:r>
              <a:rPr lang="cs-CZ" sz="2000" b="1">
                <a:solidFill>
                  <a:srgbClr val="FF5050"/>
                </a:solidFill>
              </a:rPr>
              <a:t>Primární acinus                    s jednotlivými zónami</a:t>
            </a:r>
          </a:p>
          <a:p>
            <a:pPr marL="269875" indent="-269875">
              <a:spcBef>
                <a:spcPct val="50000"/>
              </a:spcBef>
              <a:buFontTx/>
              <a:buChar char="•"/>
            </a:pPr>
            <a:endParaRPr lang="cs-CZ" sz="1000" b="1">
              <a:solidFill>
                <a:srgbClr val="FF5050"/>
              </a:solidFill>
            </a:endParaRPr>
          </a:p>
        </p:txBody>
      </p:sp>
      <p:sp>
        <p:nvSpPr>
          <p:cNvPr id="5132" name="AutoShape 12"/>
          <p:cNvSpPr>
            <a:spLocks noChangeArrowheads="1"/>
          </p:cNvSpPr>
          <p:nvPr/>
        </p:nvSpPr>
        <p:spPr bwMode="auto">
          <a:xfrm>
            <a:off x="1908175" y="4292600"/>
            <a:ext cx="574675" cy="142875"/>
          </a:xfrm>
          <a:prstGeom prst="rightArrow">
            <a:avLst>
              <a:gd name="adj1" fmla="val 50000"/>
              <a:gd name="adj2" fmla="val 100556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4" name="Object 4"/>
          <p:cNvGraphicFramePr>
            <a:graphicFrameLocks noChangeAspect="1"/>
          </p:cNvGraphicFramePr>
          <p:nvPr/>
        </p:nvGraphicFramePr>
        <p:xfrm>
          <a:off x="0" y="981075"/>
          <a:ext cx="9144000" cy="5734050"/>
        </p:xfrm>
        <a:graphic>
          <a:graphicData uri="http://schemas.openxmlformats.org/presentationml/2006/ole">
            <p:oleObj spid="_x0000_s10244" name="rastrový obrázek" r:id="rId3" imgW="18266667" imgH="10717121" progId="Paint.Picture">
              <p:embed/>
            </p:oleObj>
          </a:graphicData>
        </a:graphic>
      </p:graphicFrame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1403350" y="111125"/>
            <a:ext cx="6400800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b="1">
                <a:solidFill>
                  <a:srgbClr val="FFFF00"/>
                </a:solidFill>
              </a:rPr>
              <a:t>Schéma hepatocytu</a:t>
            </a:r>
          </a:p>
          <a:p>
            <a:pPr algn="ctr">
              <a:spcBef>
                <a:spcPct val="50000"/>
              </a:spcBef>
            </a:pPr>
            <a:r>
              <a:rPr lang="cs-CZ" sz="1400">
                <a:solidFill>
                  <a:srgbClr val="FFFFCC"/>
                </a:solidFill>
              </a:rPr>
              <a:t>300 miliard buněk v játrech (80% hepatocyty)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AutoShape 2"/>
          <p:cNvSpPr>
            <a:spLocks noChangeArrowheads="1"/>
          </p:cNvSpPr>
          <p:nvPr/>
        </p:nvSpPr>
        <p:spPr bwMode="auto">
          <a:xfrm>
            <a:off x="387350" y="1530350"/>
            <a:ext cx="5168900" cy="4483100"/>
          </a:xfrm>
          <a:prstGeom prst="hexagon">
            <a:avLst>
              <a:gd name="adj" fmla="val 28819"/>
              <a:gd name="vf" fmla="val 115470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98307" name="Oval 3"/>
          <p:cNvSpPr>
            <a:spLocks noChangeArrowheads="1"/>
          </p:cNvSpPr>
          <p:nvPr/>
        </p:nvSpPr>
        <p:spPr bwMode="auto">
          <a:xfrm>
            <a:off x="2216150" y="3130550"/>
            <a:ext cx="1282700" cy="11303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98308" name="AutoShape 4"/>
          <p:cNvSpPr>
            <a:spLocks noChangeArrowheads="1"/>
          </p:cNvSpPr>
          <p:nvPr/>
        </p:nvSpPr>
        <p:spPr bwMode="auto">
          <a:xfrm>
            <a:off x="3740150" y="2673350"/>
            <a:ext cx="825500" cy="368300"/>
          </a:xfrm>
          <a:prstGeom prst="roundRect">
            <a:avLst>
              <a:gd name="adj" fmla="val 12495"/>
            </a:avLst>
          </a:prstGeom>
          <a:solidFill>
            <a:srgbClr val="FF6600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98309" name="Line 5"/>
          <p:cNvSpPr>
            <a:spLocks noChangeShapeType="1"/>
          </p:cNvSpPr>
          <p:nvPr/>
        </p:nvSpPr>
        <p:spPr bwMode="auto">
          <a:xfrm>
            <a:off x="3962400" y="2673350"/>
            <a:ext cx="0" cy="2159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98310" name="Line 6"/>
          <p:cNvSpPr>
            <a:spLocks noChangeShapeType="1"/>
          </p:cNvSpPr>
          <p:nvPr/>
        </p:nvSpPr>
        <p:spPr bwMode="auto">
          <a:xfrm>
            <a:off x="4191000" y="2901950"/>
            <a:ext cx="0" cy="1397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98311" name="Line 7"/>
          <p:cNvSpPr>
            <a:spLocks noChangeShapeType="1"/>
          </p:cNvSpPr>
          <p:nvPr/>
        </p:nvSpPr>
        <p:spPr bwMode="auto">
          <a:xfrm>
            <a:off x="4343400" y="2673350"/>
            <a:ext cx="0" cy="2921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98312" name="Oval 8"/>
          <p:cNvSpPr>
            <a:spLocks noChangeArrowheads="1"/>
          </p:cNvSpPr>
          <p:nvPr/>
        </p:nvSpPr>
        <p:spPr bwMode="auto">
          <a:xfrm>
            <a:off x="4044950" y="3816350"/>
            <a:ext cx="215900" cy="2159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98313" name="Oval 9"/>
          <p:cNvSpPr>
            <a:spLocks noChangeArrowheads="1"/>
          </p:cNvSpPr>
          <p:nvPr/>
        </p:nvSpPr>
        <p:spPr bwMode="auto">
          <a:xfrm>
            <a:off x="3892550" y="4197350"/>
            <a:ext cx="215900" cy="2159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98314" name="Oval 10"/>
          <p:cNvSpPr>
            <a:spLocks noChangeArrowheads="1"/>
          </p:cNvSpPr>
          <p:nvPr/>
        </p:nvSpPr>
        <p:spPr bwMode="auto">
          <a:xfrm>
            <a:off x="4273550" y="4121150"/>
            <a:ext cx="215900" cy="2159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98315" name="AutoShape 11"/>
          <p:cNvSpPr>
            <a:spLocks noChangeArrowheads="1"/>
          </p:cNvSpPr>
          <p:nvPr/>
        </p:nvSpPr>
        <p:spPr bwMode="auto">
          <a:xfrm>
            <a:off x="2597150" y="5797550"/>
            <a:ext cx="825500" cy="520700"/>
          </a:xfrm>
          <a:prstGeom prst="star16">
            <a:avLst>
              <a:gd name="adj" fmla="val 37500"/>
            </a:avLst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98316" name="AutoShape 12"/>
          <p:cNvSpPr>
            <a:spLocks noChangeArrowheads="1"/>
          </p:cNvSpPr>
          <p:nvPr/>
        </p:nvSpPr>
        <p:spPr bwMode="auto">
          <a:xfrm rot="-10800000" flipH="1" flipV="1">
            <a:off x="234950" y="158750"/>
            <a:ext cx="5473700" cy="1358900"/>
          </a:xfrm>
          <a:custGeom>
            <a:avLst/>
            <a:gdLst>
              <a:gd name="G0" fmla="+- 5399 0 0"/>
              <a:gd name="G1" fmla="+- 21600 0 5399"/>
              <a:gd name="G2" fmla="*/ 5399 1 2"/>
              <a:gd name="G3" fmla="+- 21600 0 G2"/>
              <a:gd name="G4" fmla="+/ 5399 21600 2"/>
              <a:gd name="G5" fmla="+/ G1 0 2"/>
              <a:gd name="G6" fmla="*/ 21600 21600 5399"/>
              <a:gd name="G7" fmla="*/ G6 1 2"/>
              <a:gd name="G8" fmla="+- 21600 0 G7"/>
              <a:gd name="G9" fmla="*/ 21600 1 2"/>
              <a:gd name="G10" fmla="+- 5399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399" y="21600"/>
                </a:lnTo>
                <a:lnTo>
                  <a:pt x="16201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98317" name="AutoShape 13"/>
          <p:cNvSpPr>
            <a:spLocks noChangeArrowheads="1"/>
          </p:cNvSpPr>
          <p:nvPr/>
        </p:nvSpPr>
        <p:spPr bwMode="auto">
          <a:xfrm>
            <a:off x="2520950" y="1301750"/>
            <a:ext cx="901700" cy="444500"/>
          </a:xfrm>
          <a:prstGeom prst="star16">
            <a:avLst>
              <a:gd name="adj" fmla="val 37500"/>
            </a:avLst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98318" name="Oval 14"/>
          <p:cNvSpPr>
            <a:spLocks noChangeArrowheads="1"/>
          </p:cNvSpPr>
          <p:nvPr/>
        </p:nvSpPr>
        <p:spPr bwMode="auto">
          <a:xfrm>
            <a:off x="2292350" y="82550"/>
            <a:ext cx="1054100" cy="44450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98319" name="Rectangle 15"/>
          <p:cNvSpPr>
            <a:spLocks noChangeArrowheads="1"/>
          </p:cNvSpPr>
          <p:nvPr/>
        </p:nvSpPr>
        <p:spPr bwMode="auto">
          <a:xfrm>
            <a:off x="5541963" y="727075"/>
            <a:ext cx="2720975" cy="1076325"/>
          </a:xfrm>
          <a:prstGeom prst="rect">
            <a:avLst/>
          </a:prstGeom>
          <a:solidFill>
            <a:schemeClr val="accent1"/>
          </a:solidFill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 eaLnBrk="0" hangingPunct="0"/>
            <a:r>
              <a:rPr lang="cs-CZ" sz="3200" b="1">
                <a:latin typeface="Times New Roman" pitchFamily="18" charset="0"/>
              </a:rPr>
              <a:t>ALT,cAST</a:t>
            </a:r>
          </a:p>
          <a:p>
            <a:pPr defTabSz="762000" eaLnBrk="0" hangingPunct="0"/>
            <a:r>
              <a:rPr lang="cs-CZ" sz="3200" b="1">
                <a:latin typeface="Times New Roman" pitchFamily="18" charset="0"/>
              </a:rPr>
              <a:t>LD (HBD)</a:t>
            </a:r>
          </a:p>
        </p:txBody>
      </p:sp>
      <p:sp>
        <p:nvSpPr>
          <p:cNvPr id="98320" name="Rectangle 16"/>
          <p:cNvSpPr>
            <a:spLocks noChangeArrowheads="1"/>
          </p:cNvSpPr>
          <p:nvPr/>
        </p:nvSpPr>
        <p:spPr bwMode="auto">
          <a:xfrm>
            <a:off x="5846763" y="2174875"/>
            <a:ext cx="2405062" cy="576263"/>
          </a:xfrm>
          <a:prstGeom prst="rect">
            <a:avLst/>
          </a:prstGeom>
          <a:solidFill>
            <a:srgbClr val="FF6600"/>
          </a:solidFill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 eaLnBrk="0" hangingPunct="0"/>
            <a:r>
              <a:rPr lang="cs-CZ" sz="3200" b="1">
                <a:solidFill>
                  <a:schemeClr val="bg1"/>
                </a:solidFill>
                <a:latin typeface="Times New Roman" pitchFamily="18" charset="0"/>
              </a:rPr>
              <a:t>mAST,GMD</a:t>
            </a:r>
          </a:p>
        </p:txBody>
      </p:sp>
      <p:sp>
        <p:nvSpPr>
          <p:cNvPr id="98321" name="Rectangle 17"/>
          <p:cNvSpPr>
            <a:spLocks noChangeArrowheads="1"/>
          </p:cNvSpPr>
          <p:nvPr/>
        </p:nvSpPr>
        <p:spPr bwMode="auto">
          <a:xfrm>
            <a:off x="5943600" y="3200400"/>
            <a:ext cx="2044700" cy="908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98322" name="Rectangle 18"/>
          <p:cNvSpPr>
            <a:spLocks noChangeArrowheads="1"/>
          </p:cNvSpPr>
          <p:nvPr/>
        </p:nvSpPr>
        <p:spPr bwMode="auto">
          <a:xfrm>
            <a:off x="6324600" y="3276600"/>
            <a:ext cx="1452563" cy="819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 eaLnBrk="0" hangingPunct="0"/>
            <a:r>
              <a:rPr lang="cs-CZ" sz="2400" b="1">
                <a:latin typeface="Times New Roman" pitchFamily="18" charset="0"/>
              </a:rPr>
              <a:t>kathepsin</a:t>
            </a:r>
          </a:p>
          <a:p>
            <a:pPr defTabSz="762000" eaLnBrk="0" hangingPunct="0"/>
            <a:endParaRPr lang="cs-CZ" sz="2400" b="1">
              <a:latin typeface="Times New Roman" pitchFamily="18" charset="0"/>
            </a:endParaRPr>
          </a:p>
        </p:txBody>
      </p:sp>
      <p:sp>
        <p:nvSpPr>
          <p:cNvPr id="98323" name="Rectangle 19"/>
          <p:cNvSpPr>
            <a:spLocks noChangeArrowheads="1"/>
          </p:cNvSpPr>
          <p:nvPr/>
        </p:nvSpPr>
        <p:spPr bwMode="auto">
          <a:xfrm>
            <a:off x="5846763" y="4537075"/>
            <a:ext cx="3068637" cy="1063625"/>
          </a:xfrm>
          <a:prstGeom prst="rect">
            <a:avLst/>
          </a:prstGeom>
          <a:solidFill>
            <a:schemeClr val="tx2"/>
          </a:solidFill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defTabSz="762000" eaLnBrk="0" hangingPunct="0"/>
            <a:r>
              <a:rPr lang="cs-CZ" sz="3200" b="1">
                <a:solidFill>
                  <a:schemeClr val="bg1"/>
                </a:solidFill>
                <a:latin typeface="Times New Roman" pitchFamily="18" charset="0"/>
              </a:rPr>
              <a:t>CHS, koag.fakt.</a:t>
            </a:r>
          </a:p>
          <a:p>
            <a:pPr defTabSz="762000" eaLnBrk="0" hangingPunct="0"/>
            <a:r>
              <a:rPr lang="cs-CZ" sz="3200" b="1">
                <a:solidFill>
                  <a:schemeClr val="bg1"/>
                </a:solidFill>
                <a:latin typeface="Times New Roman" pitchFamily="18" charset="0"/>
              </a:rPr>
              <a:t>Alb., prealb.</a:t>
            </a:r>
          </a:p>
        </p:txBody>
      </p:sp>
      <p:sp>
        <p:nvSpPr>
          <p:cNvPr id="98324" name="Rectangle 20"/>
          <p:cNvSpPr>
            <a:spLocks noChangeArrowheads="1"/>
          </p:cNvSpPr>
          <p:nvPr/>
        </p:nvSpPr>
        <p:spPr bwMode="auto">
          <a:xfrm>
            <a:off x="4703763" y="5832475"/>
            <a:ext cx="2959100" cy="576263"/>
          </a:xfrm>
          <a:prstGeom prst="rect">
            <a:avLst/>
          </a:prstGeom>
          <a:solidFill>
            <a:srgbClr val="FFFF00"/>
          </a:solidFill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 eaLnBrk="0" hangingPunct="0"/>
            <a:r>
              <a:rPr lang="cs-CZ" sz="3200" b="1">
                <a:latin typeface="Times New Roman" pitchFamily="18" charset="0"/>
              </a:rPr>
              <a:t>ALP,GMT,NTS</a:t>
            </a:r>
          </a:p>
        </p:txBody>
      </p:sp>
      <p:sp>
        <p:nvSpPr>
          <p:cNvPr id="98325" name="Line 21"/>
          <p:cNvSpPr>
            <a:spLocks noChangeShapeType="1"/>
          </p:cNvSpPr>
          <p:nvPr/>
        </p:nvSpPr>
        <p:spPr bwMode="auto">
          <a:xfrm flipH="1">
            <a:off x="3492500" y="1384300"/>
            <a:ext cx="2006600" cy="812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98326" name="Line 22"/>
          <p:cNvSpPr>
            <a:spLocks noChangeShapeType="1"/>
          </p:cNvSpPr>
          <p:nvPr/>
        </p:nvSpPr>
        <p:spPr bwMode="auto">
          <a:xfrm flipV="1">
            <a:off x="4432300" y="2654300"/>
            <a:ext cx="1574800" cy="25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98327" name="Line 23"/>
          <p:cNvSpPr>
            <a:spLocks noChangeShapeType="1"/>
          </p:cNvSpPr>
          <p:nvPr/>
        </p:nvSpPr>
        <p:spPr bwMode="auto">
          <a:xfrm flipV="1">
            <a:off x="4203700" y="3644900"/>
            <a:ext cx="1727200" cy="330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98328" name="Line 24"/>
          <p:cNvSpPr>
            <a:spLocks noChangeShapeType="1"/>
          </p:cNvSpPr>
          <p:nvPr/>
        </p:nvSpPr>
        <p:spPr bwMode="auto">
          <a:xfrm>
            <a:off x="3136900" y="6032500"/>
            <a:ext cx="1803400" cy="355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98329" name="Line 25"/>
          <p:cNvSpPr>
            <a:spLocks noChangeShapeType="1"/>
          </p:cNvSpPr>
          <p:nvPr/>
        </p:nvSpPr>
        <p:spPr bwMode="auto">
          <a:xfrm>
            <a:off x="3924300" y="5067300"/>
            <a:ext cx="762000" cy="762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98330" name="Line 26"/>
          <p:cNvSpPr>
            <a:spLocks noChangeShapeType="1"/>
          </p:cNvSpPr>
          <p:nvPr/>
        </p:nvSpPr>
        <p:spPr bwMode="auto">
          <a:xfrm>
            <a:off x="3695700" y="4610100"/>
            <a:ext cx="152400" cy="381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98331" name="Line 27"/>
          <p:cNvSpPr>
            <a:spLocks noChangeShapeType="1"/>
          </p:cNvSpPr>
          <p:nvPr/>
        </p:nvSpPr>
        <p:spPr bwMode="auto">
          <a:xfrm flipV="1">
            <a:off x="2933700" y="4762500"/>
            <a:ext cx="762000" cy="2286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98332" name="Line 28"/>
          <p:cNvSpPr>
            <a:spLocks noChangeShapeType="1"/>
          </p:cNvSpPr>
          <p:nvPr/>
        </p:nvSpPr>
        <p:spPr bwMode="auto">
          <a:xfrm flipH="1">
            <a:off x="4305300" y="4686300"/>
            <a:ext cx="152400" cy="381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98333" name="Line 29"/>
          <p:cNvSpPr>
            <a:spLocks noChangeShapeType="1"/>
          </p:cNvSpPr>
          <p:nvPr/>
        </p:nvSpPr>
        <p:spPr bwMode="auto">
          <a:xfrm>
            <a:off x="4432300" y="4889500"/>
            <a:ext cx="1498600" cy="127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98334" name="Line 30"/>
          <p:cNvSpPr>
            <a:spLocks noChangeShapeType="1"/>
          </p:cNvSpPr>
          <p:nvPr/>
        </p:nvSpPr>
        <p:spPr bwMode="auto">
          <a:xfrm flipH="1">
            <a:off x="908050" y="6026150"/>
            <a:ext cx="774700" cy="7493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98335" name="Line 31"/>
          <p:cNvSpPr>
            <a:spLocks noChangeShapeType="1"/>
          </p:cNvSpPr>
          <p:nvPr/>
        </p:nvSpPr>
        <p:spPr bwMode="auto">
          <a:xfrm>
            <a:off x="4273550" y="6026150"/>
            <a:ext cx="825500" cy="7493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98336" name="Line 32"/>
          <p:cNvSpPr>
            <a:spLocks noChangeShapeType="1"/>
          </p:cNvSpPr>
          <p:nvPr/>
        </p:nvSpPr>
        <p:spPr bwMode="auto">
          <a:xfrm>
            <a:off x="920750" y="6781800"/>
            <a:ext cx="41783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1985963" y="185738"/>
            <a:ext cx="51069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cs-CZ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DIAGNOSTICKÉ ENZYMY</a:t>
            </a:r>
          </a:p>
        </p:txBody>
      </p:sp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0" y="857250"/>
            <a:ext cx="9144000" cy="588486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cs-CZ" sz="2400" b="1" i="1" u="sng">
                <a:solidFill>
                  <a:srgbClr val="FFFFCC"/>
                </a:solidFill>
              </a:rPr>
              <a:t>Cytoplasma:</a:t>
            </a:r>
            <a:r>
              <a:rPr lang="cs-CZ" sz="2400" b="1" i="1">
                <a:solidFill>
                  <a:schemeClr val="accent2"/>
                </a:solidFill>
              </a:rPr>
              <a:t>  </a:t>
            </a:r>
            <a:r>
              <a:rPr lang="cs-CZ" sz="2800" b="1">
                <a:solidFill>
                  <a:srgbClr val="FFFF00"/>
                </a:solidFill>
              </a:rPr>
              <a:t>ALT, cAST </a:t>
            </a:r>
            <a:r>
              <a:rPr lang="cs-CZ" sz="1600" b="1">
                <a:solidFill>
                  <a:srgbClr val="FFFF00"/>
                </a:solidFill>
              </a:rPr>
              <a:t>(30% z celkové jaterní AST)</a:t>
            </a:r>
            <a:r>
              <a:rPr lang="cs-CZ" sz="2800" b="1">
                <a:solidFill>
                  <a:srgbClr val="FFFF00"/>
                </a:solidFill>
              </a:rPr>
              <a:t> , LD (HBD)</a:t>
            </a:r>
            <a:r>
              <a:rPr lang="cs-CZ" sz="2800" b="1"/>
              <a:t>                    </a:t>
            </a:r>
          </a:p>
          <a:p>
            <a:pPr eaLnBrk="0" hangingPunct="0"/>
            <a:r>
              <a:rPr lang="cs-CZ" sz="2800" b="1"/>
              <a:t>                                                                  </a:t>
            </a:r>
            <a:r>
              <a:rPr lang="cs-CZ" sz="2800" b="1" u="sng">
                <a:solidFill>
                  <a:srgbClr val="FF5050"/>
                </a:solidFill>
              </a:rPr>
              <a:t>porucha</a:t>
            </a:r>
            <a:r>
              <a:rPr lang="cs-CZ" sz="2800" b="1">
                <a:solidFill>
                  <a:srgbClr val="FF5050"/>
                </a:solidFill>
              </a:rPr>
              <a:t/>
            </a:r>
            <a:br>
              <a:rPr lang="cs-CZ" sz="2800" b="1">
                <a:solidFill>
                  <a:srgbClr val="FF5050"/>
                </a:solidFill>
              </a:rPr>
            </a:br>
            <a:r>
              <a:rPr lang="cs-CZ" sz="2800" b="1">
                <a:solidFill>
                  <a:srgbClr val="FF5050"/>
                </a:solidFill>
              </a:rPr>
              <a:t>                                                                  </a:t>
            </a:r>
            <a:r>
              <a:rPr lang="cs-CZ" sz="2800" b="1" u="sng">
                <a:solidFill>
                  <a:srgbClr val="FF5050"/>
                </a:solidFill>
              </a:rPr>
              <a:t>permeability</a:t>
            </a:r>
            <a:endParaRPr lang="cs-CZ" sz="2800" b="1">
              <a:solidFill>
                <a:srgbClr val="FF5050"/>
              </a:solidFill>
            </a:endParaRPr>
          </a:p>
          <a:p>
            <a:pPr eaLnBrk="0" hangingPunct="0"/>
            <a:r>
              <a:rPr lang="cs-CZ" sz="2400" b="1" i="1" u="sng">
                <a:solidFill>
                  <a:srgbClr val="FFFFCC"/>
                </a:solidFill>
              </a:rPr>
              <a:t>Mitochondrie:</a:t>
            </a:r>
            <a:r>
              <a:rPr lang="cs-CZ" sz="2400" b="1" i="1">
                <a:solidFill>
                  <a:srgbClr val="CC3300"/>
                </a:solidFill>
              </a:rPr>
              <a:t>  </a:t>
            </a:r>
            <a:r>
              <a:rPr lang="cs-CZ" sz="2800" b="1">
                <a:solidFill>
                  <a:srgbClr val="FFFF00"/>
                </a:solidFill>
              </a:rPr>
              <a:t>mAST, GMD </a:t>
            </a:r>
            <a:r>
              <a:rPr lang="cs-CZ" sz="1600" b="1">
                <a:solidFill>
                  <a:srgbClr val="FFFF00"/>
                </a:solidFill>
              </a:rPr>
              <a:t>(glutamátdehydrogenáza)</a:t>
            </a:r>
            <a:r>
              <a:rPr lang="cs-CZ" sz="2800" b="1"/>
              <a:t>   </a:t>
            </a:r>
            <a:r>
              <a:rPr lang="cs-CZ" sz="2800" b="1" u="sng">
                <a:solidFill>
                  <a:srgbClr val="FF5050"/>
                </a:solidFill>
              </a:rPr>
              <a:t>nekróza</a:t>
            </a:r>
            <a:endParaRPr lang="cs-CZ" sz="2400" b="1" u="sng">
              <a:solidFill>
                <a:srgbClr val="FF5050"/>
              </a:solidFill>
            </a:endParaRPr>
          </a:p>
          <a:p>
            <a:pPr eaLnBrk="0" hangingPunct="0"/>
            <a:r>
              <a:rPr lang="cs-CZ" sz="2400" b="1" i="1" u="sng">
                <a:solidFill>
                  <a:srgbClr val="FFFFCC"/>
                </a:solidFill>
              </a:rPr>
              <a:t>Kanalikulární membr., membrány endotelu žlučovodů:</a:t>
            </a:r>
            <a:r>
              <a:rPr lang="cs-CZ" sz="2400" b="1" i="1">
                <a:solidFill>
                  <a:srgbClr val="996600"/>
                </a:solidFill>
              </a:rPr>
              <a:t>                               	</a:t>
            </a:r>
            <a:r>
              <a:rPr lang="cs-CZ" sz="2800" b="1">
                <a:solidFill>
                  <a:srgbClr val="FFFF00"/>
                </a:solidFill>
              </a:rPr>
              <a:t>ALP, GMT, 5-NTS </a:t>
            </a:r>
            <a:r>
              <a:rPr lang="cs-CZ" sz="1600" b="1">
                <a:solidFill>
                  <a:srgbClr val="FFFF00"/>
                </a:solidFill>
              </a:rPr>
              <a:t>(5´-nukleotidáza)</a:t>
            </a:r>
            <a:r>
              <a:rPr lang="cs-CZ" sz="2400" b="1">
                <a:solidFill>
                  <a:srgbClr val="FFFF00"/>
                </a:solidFill>
              </a:rPr>
              <a:t>        </a:t>
            </a:r>
            <a:r>
              <a:rPr lang="cs-CZ" sz="2800" b="1" u="sng">
                <a:solidFill>
                  <a:srgbClr val="FF5050"/>
                </a:solidFill>
              </a:rPr>
              <a:t>cholestáza</a:t>
            </a:r>
          </a:p>
          <a:p>
            <a:pPr eaLnBrk="0" hangingPunct="0"/>
            <a:endParaRPr lang="cs-CZ" sz="800" b="1">
              <a:solidFill>
                <a:srgbClr val="FFFF00"/>
              </a:solidFill>
            </a:endParaRPr>
          </a:p>
          <a:p>
            <a:pPr eaLnBrk="0" hangingPunct="0"/>
            <a:r>
              <a:rPr lang="cs-CZ" sz="2400" b="1" i="1" u="sng">
                <a:solidFill>
                  <a:srgbClr val="FFFFCC"/>
                </a:solidFill>
              </a:rPr>
              <a:t>Lysosomy:</a:t>
            </a:r>
            <a:r>
              <a:rPr lang="cs-CZ" sz="2400" b="1" i="1">
                <a:solidFill>
                  <a:srgbClr val="008000"/>
                </a:solidFill>
              </a:rPr>
              <a:t>  </a:t>
            </a:r>
            <a:r>
              <a:rPr lang="cs-CZ" sz="2400" b="1">
                <a:solidFill>
                  <a:srgbClr val="FFFF00"/>
                </a:solidFill>
              </a:rPr>
              <a:t>hydrolytické enzymy:                                             proteinázy (kathepsin) a </a:t>
            </a:r>
            <a:r>
              <a:rPr lang="el-GR" sz="2400" b="1">
                <a:solidFill>
                  <a:srgbClr val="FFFF00"/>
                </a:solidFill>
                <a:latin typeface=""/>
              </a:rPr>
              <a:t>β</a:t>
            </a:r>
            <a:r>
              <a:rPr lang="cs-CZ" sz="2400" b="1">
                <a:solidFill>
                  <a:srgbClr val="FFFF00"/>
                </a:solidFill>
              </a:rPr>
              <a:t>-glukuronidáza</a:t>
            </a:r>
            <a:r>
              <a:rPr lang="cs-CZ" sz="2400" b="1" i="1">
                <a:solidFill>
                  <a:srgbClr val="008000"/>
                </a:solidFill>
              </a:rPr>
              <a:t>    </a:t>
            </a:r>
            <a:r>
              <a:rPr lang="cs-CZ" sz="2000" b="1">
                <a:solidFill>
                  <a:srgbClr val="FF5050"/>
                </a:solidFill>
              </a:rPr>
              <a:t>(Gaucherova ch.) </a:t>
            </a:r>
          </a:p>
          <a:p>
            <a:pPr eaLnBrk="0" hangingPunct="0"/>
            <a:endParaRPr lang="cs-CZ" sz="2000" b="1">
              <a:solidFill>
                <a:srgbClr val="FF5050"/>
              </a:solidFill>
            </a:endParaRPr>
          </a:p>
          <a:p>
            <a:pPr eaLnBrk="0" hangingPunct="0"/>
            <a:r>
              <a:rPr lang="cs-CZ" sz="2400" b="1" i="1" u="sng">
                <a:solidFill>
                  <a:srgbClr val="FFFFCC"/>
                </a:solidFill>
              </a:rPr>
              <a:t>Drsné endoplasm. retikulum:</a:t>
            </a:r>
            <a:r>
              <a:rPr lang="cs-CZ" sz="2400" b="1" i="1">
                <a:solidFill>
                  <a:srgbClr val="FF0066"/>
                </a:solidFill>
              </a:rPr>
              <a:t>  </a:t>
            </a:r>
            <a:r>
              <a:rPr lang="cs-CZ" sz="2800" b="1">
                <a:solidFill>
                  <a:srgbClr val="FFFF00"/>
                </a:solidFill>
              </a:rPr>
              <a:t>CHS </a:t>
            </a:r>
            <a:r>
              <a:rPr lang="cs-CZ" sz="1600" b="1">
                <a:solidFill>
                  <a:srgbClr val="FFFF00"/>
                </a:solidFill>
              </a:rPr>
              <a:t>(cholinesteráza),</a:t>
            </a:r>
            <a:r>
              <a:rPr lang="cs-CZ" sz="2800" b="1">
                <a:solidFill>
                  <a:srgbClr val="FFFF00"/>
                </a:solidFill>
              </a:rPr>
              <a:t>                        koagul. faktory,  plasmat. proteiny (albumin,</a:t>
            </a:r>
            <a:br>
              <a:rPr lang="cs-CZ" sz="2800" b="1">
                <a:solidFill>
                  <a:srgbClr val="FFFF00"/>
                </a:solidFill>
              </a:rPr>
            </a:br>
            <a:r>
              <a:rPr lang="cs-CZ" sz="2800" b="1">
                <a:solidFill>
                  <a:srgbClr val="FFFF00"/>
                </a:solidFill>
              </a:rPr>
              <a:t>                               prealbumin, transferin)</a:t>
            </a:r>
          </a:p>
          <a:p>
            <a:pPr eaLnBrk="0" hangingPunct="0"/>
            <a:r>
              <a:rPr lang="cs-CZ" sz="2800" b="1">
                <a:solidFill>
                  <a:srgbClr val="FF0066"/>
                </a:solidFill>
              </a:rPr>
              <a:t>                                                      </a:t>
            </a:r>
            <a:r>
              <a:rPr lang="cs-CZ" sz="2800" b="1" u="sng">
                <a:solidFill>
                  <a:srgbClr val="FF5050"/>
                </a:solidFill>
              </a:rPr>
              <a:t>porucha</a:t>
            </a:r>
            <a:r>
              <a:rPr lang="cs-CZ" sz="2800" b="1">
                <a:solidFill>
                  <a:srgbClr val="FF5050"/>
                </a:solidFill>
              </a:rPr>
              <a:t> (snížení !)</a:t>
            </a:r>
          </a:p>
          <a:p>
            <a:pPr eaLnBrk="0" hangingPunct="0"/>
            <a:r>
              <a:rPr lang="cs-CZ" sz="2800" b="1">
                <a:solidFill>
                  <a:srgbClr val="FF5050"/>
                </a:solidFill>
              </a:rPr>
              <a:t>                                                      </a:t>
            </a:r>
            <a:r>
              <a:rPr lang="cs-CZ" sz="2800" b="1" u="sng">
                <a:solidFill>
                  <a:srgbClr val="FF5050"/>
                </a:solidFill>
              </a:rPr>
              <a:t>proteosyntézy</a:t>
            </a:r>
            <a:r>
              <a:rPr lang="cs-CZ" sz="2800" b="1" u="sng">
                <a:solidFill>
                  <a:srgbClr val="FF0066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98438"/>
            <a:ext cx="8229600" cy="1143000"/>
          </a:xfrm>
        </p:spPr>
        <p:txBody>
          <a:bodyPr/>
          <a:lstStyle/>
          <a:p>
            <a:r>
              <a:rPr lang="cs-CZ" sz="4000" b="1">
                <a:solidFill>
                  <a:srgbClr val="FFFF00"/>
                </a:solidFill>
              </a:rPr>
              <a:t>Laboratorní známky                 poškození hepatocytů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600200"/>
            <a:ext cx="8362950" cy="2981325"/>
          </a:xfrm>
          <a:solidFill>
            <a:srgbClr val="FFFFCC"/>
          </a:solidFill>
        </p:spPr>
        <p:txBody>
          <a:bodyPr/>
          <a:lstStyle/>
          <a:p>
            <a:pPr>
              <a:spcBef>
                <a:spcPct val="25000"/>
              </a:spcBef>
            </a:pPr>
            <a:r>
              <a:rPr lang="cs-CZ" sz="2400" b="1"/>
              <a:t>Mírné poškození hepatocytů</a:t>
            </a:r>
            <a:r>
              <a:rPr lang="cs-CZ" sz="2400"/>
              <a:t> (zvýšení permeability buněčné membrány): zvýšení aktivity cytoplazmatických enzymů  - ALT, LD (hlavně izoenzym M4), cytoplazmatické frakce AST</a:t>
            </a:r>
          </a:p>
          <a:p>
            <a:pPr>
              <a:spcBef>
                <a:spcPct val="25000"/>
              </a:spcBef>
            </a:pPr>
            <a:r>
              <a:rPr lang="cs-CZ" sz="2400" b="1"/>
              <a:t>Těžké poškození hepatocytů</a:t>
            </a:r>
            <a:r>
              <a:rPr lang="cs-CZ" sz="2400"/>
              <a:t> (nekróza buněk): zvýšení aktivity i intramitochondriálně přítomných enzymů  - AST, poměr AST/ALT </a:t>
            </a:r>
            <a:r>
              <a:rPr lang="en-US" sz="2400"/>
              <a:t>&gt;</a:t>
            </a:r>
            <a:r>
              <a:rPr lang="cs-CZ" sz="2400"/>
              <a:t> 1, GMD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468313" y="4797425"/>
            <a:ext cx="8229600" cy="1655763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cs-CZ" sz="2000"/>
              <a:t>Z poškozených hepatocytů unikají i neenzymové složky (Fe, Cu)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cs-CZ" sz="2000"/>
              <a:t>Při městnání krve v játrech: AST/ALT </a:t>
            </a:r>
            <a:r>
              <a:rPr lang="en-US" sz="2000"/>
              <a:t>&lt;</a:t>
            </a:r>
            <a:r>
              <a:rPr lang="cs-CZ" sz="2000"/>
              <a:t> 1, zvýšení GMD (vysoká aktivita v centrilobulárních hepatocytech)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cs-CZ" sz="2000"/>
              <a:t>Pokles původně vysokého AST: uzdravení, ale i masivní nekróza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Typy testů v hepatologii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362950" cy="4525963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cs-CZ" sz="2400" b="1"/>
              <a:t>   </a:t>
            </a:r>
            <a:r>
              <a:rPr lang="cs-CZ" sz="2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Testy dynamické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- měří kapacitu jater metabolizovat exogenní látky</a:t>
            </a:r>
          </a:p>
          <a:p>
            <a:pPr>
              <a:lnSpc>
                <a:spcPct val="90000"/>
              </a:lnSpc>
              <a:buFontTx/>
              <a:buNone/>
            </a:pPr>
            <a:endParaRPr lang="cs-CZ" sz="24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cs-CZ" sz="2400" b="1">
                <a:solidFill>
                  <a:srgbClr val="FF9966"/>
                </a:solidFill>
              </a:rPr>
              <a:t>   </a:t>
            </a:r>
            <a:r>
              <a:rPr lang="cs-CZ" sz="2400" b="1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Testy statické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400" b="1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- hodnotí okamžitou metabolickou situaci jater</a:t>
            </a:r>
          </a:p>
          <a:p>
            <a:pPr>
              <a:lnSpc>
                <a:spcPct val="90000"/>
              </a:lnSpc>
              <a:buFontTx/>
              <a:buNone/>
            </a:pPr>
            <a:endParaRPr lang="cs-CZ" sz="2400" b="1">
              <a:solidFill>
                <a:srgbClr val="CC3300"/>
              </a:solidFill>
            </a:endParaRPr>
          </a:p>
          <a:p>
            <a:pPr>
              <a:lnSpc>
                <a:spcPct val="90000"/>
              </a:lnSpc>
            </a:pPr>
            <a:r>
              <a:rPr lang="cs-CZ" sz="2400">
                <a:solidFill>
                  <a:schemeClr val="bg1"/>
                </a:solidFill>
              </a:rPr>
              <a:t>Testy odrážející poškození hepatocytů – ALT, AST</a:t>
            </a:r>
          </a:p>
          <a:p>
            <a:pPr>
              <a:lnSpc>
                <a:spcPct val="90000"/>
              </a:lnSpc>
            </a:pPr>
            <a:r>
              <a:rPr lang="cs-CZ" sz="2400">
                <a:solidFill>
                  <a:schemeClr val="bg1"/>
                </a:solidFill>
              </a:rPr>
              <a:t>Testy odrážející obstrukci v oblasti žluč. cest – ALP, GMT</a:t>
            </a:r>
          </a:p>
          <a:p>
            <a:pPr>
              <a:lnSpc>
                <a:spcPct val="90000"/>
              </a:lnSpc>
            </a:pPr>
            <a:r>
              <a:rPr lang="cs-CZ" sz="2400">
                <a:solidFill>
                  <a:schemeClr val="bg1"/>
                </a:solidFill>
              </a:rPr>
              <a:t>Testy syntetické funkce jater – ALB, pALB, CHS</a:t>
            </a:r>
          </a:p>
          <a:p>
            <a:pPr>
              <a:lnSpc>
                <a:spcPct val="90000"/>
              </a:lnSpc>
            </a:pPr>
            <a:r>
              <a:rPr lang="cs-CZ" sz="2400">
                <a:solidFill>
                  <a:schemeClr val="bg1"/>
                </a:solidFill>
              </a:rPr>
              <a:t>Testy měřící detoxifikační aktivitu jater – NH</a:t>
            </a:r>
            <a:r>
              <a:rPr lang="cs-CZ" sz="2400" baseline="-25000">
                <a:solidFill>
                  <a:schemeClr val="bg1"/>
                </a:solidFill>
              </a:rPr>
              <a:t>3</a:t>
            </a:r>
            <a:r>
              <a:rPr lang="cs-CZ" sz="2400">
                <a:solidFill>
                  <a:schemeClr val="bg1"/>
                </a:solidFill>
              </a:rPr>
              <a:t>, Bil.</a:t>
            </a:r>
            <a:r>
              <a:rPr lang="cs-CZ" sz="24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ChangeArrowheads="1"/>
          </p:cNvSpPr>
          <p:nvPr/>
        </p:nvSpPr>
        <p:spPr bwMode="auto">
          <a:xfrm>
            <a:off x="685800" y="544513"/>
            <a:ext cx="7543800" cy="1371600"/>
          </a:xfrm>
          <a:prstGeom prst="rect">
            <a:avLst/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cs-CZ" sz="2400">
              <a:latin typeface="Times New Roman" pitchFamily="18" charset="0"/>
            </a:endParaRPr>
          </a:p>
        </p:txBody>
      </p:sp>
      <p:sp>
        <p:nvSpPr>
          <p:cNvPr id="60419" name="Text Box 3"/>
          <p:cNvSpPr txBox="1">
            <a:spLocks noChangeArrowheads="1"/>
          </p:cNvSpPr>
          <p:nvPr/>
        </p:nvSpPr>
        <p:spPr bwMode="auto">
          <a:xfrm>
            <a:off x="900113" y="582613"/>
            <a:ext cx="710247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cs-CZ" sz="3600" b="1">
                <a:solidFill>
                  <a:srgbClr val="CC0000"/>
                </a:solidFill>
              </a:rPr>
              <a:t>ALT - alaninaminotransferáza</a:t>
            </a:r>
          </a:p>
          <a:p>
            <a:pPr eaLnBrk="0" hangingPunct="0"/>
            <a:r>
              <a:rPr lang="cs-CZ" sz="3600" b="1">
                <a:solidFill>
                  <a:srgbClr val="FF0066"/>
                </a:solidFill>
              </a:rPr>
              <a:t>AST - aspartátaminotransferáza</a:t>
            </a:r>
            <a:endParaRPr lang="cs-CZ" sz="3200" b="1">
              <a:solidFill>
                <a:srgbClr val="FF0066"/>
              </a:solidFill>
            </a:endParaRPr>
          </a:p>
        </p:txBody>
      </p:sp>
      <p:sp>
        <p:nvSpPr>
          <p:cNvPr id="60420" name="Text Box 4"/>
          <p:cNvSpPr txBox="1">
            <a:spLocks noChangeArrowheads="1"/>
          </p:cNvSpPr>
          <p:nvPr/>
        </p:nvSpPr>
        <p:spPr bwMode="auto">
          <a:xfrm>
            <a:off x="827088" y="2276475"/>
            <a:ext cx="7242175" cy="3090863"/>
          </a:xfrm>
          <a:prstGeom prst="rect">
            <a:avLst/>
          </a:prstGeom>
          <a:solidFill>
            <a:srgbClr val="FFFFCC"/>
          </a:soli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cs-CZ" sz="2800" b="1">
                <a:latin typeface="Times New Roman" pitchFamily="18" charset="0"/>
              </a:rPr>
              <a:t>ALT: cytosolový enzym </a:t>
            </a:r>
            <a:r>
              <a:rPr lang="cs-CZ" sz="2800" b="1" i="1">
                <a:latin typeface="Times New Roman" pitchFamily="18" charset="0"/>
              </a:rPr>
              <a:t>(porucha permeability)</a:t>
            </a:r>
            <a:endParaRPr lang="cs-CZ" sz="2800" b="1">
              <a:latin typeface="Times New Roman" pitchFamily="18" charset="0"/>
            </a:endParaRPr>
          </a:p>
          <a:p>
            <a:pPr eaLnBrk="0" hangingPunct="0"/>
            <a:endParaRPr lang="cs-CZ" sz="2800" b="1">
              <a:latin typeface="Times New Roman" pitchFamily="18" charset="0"/>
            </a:endParaRPr>
          </a:p>
          <a:p>
            <a:pPr eaLnBrk="0" hangingPunct="0"/>
            <a:r>
              <a:rPr lang="cs-CZ" sz="2800" b="1">
                <a:latin typeface="Times New Roman" pitchFamily="18" charset="0"/>
              </a:rPr>
              <a:t>AST          c-AST (cytosolová, 30%)</a:t>
            </a:r>
          </a:p>
          <a:p>
            <a:pPr eaLnBrk="0" hangingPunct="0"/>
            <a:endParaRPr lang="cs-CZ" sz="2800" b="1">
              <a:latin typeface="Times New Roman" pitchFamily="18" charset="0"/>
            </a:endParaRPr>
          </a:p>
          <a:p>
            <a:pPr eaLnBrk="0" hangingPunct="0"/>
            <a:r>
              <a:rPr lang="cs-CZ" sz="2800" b="1">
                <a:latin typeface="Times New Roman" pitchFamily="18" charset="0"/>
              </a:rPr>
              <a:t>                  </a:t>
            </a:r>
            <a:r>
              <a:rPr lang="cs-CZ" sz="2800" b="1" u="sng">
                <a:solidFill>
                  <a:srgbClr val="FF0066"/>
                </a:solidFill>
                <a:latin typeface="Times New Roman" pitchFamily="18" charset="0"/>
              </a:rPr>
              <a:t>m-AST</a:t>
            </a:r>
            <a:r>
              <a:rPr lang="cs-CZ" sz="2800" b="1">
                <a:solidFill>
                  <a:srgbClr val="FF0066"/>
                </a:solidFill>
                <a:latin typeface="Times New Roman" pitchFamily="18" charset="0"/>
              </a:rPr>
              <a:t> (mitochondriální</a:t>
            </a:r>
            <a:r>
              <a:rPr lang="cs-CZ" sz="2800" b="1">
                <a:latin typeface="Times New Roman" pitchFamily="18" charset="0"/>
              </a:rPr>
              <a:t>, 70%)</a:t>
            </a:r>
          </a:p>
          <a:p>
            <a:pPr eaLnBrk="0" hangingPunct="0"/>
            <a:r>
              <a:rPr lang="cs-CZ" sz="2800" b="1">
                <a:latin typeface="Times New Roman" pitchFamily="18" charset="0"/>
              </a:rPr>
              <a:t>                              </a:t>
            </a:r>
            <a:r>
              <a:rPr lang="cs-CZ" sz="2800" b="1" i="1" u="sng">
                <a:solidFill>
                  <a:srgbClr val="FF0066"/>
                </a:solidFill>
                <a:latin typeface="Times New Roman" pitchFamily="18" charset="0"/>
              </a:rPr>
              <a:t>(nekróza</a:t>
            </a:r>
            <a:r>
              <a:rPr lang="cs-CZ" sz="2800" b="1" i="1">
                <a:solidFill>
                  <a:srgbClr val="FF0066"/>
                </a:solidFill>
                <a:latin typeface="Times New Roman" pitchFamily="18" charset="0"/>
              </a:rPr>
              <a:t>)(</a:t>
            </a:r>
            <a:r>
              <a:rPr lang="cs-CZ" sz="2800" b="1" i="1">
                <a:solidFill>
                  <a:srgbClr val="CC3300"/>
                </a:solidFill>
                <a:latin typeface="Times New Roman" pitchFamily="18" charset="0"/>
              </a:rPr>
              <a:t>alkohol    mAST)</a:t>
            </a:r>
            <a:endParaRPr lang="cs-CZ" sz="2800" b="1">
              <a:latin typeface="Times New Roman" pitchFamily="18" charset="0"/>
            </a:endParaRPr>
          </a:p>
          <a:p>
            <a:pPr eaLnBrk="0" hangingPunct="0"/>
            <a:endParaRPr lang="cs-CZ" sz="2800" b="1">
              <a:latin typeface="Times New Roman" pitchFamily="18" charset="0"/>
            </a:endParaRPr>
          </a:p>
        </p:txBody>
      </p:sp>
      <p:sp>
        <p:nvSpPr>
          <p:cNvPr id="60421" name="Line 5"/>
          <p:cNvSpPr>
            <a:spLocks noChangeShapeType="1"/>
          </p:cNvSpPr>
          <p:nvPr/>
        </p:nvSpPr>
        <p:spPr bwMode="auto">
          <a:xfrm>
            <a:off x="1692275" y="3429000"/>
            <a:ext cx="685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0422" name="Line 6"/>
          <p:cNvSpPr>
            <a:spLocks noChangeShapeType="1"/>
          </p:cNvSpPr>
          <p:nvPr/>
        </p:nvSpPr>
        <p:spPr bwMode="auto">
          <a:xfrm>
            <a:off x="1619250" y="3716338"/>
            <a:ext cx="838200" cy="609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0423" name="Line 7"/>
          <p:cNvSpPr>
            <a:spLocks noChangeShapeType="1"/>
          </p:cNvSpPr>
          <p:nvPr/>
        </p:nvSpPr>
        <p:spPr bwMode="auto">
          <a:xfrm>
            <a:off x="6300788" y="4724400"/>
            <a:ext cx="22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0424" name="Rectangle 8"/>
          <p:cNvSpPr>
            <a:spLocks noChangeArrowheads="1"/>
          </p:cNvSpPr>
          <p:nvPr/>
        </p:nvSpPr>
        <p:spPr bwMode="auto">
          <a:xfrm>
            <a:off x="900113" y="5734050"/>
            <a:ext cx="70564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>
                <a:solidFill>
                  <a:srgbClr val="00FFFF"/>
                </a:solidFill>
              </a:rPr>
              <a:t>Funkce : přenos </a:t>
            </a:r>
            <a:r>
              <a:rPr lang="el-GR">
                <a:solidFill>
                  <a:srgbClr val="00FFFF"/>
                </a:solidFill>
              </a:rPr>
              <a:t>α</a:t>
            </a:r>
            <a:r>
              <a:rPr lang="cs-CZ">
                <a:solidFill>
                  <a:srgbClr val="00FFFF"/>
                </a:solidFill>
              </a:rPr>
              <a:t>-aminoskupiny z aspartátu a alaninu </a:t>
            </a:r>
          </a:p>
          <a:p>
            <a:r>
              <a:rPr lang="cs-CZ">
                <a:solidFill>
                  <a:srgbClr val="00FFFF"/>
                </a:solidFill>
              </a:rPr>
              <a:t>                                            na </a:t>
            </a:r>
            <a:r>
              <a:rPr lang="el-GR">
                <a:solidFill>
                  <a:srgbClr val="00FFFF"/>
                </a:solidFill>
              </a:rPr>
              <a:t>α</a:t>
            </a:r>
            <a:r>
              <a:rPr lang="cs-CZ">
                <a:solidFill>
                  <a:srgbClr val="00FFFF"/>
                </a:solidFill>
              </a:rPr>
              <a:t>-ketoskupinu k. ketoglutarové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F11_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113" y="1341438"/>
            <a:ext cx="4379912" cy="4598987"/>
          </a:xfrm>
          <a:prstGeom prst="rect">
            <a:avLst/>
          </a:prstGeom>
          <a:noFill/>
        </p:spPr>
      </p:pic>
      <p:sp>
        <p:nvSpPr>
          <p:cNvPr id="91139" name="Text Box 3"/>
          <p:cNvSpPr txBox="1">
            <a:spLocks noChangeArrowheads="1"/>
          </p:cNvSpPr>
          <p:nvPr/>
        </p:nvSpPr>
        <p:spPr bwMode="auto">
          <a:xfrm>
            <a:off x="179388" y="2205038"/>
            <a:ext cx="3203575" cy="727075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 u="sng">
                <a:solidFill>
                  <a:srgbClr val="4A6400"/>
                </a:solidFill>
                <a:latin typeface="Comic Sans MS" pitchFamily="66" charset="0"/>
              </a:rPr>
              <a:t>alanin</a:t>
            </a:r>
            <a:r>
              <a:rPr lang="cs-CZ" sz="2000" b="1">
                <a:solidFill>
                  <a:srgbClr val="4A6400"/>
                </a:solidFill>
                <a:latin typeface="Comic Sans MS" pitchFamily="66" charset="0"/>
              </a:rPr>
              <a:t>aminotransferáza</a:t>
            </a:r>
            <a:br>
              <a:rPr lang="cs-CZ" sz="2000" b="1">
                <a:solidFill>
                  <a:srgbClr val="4A6400"/>
                </a:solidFill>
                <a:latin typeface="Comic Sans MS" pitchFamily="66" charset="0"/>
              </a:rPr>
            </a:br>
            <a:r>
              <a:rPr lang="cs-CZ" sz="2000" b="1">
                <a:solidFill>
                  <a:srgbClr val="4A6400"/>
                </a:solidFill>
                <a:latin typeface="Comic Sans MS" pitchFamily="66" charset="0"/>
              </a:rPr>
              <a:t>(ALT)</a:t>
            </a:r>
          </a:p>
        </p:txBody>
      </p:sp>
      <p:sp>
        <p:nvSpPr>
          <p:cNvPr id="91140" name="Text Box 4"/>
          <p:cNvSpPr txBox="1">
            <a:spLocks noChangeArrowheads="1"/>
          </p:cNvSpPr>
          <p:nvPr/>
        </p:nvSpPr>
        <p:spPr bwMode="auto">
          <a:xfrm>
            <a:off x="5580063" y="3789363"/>
            <a:ext cx="3419475" cy="727075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 u="sng">
                <a:solidFill>
                  <a:srgbClr val="4A6400"/>
                </a:solidFill>
                <a:latin typeface="Comic Sans MS" pitchFamily="66" charset="0"/>
              </a:rPr>
              <a:t>aspartát</a:t>
            </a:r>
            <a:r>
              <a:rPr lang="cs-CZ" sz="2000" b="1">
                <a:solidFill>
                  <a:srgbClr val="4A6400"/>
                </a:solidFill>
                <a:latin typeface="Comic Sans MS" pitchFamily="66" charset="0"/>
              </a:rPr>
              <a:t>aminotransferáza</a:t>
            </a:r>
            <a:br>
              <a:rPr lang="cs-CZ" sz="2000" b="1">
                <a:solidFill>
                  <a:srgbClr val="4A6400"/>
                </a:solidFill>
                <a:latin typeface="Comic Sans MS" pitchFamily="66" charset="0"/>
              </a:rPr>
            </a:br>
            <a:r>
              <a:rPr lang="cs-CZ" sz="2000" b="1">
                <a:solidFill>
                  <a:srgbClr val="4A6400"/>
                </a:solidFill>
                <a:latin typeface="Comic Sans MS" pitchFamily="66" charset="0"/>
              </a:rPr>
              <a:t>(AST)</a:t>
            </a:r>
          </a:p>
        </p:txBody>
      </p:sp>
      <p:sp>
        <p:nvSpPr>
          <p:cNvPr id="91141" name="Line 5"/>
          <p:cNvSpPr>
            <a:spLocks noChangeShapeType="1"/>
          </p:cNvSpPr>
          <p:nvPr/>
        </p:nvSpPr>
        <p:spPr bwMode="auto">
          <a:xfrm>
            <a:off x="2700338" y="5805488"/>
            <a:ext cx="2952750" cy="0"/>
          </a:xfrm>
          <a:prstGeom prst="line">
            <a:avLst/>
          </a:prstGeom>
          <a:noFill/>
          <a:ln w="17462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0" y="677863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cs-CZ" sz="4000" b="1">
                <a:solidFill>
                  <a:schemeClr val="bg1"/>
                </a:solidFill>
              </a:rPr>
              <a:t>  </a:t>
            </a:r>
            <a:r>
              <a:rPr lang="cs-CZ" sz="40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ALT</a:t>
            </a:r>
            <a:r>
              <a:rPr lang="cs-CZ" sz="3600" b="1">
                <a:solidFill>
                  <a:srgbClr val="FFFF00"/>
                </a:solidFill>
              </a:rPr>
              <a:t> </a:t>
            </a:r>
            <a:r>
              <a:rPr lang="cs-CZ" sz="3200" b="1">
                <a:solidFill>
                  <a:srgbClr val="FFFF99"/>
                </a:solidFill>
              </a:rPr>
              <a:t>(cytoplasma, </a:t>
            </a:r>
            <a:r>
              <a:rPr lang="cs-CZ" sz="2400" b="1">
                <a:solidFill>
                  <a:srgbClr val="FFFF99"/>
                </a:solidFill>
              </a:rPr>
              <a:t>primárně játra, ledviny</a:t>
            </a:r>
            <a:r>
              <a:rPr lang="cs-CZ" sz="3200" b="1">
                <a:solidFill>
                  <a:srgbClr val="FFFF99"/>
                </a:solidFill>
              </a:rPr>
              <a:t>),</a:t>
            </a:r>
            <a:r>
              <a:rPr lang="cs-CZ" sz="2400" b="1">
                <a:solidFill>
                  <a:srgbClr val="FFFF99"/>
                </a:solidFill>
              </a:rPr>
              <a:t>T/2 - 48 h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cs-CZ" sz="2400" b="1">
                <a:solidFill>
                  <a:srgbClr val="FFFF99"/>
                </a:solidFill>
              </a:rPr>
              <a:t>                    (do 35 r. vzestup, po 50 r. snížení)</a:t>
            </a:r>
            <a:r>
              <a:rPr lang="cs-CZ" b="1">
                <a:solidFill>
                  <a:srgbClr val="FFFF99"/>
                </a:solidFill>
              </a:rPr>
              <a:t>    </a:t>
            </a:r>
            <a:endParaRPr lang="cs-CZ" sz="2400" b="1">
              <a:solidFill>
                <a:srgbClr val="FFFF99"/>
              </a:solidFill>
            </a:endParaRP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cs-CZ" sz="3200" b="1">
                <a:solidFill>
                  <a:srgbClr val="FFFF99"/>
                </a:solidFill>
              </a:rPr>
              <a:t>            </a:t>
            </a:r>
            <a:r>
              <a:rPr lang="cs-CZ" sz="3200" b="1" i="1">
                <a:solidFill>
                  <a:schemeClr val="bg1"/>
                </a:solidFill>
              </a:rPr>
              <a:t>ak.vir.hep. (   -      ) (až 20-100x)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cs-CZ" sz="3200" b="1" i="1">
                <a:solidFill>
                  <a:schemeClr val="bg1"/>
                </a:solidFill>
              </a:rPr>
              <a:t>            chron. hep. (perz.  , akt.     ) (2-3x; 5x+)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cs-CZ" sz="3200" b="1" i="1">
                <a:solidFill>
                  <a:schemeClr val="bg1"/>
                </a:solidFill>
              </a:rPr>
              <a:t>            tox.hep. (až 50x)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cs-CZ" sz="3200" b="1" i="1">
                <a:solidFill>
                  <a:schemeClr val="bg1"/>
                </a:solidFill>
              </a:rPr>
              <a:t>            ak. hypoxie (až 50x)               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cs-CZ" sz="3200" b="1" i="1">
                <a:solidFill>
                  <a:schemeClr val="bg1"/>
                </a:solidFill>
              </a:rPr>
              <a:t>            cirhóza (norm. </a:t>
            </a:r>
            <a:r>
              <a:rPr lang="cs-CZ" sz="2400" b="1" i="1">
                <a:solidFill>
                  <a:schemeClr val="bg1"/>
                </a:solidFill>
              </a:rPr>
              <a:t>nebo hor.hranice</a:t>
            </a:r>
            <a:r>
              <a:rPr lang="cs-CZ" sz="3200" b="1" i="1">
                <a:solidFill>
                  <a:schemeClr val="bg1"/>
                </a:solidFill>
              </a:rPr>
              <a:t>); akt. 3-8x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cs-CZ" sz="3200" b="1" i="1">
                <a:solidFill>
                  <a:schemeClr val="bg1"/>
                </a:solidFill>
              </a:rPr>
              <a:t>            obstr.ikterus (2-5x)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cs-CZ" sz="3200" b="1" i="1">
                <a:solidFill>
                  <a:schemeClr val="bg1"/>
                </a:solidFill>
              </a:rPr>
              <a:t>            nádory jater (5-10x)</a:t>
            </a:r>
            <a:endParaRPr lang="cs-CZ" sz="3600" b="1">
              <a:solidFill>
                <a:schemeClr val="bg1"/>
              </a:solidFill>
            </a:endParaRPr>
          </a:p>
        </p:txBody>
      </p:sp>
      <p:sp>
        <p:nvSpPr>
          <p:cNvPr id="45059" name="Line 3"/>
          <p:cNvSpPr>
            <a:spLocks noChangeShapeType="1"/>
          </p:cNvSpPr>
          <p:nvPr/>
        </p:nvSpPr>
        <p:spPr bwMode="auto">
          <a:xfrm>
            <a:off x="3886200" y="2057400"/>
            <a:ext cx="0" cy="381000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 type="triangle" w="med" len="med"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5060" name="Line 4"/>
          <p:cNvSpPr>
            <a:spLocks noChangeShapeType="1"/>
          </p:cNvSpPr>
          <p:nvPr/>
        </p:nvSpPr>
        <p:spPr bwMode="auto">
          <a:xfrm>
            <a:off x="4419600" y="2057400"/>
            <a:ext cx="0" cy="381000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 type="triangle" w="med" len="med"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5061" name="Line 5"/>
          <p:cNvSpPr>
            <a:spLocks noChangeShapeType="1"/>
          </p:cNvSpPr>
          <p:nvPr/>
        </p:nvSpPr>
        <p:spPr bwMode="auto">
          <a:xfrm>
            <a:off x="4724400" y="2057400"/>
            <a:ext cx="0" cy="381000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 type="triangle" w="med" len="med"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5062" name="Line 6"/>
          <p:cNvSpPr>
            <a:spLocks noChangeShapeType="1"/>
          </p:cNvSpPr>
          <p:nvPr/>
        </p:nvSpPr>
        <p:spPr bwMode="auto">
          <a:xfrm>
            <a:off x="4572000" y="2057400"/>
            <a:ext cx="0" cy="381000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 type="triangle" w="med" len="med"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5063" name="Line 7"/>
          <p:cNvSpPr>
            <a:spLocks noChangeShapeType="1"/>
          </p:cNvSpPr>
          <p:nvPr/>
        </p:nvSpPr>
        <p:spPr bwMode="auto">
          <a:xfrm>
            <a:off x="4953000" y="2667000"/>
            <a:ext cx="0" cy="381000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 type="triangle" w="med" len="med"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5064" name="Line 8"/>
          <p:cNvSpPr>
            <a:spLocks noChangeShapeType="1"/>
          </p:cNvSpPr>
          <p:nvPr/>
        </p:nvSpPr>
        <p:spPr bwMode="auto">
          <a:xfrm>
            <a:off x="6096000" y="2667000"/>
            <a:ext cx="0" cy="381000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 type="triangle" w="med" len="med"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5065" name="Line 9"/>
          <p:cNvSpPr>
            <a:spLocks noChangeShapeType="1"/>
          </p:cNvSpPr>
          <p:nvPr/>
        </p:nvSpPr>
        <p:spPr bwMode="auto">
          <a:xfrm>
            <a:off x="6248400" y="2667000"/>
            <a:ext cx="0" cy="381000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 type="triangle" w="med" len="med"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5066" name="Line 10"/>
          <p:cNvSpPr>
            <a:spLocks noChangeShapeType="1"/>
          </p:cNvSpPr>
          <p:nvPr/>
        </p:nvSpPr>
        <p:spPr bwMode="auto">
          <a:xfrm flipV="1">
            <a:off x="6400800" y="2743200"/>
            <a:ext cx="0" cy="22860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5068" name="Text Box 12"/>
          <p:cNvSpPr txBox="1">
            <a:spLocks noChangeArrowheads="1"/>
          </p:cNvSpPr>
          <p:nvPr/>
        </p:nvSpPr>
        <p:spPr bwMode="auto">
          <a:xfrm>
            <a:off x="5651500" y="5805488"/>
            <a:ext cx="3492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cs-CZ" sz="2400" b="1">
                <a:solidFill>
                  <a:srgbClr val="FF6600"/>
                </a:solidFill>
              </a:rPr>
              <a:t>RM: 0,17 – 0,78 </a:t>
            </a:r>
            <a:r>
              <a:rPr lang="el-GR" sz="2400" b="1">
                <a:solidFill>
                  <a:srgbClr val="FF6600"/>
                </a:solidFill>
              </a:rPr>
              <a:t>μ</a:t>
            </a:r>
            <a:r>
              <a:rPr lang="cs-CZ" sz="2400" b="1">
                <a:solidFill>
                  <a:srgbClr val="FF6600"/>
                </a:solidFill>
              </a:rPr>
              <a:t>kat/l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381000" y="423863"/>
            <a:ext cx="8382000" cy="557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cs-CZ" sz="3600" b="1">
                <a:solidFill>
                  <a:schemeClr val="bg1"/>
                </a:solidFill>
              </a:rPr>
              <a:t> </a:t>
            </a:r>
            <a:r>
              <a:rPr lang="cs-CZ" sz="40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AST</a:t>
            </a:r>
            <a:r>
              <a:rPr lang="cs-CZ" sz="3600" b="1">
                <a:solidFill>
                  <a:schemeClr val="bg1"/>
                </a:solidFill>
              </a:rPr>
              <a:t>     </a:t>
            </a:r>
            <a:r>
              <a:rPr lang="cs-CZ" sz="2800" b="1">
                <a:solidFill>
                  <a:srgbClr val="FFFF99"/>
                </a:solidFill>
              </a:rPr>
              <a:t>mit.: 70% (T/2 - 17 h)</a:t>
            </a:r>
            <a:r>
              <a:rPr lang="cs-CZ" sz="2000" b="1">
                <a:solidFill>
                  <a:srgbClr val="FFFF99"/>
                </a:solidFill>
              </a:rPr>
              <a:t> (srdce, sval)</a:t>
            </a:r>
          </a:p>
          <a:p>
            <a:pPr eaLnBrk="0" hangingPunct="0"/>
            <a:r>
              <a:rPr lang="cs-CZ" sz="2800" b="1">
                <a:solidFill>
                  <a:srgbClr val="FFFF99"/>
                </a:solidFill>
              </a:rPr>
              <a:t>                  cyt.: 30% (T/2 - 87 h)</a:t>
            </a:r>
          </a:p>
          <a:p>
            <a:pPr eaLnBrk="0" hangingPunct="0"/>
            <a:r>
              <a:rPr lang="cs-CZ" sz="3200" b="1" i="1">
                <a:solidFill>
                  <a:srgbClr val="FFFF66"/>
                </a:solidFill>
              </a:rPr>
              <a:t>     </a:t>
            </a:r>
            <a:r>
              <a:rPr lang="cs-CZ" sz="3200" b="1" i="1">
                <a:solidFill>
                  <a:schemeClr val="bg1"/>
                </a:solidFill>
              </a:rPr>
              <a:t>ak.vir.hep. (až 10-100x; nekr. více)</a:t>
            </a:r>
          </a:p>
          <a:p>
            <a:pPr eaLnBrk="0" hangingPunct="0"/>
            <a:r>
              <a:rPr lang="cs-CZ" sz="3200" b="1" i="1">
                <a:solidFill>
                  <a:schemeClr val="bg1"/>
                </a:solidFill>
              </a:rPr>
              <a:t>     chron. hep. (perz. n- ; akt.3x+)</a:t>
            </a:r>
          </a:p>
          <a:p>
            <a:pPr eaLnBrk="0" hangingPunct="0"/>
            <a:r>
              <a:rPr lang="cs-CZ" sz="3200" b="1" i="1">
                <a:solidFill>
                  <a:schemeClr val="bg1"/>
                </a:solidFill>
              </a:rPr>
              <a:t>     toxická (30x +)</a:t>
            </a:r>
          </a:p>
          <a:p>
            <a:pPr eaLnBrk="0" hangingPunct="0"/>
            <a:r>
              <a:rPr lang="cs-CZ" sz="3200" b="1" i="1">
                <a:solidFill>
                  <a:schemeClr val="bg1"/>
                </a:solidFill>
              </a:rPr>
              <a:t>     hypoxická (ak.) 40x</a:t>
            </a:r>
          </a:p>
          <a:p>
            <a:pPr eaLnBrk="0" hangingPunct="0"/>
            <a:r>
              <a:rPr lang="cs-CZ" sz="3200" b="1" i="1">
                <a:solidFill>
                  <a:schemeClr val="bg1"/>
                </a:solidFill>
              </a:rPr>
              <a:t>     kóma (50x)</a:t>
            </a:r>
          </a:p>
          <a:p>
            <a:pPr eaLnBrk="0" hangingPunct="0"/>
            <a:r>
              <a:rPr lang="cs-CZ" sz="3200" b="1" i="1">
                <a:solidFill>
                  <a:schemeClr val="bg1"/>
                </a:solidFill>
              </a:rPr>
              <a:t>     cirhóza (vždy  -   ); akt. 3-5x</a:t>
            </a:r>
          </a:p>
          <a:p>
            <a:pPr eaLnBrk="0" hangingPunct="0"/>
            <a:r>
              <a:rPr lang="cs-CZ" sz="3200" b="1" i="1">
                <a:solidFill>
                  <a:schemeClr val="bg1"/>
                </a:solidFill>
              </a:rPr>
              <a:t>     obstr.ikterus (2-6x)</a:t>
            </a:r>
          </a:p>
          <a:p>
            <a:pPr eaLnBrk="0" hangingPunct="0"/>
            <a:r>
              <a:rPr lang="cs-CZ" sz="3200" b="1" i="1">
                <a:solidFill>
                  <a:schemeClr val="bg1"/>
                </a:solidFill>
              </a:rPr>
              <a:t>     jiné</a:t>
            </a:r>
          </a:p>
          <a:p>
            <a:pPr eaLnBrk="0" hangingPunct="0"/>
            <a:r>
              <a:rPr lang="cs-CZ" sz="3200" b="1" i="1">
                <a:solidFill>
                  <a:schemeClr val="bg1"/>
                </a:solidFill>
              </a:rPr>
              <a:t>     nejaterní</a:t>
            </a:r>
            <a:r>
              <a:rPr lang="cs-CZ" sz="3200" b="1" i="1">
                <a:solidFill>
                  <a:srgbClr val="FFFF66"/>
                </a:solidFill>
              </a:rPr>
              <a:t> </a:t>
            </a:r>
            <a:r>
              <a:rPr lang="cs-CZ" sz="3600" b="1">
                <a:solidFill>
                  <a:schemeClr val="bg1"/>
                </a:solidFill>
              </a:rPr>
              <a:t>     </a:t>
            </a:r>
          </a:p>
        </p:txBody>
      </p:sp>
      <p:sp>
        <p:nvSpPr>
          <p:cNvPr id="46083" name="Line 3"/>
          <p:cNvSpPr>
            <a:spLocks noChangeShapeType="1"/>
          </p:cNvSpPr>
          <p:nvPr/>
        </p:nvSpPr>
        <p:spPr bwMode="auto">
          <a:xfrm flipV="1">
            <a:off x="5003800" y="2133600"/>
            <a:ext cx="0" cy="228600"/>
          </a:xfrm>
          <a:prstGeom prst="line">
            <a:avLst/>
          </a:prstGeom>
          <a:noFill/>
          <a:ln w="38100">
            <a:solidFill>
              <a:srgbClr val="FFFF66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6084" name="Line 4"/>
          <p:cNvSpPr>
            <a:spLocks noChangeShapeType="1"/>
          </p:cNvSpPr>
          <p:nvPr/>
        </p:nvSpPr>
        <p:spPr bwMode="auto">
          <a:xfrm flipV="1">
            <a:off x="3779838" y="3962400"/>
            <a:ext cx="0" cy="304800"/>
          </a:xfrm>
          <a:prstGeom prst="line">
            <a:avLst/>
          </a:prstGeom>
          <a:noFill/>
          <a:ln w="38100">
            <a:solidFill>
              <a:srgbClr val="FFFF66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6085" name="Line 5"/>
          <p:cNvSpPr>
            <a:spLocks noChangeShapeType="1"/>
          </p:cNvSpPr>
          <p:nvPr/>
        </p:nvSpPr>
        <p:spPr bwMode="auto">
          <a:xfrm flipV="1">
            <a:off x="4140200" y="3962400"/>
            <a:ext cx="0" cy="304800"/>
          </a:xfrm>
          <a:prstGeom prst="line">
            <a:avLst/>
          </a:prstGeom>
          <a:noFill/>
          <a:ln w="38100">
            <a:solidFill>
              <a:srgbClr val="FFFF66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6086" name="Line 6"/>
          <p:cNvSpPr>
            <a:spLocks noChangeShapeType="1"/>
          </p:cNvSpPr>
          <p:nvPr/>
        </p:nvSpPr>
        <p:spPr bwMode="auto">
          <a:xfrm flipV="1">
            <a:off x="4284663" y="3962400"/>
            <a:ext cx="0" cy="304800"/>
          </a:xfrm>
          <a:prstGeom prst="line">
            <a:avLst/>
          </a:prstGeom>
          <a:noFill/>
          <a:ln w="38100">
            <a:solidFill>
              <a:srgbClr val="FFFF66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6087" name="Line 7"/>
          <p:cNvSpPr>
            <a:spLocks noChangeShapeType="1"/>
          </p:cNvSpPr>
          <p:nvPr/>
        </p:nvSpPr>
        <p:spPr bwMode="auto">
          <a:xfrm>
            <a:off x="1662113" y="1143000"/>
            <a:ext cx="533400" cy="22860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6088" name="Line 8"/>
          <p:cNvSpPr>
            <a:spLocks noChangeShapeType="1"/>
          </p:cNvSpPr>
          <p:nvPr/>
        </p:nvSpPr>
        <p:spPr bwMode="auto">
          <a:xfrm>
            <a:off x="1828800" y="838200"/>
            <a:ext cx="381000" cy="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6089" name="Text Box 9"/>
          <p:cNvSpPr txBox="1">
            <a:spLocks noChangeArrowheads="1"/>
          </p:cNvSpPr>
          <p:nvPr/>
        </p:nvSpPr>
        <p:spPr bwMode="auto">
          <a:xfrm>
            <a:off x="5219700" y="5157788"/>
            <a:ext cx="3600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6600"/>
                </a:solidFill>
              </a:rPr>
              <a:t>RM: 0,16 – 0,72 </a:t>
            </a:r>
            <a:r>
              <a:rPr lang="el-GR" sz="2400" b="1">
                <a:solidFill>
                  <a:srgbClr val="FF6600"/>
                </a:solidFill>
              </a:rPr>
              <a:t>μ</a:t>
            </a:r>
            <a:r>
              <a:rPr lang="cs-CZ" sz="2400" b="1">
                <a:solidFill>
                  <a:srgbClr val="FF6600"/>
                </a:solidFill>
              </a:rPr>
              <a:t>kat/l</a:t>
            </a:r>
          </a:p>
        </p:txBody>
      </p:sp>
      <p:sp>
        <p:nvSpPr>
          <p:cNvPr id="46090" name="Rectangle 10"/>
          <p:cNvSpPr>
            <a:spLocks noChangeArrowheads="1"/>
          </p:cNvSpPr>
          <p:nvPr/>
        </p:nvSpPr>
        <p:spPr bwMode="auto">
          <a:xfrm>
            <a:off x="900113" y="5949950"/>
            <a:ext cx="4451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1"/>
                </a:solidFill>
              </a:rPr>
              <a:t>srdce, kosterní svaly, pankreas, erytrocyty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990600" y="381000"/>
            <a:ext cx="4468813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cs-CZ" sz="36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 Ritisův index</a:t>
            </a:r>
            <a:endParaRPr lang="cs-CZ" sz="3200" b="1" u="sng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0" hangingPunct="0"/>
            <a:r>
              <a:rPr lang="cs-CZ" sz="3200" b="1">
                <a:solidFill>
                  <a:schemeClr val="bg1"/>
                </a:solidFill>
              </a:rPr>
              <a:t>(prognostický marker)</a:t>
            </a:r>
            <a:endParaRPr lang="cs-CZ" sz="2400" b="1">
              <a:solidFill>
                <a:schemeClr val="bg1"/>
              </a:solidFill>
            </a:endParaRPr>
          </a:p>
        </p:txBody>
      </p:sp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228600" y="1752600"/>
            <a:ext cx="8915400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cs-CZ" sz="3600" b="1">
                <a:solidFill>
                  <a:srgbClr val="FFFF66"/>
                </a:solidFill>
              </a:rPr>
              <a:t>AST/ALT</a:t>
            </a:r>
            <a:r>
              <a:rPr lang="cs-CZ" sz="3600" b="1">
                <a:solidFill>
                  <a:schemeClr val="bg1"/>
                </a:solidFill>
              </a:rPr>
              <a:t>   </a:t>
            </a:r>
            <a:r>
              <a:rPr lang="cs-CZ" sz="3200" b="1" i="1">
                <a:solidFill>
                  <a:schemeClr val="bg1"/>
                </a:solidFill>
              </a:rPr>
              <a:t>(zvýšené hodnoty) </a:t>
            </a:r>
          </a:p>
          <a:p>
            <a:pPr eaLnBrk="0" hangingPunct="0"/>
            <a:r>
              <a:rPr lang="cs-CZ" sz="3600" b="1">
                <a:solidFill>
                  <a:schemeClr val="bg1"/>
                </a:solidFill>
              </a:rPr>
              <a:t>*  </a:t>
            </a:r>
            <a:r>
              <a:rPr lang="cs-CZ" sz="3600" b="1">
                <a:solidFill>
                  <a:srgbClr val="99FF99"/>
                </a:solidFill>
              </a:rPr>
              <a:t>méně než</a:t>
            </a:r>
            <a:r>
              <a:rPr lang="cs-CZ" sz="3600" b="1">
                <a:solidFill>
                  <a:schemeClr val="bg1"/>
                </a:solidFill>
              </a:rPr>
              <a:t> </a:t>
            </a:r>
            <a:r>
              <a:rPr lang="cs-CZ" sz="4000" b="1">
                <a:solidFill>
                  <a:srgbClr val="99FF99"/>
                </a:solidFill>
              </a:rPr>
              <a:t>0,7</a:t>
            </a:r>
            <a:r>
              <a:rPr lang="cs-CZ" sz="3600" b="1">
                <a:solidFill>
                  <a:schemeClr val="bg1"/>
                </a:solidFill>
              </a:rPr>
              <a:t>……</a:t>
            </a:r>
            <a:r>
              <a:rPr lang="cs-CZ" sz="3600" b="1">
                <a:solidFill>
                  <a:srgbClr val="99FF99"/>
                </a:solidFill>
              </a:rPr>
              <a:t>dobrá prognóza</a:t>
            </a:r>
            <a:endParaRPr lang="cs-CZ" sz="3600" b="1">
              <a:solidFill>
                <a:schemeClr val="bg1"/>
              </a:solidFill>
            </a:endParaRPr>
          </a:p>
          <a:p>
            <a:pPr eaLnBrk="0" hangingPunct="0"/>
            <a:r>
              <a:rPr lang="cs-CZ" sz="3600" b="1">
                <a:solidFill>
                  <a:schemeClr val="bg1"/>
                </a:solidFill>
              </a:rPr>
              <a:t>      </a:t>
            </a:r>
            <a:r>
              <a:rPr lang="cs-CZ" sz="2800" b="1">
                <a:solidFill>
                  <a:schemeClr val="bg1"/>
                </a:solidFill>
              </a:rPr>
              <a:t>(jen cytosolová frakce c-AST)</a:t>
            </a:r>
            <a:endParaRPr lang="cs-CZ" sz="3600" b="1">
              <a:solidFill>
                <a:schemeClr val="bg1"/>
              </a:solidFill>
            </a:endParaRPr>
          </a:p>
          <a:p>
            <a:pPr eaLnBrk="0" hangingPunct="0"/>
            <a:r>
              <a:rPr lang="cs-CZ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*  více než 0,7 resp. </a:t>
            </a:r>
            <a:r>
              <a:rPr lang="cs-CZ" sz="4000" b="1" u="sng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1,0</a:t>
            </a:r>
            <a:r>
              <a:rPr lang="cs-CZ" sz="3600" b="1" u="sng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cs-CZ" sz="2800" b="1" u="sng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 více</a:t>
            </a:r>
            <a:r>
              <a:rPr lang="cs-CZ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cs-CZ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(cAST+</a:t>
            </a:r>
            <a:r>
              <a:rPr lang="cs-CZ" sz="2800" b="1" i="1" u="sng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mAST</a:t>
            </a:r>
            <a:r>
              <a:rPr lang="cs-CZ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</a:t>
            </a:r>
            <a:endParaRPr lang="cs-CZ" sz="3600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0" hangingPunct="0"/>
            <a:r>
              <a:rPr lang="cs-CZ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</a:t>
            </a:r>
            <a:r>
              <a:rPr lang="cs-CZ" sz="36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špatná prognóza (nekróza)</a:t>
            </a:r>
          </a:p>
          <a:p>
            <a:pPr eaLnBrk="0" hangingPunct="0"/>
            <a:r>
              <a:rPr lang="cs-CZ" sz="3600" b="1" i="1">
                <a:solidFill>
                  <a:srgbClr val="FFFF00"/>
                </a:solidFill>
              </a:rPr>
              <a:t>       </a:t>
            </a:r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381000" y="5146675"/>
            <a:ext cx="87630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cs-CZ" sz="2800" b="1" u="sng">
                <a:solidFill>
                  <a:srgbClr val="FFFF00"/>
                </a:solidFill>
                <a:latin typeface="Times New Roman" pitchFamily="18" charset="0"/>
              </a:rPr>
              <a:t>Index 2:</a:t>
            </a:r>
            <a:r>
              <a:rPr lang="cs-CZ" sz="2800" b="1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cs-CZ" sz="2800" b="1" i="1">
                <a:solidFill>
                  <a:srgbClr val="FFFF00"/>
                </a:solidFill>
                <a:latin typeface="Times New Roman" pitchFamily="18" charset="0"/>
              </a:rPr>
              <a:t>alkoholová hepatitida</a:t>
            </a:r>
            <a:r>
              <a:rPr lang="cs-CZ" sz="2800" b="1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cs-CZ" sz="2000" b="1">
                <a:solidFill>
                  <a:srgbClr val="FFFF00"/>
                </a:solidFill>
                <a:latin typeface="Times New Roman" pitchFamily="18" charset="0"/>
              </a:rPr>
              <a:t>(rozdíl od non-alkoholové)</a:t>
            </a:r>
            <a:endParaRPr lang="cs-CZ" sz="2800" b="1">
              <a:solidFill>
                <a:srgbClr val="FFFF00"/>
              </a:solidFill>
              <a:latin typeface="Times New Roman" pitchFamily="18" charset="0"/>
            </a:endParaRPr>
          </a:p>
          <a:p>
            <a:pPr eaLnBrk="0" hangingPunct="0"/>
            <a:r>
              <a:rPr lang="cs-CZ" sz="2800" b="1">
                <a:solidFill>
                  <a:srgbClr val="FFFF00"/>
                </a:solidFill>
                <a:latin typeface="Times New Roman" pitchFamily="18" charset="0"/>
              </a:rPr>
              <a:t>progrese non-alk. hepatitidy </a:t>
            </a:r>
            <a:r>
              <a:rPr lang="cs-CZ" sz="2800" b="1" i="1">
                <a:solidFill>
                  <a:srgbClr val="FFFF00"/>
                </a:solidFill>
                <a:latin typeface="Times New Roman" pitchFamily="18" charset="0"/>
              </a:rPr>
              <a:t>do cirhózy</a:t>
            </a:r>
            <a:r>
              <a:rPr lang="cs-CZ" sz="2800" b="1">
                <a:solidFill>
                  <a:srgbClr val="FFFF00"/>
                </a:solidFill>
                <a:latin typeface="Times New Roman" pitchFamily="18" charset="0"/>
              </a:rPr>
              <a:t>: index </a:t>
            </a:r>
            <a:r>
              <a:rPr lang="cs-CZ" sz="2000" b="1" u="sng">
                <a:solidFill>
                  <a:srgbClr val="FFFF00"/>
                </a:solidFill>
                <a:latin typeface="Times New Roman" pitchFamily="18" charset="0"/>
              </a:rPr>
              <a:t>více než  </a:t>
            </a:r>
            <a:r>
              <a:rPr lang="cs-CZ" sz="2800" b="1" u="sng">
                <a:solidFill>
                  <a:srgbClr val="FFFF00"/>
                </a:solidFill>
                <a:latin typeface="Times New Roman" pitchFamily="18" charset="0"/>
              </a:rPr>
              <a:t>1</a:t>
            </a:r>
            <a:endParaRPr lang="cs-CZ" sz="28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48133" name="Line 5"/>
          <p:cNvSpPr>
            <a:spLocks noChangeShapeType="1"/>
          </p:cNvSpPr>
          <p:nvPr/>
        </p:nvSpPr>
        <p:spPr bwMode="auto">
          <a:xfrm>
            <a:off x="228600" y="4941888"/>
            <a:ext cx="8915400" cy="0"/>
          </a:xfrm>
          <a:prstGeom prst="line">
            <a:avLst/>
          </a:prstGeom>
          <a:noFill/>
          <a:ln w="38100">
            <a:solidFill>
              <a:srgbClr val="00FFFF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42875" y="1125538"/>
            <a:ext cx="9001125" cy="5113337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cs-CZ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5 typů izoenzymů LD</a:t>
            </a:r>
            <a:r>
              <a:rPr lang="cs-CZ" sz="2800" b="1" baseline="-2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1-5</a:t>
            </a:r>
            <a:r>
              <a:rPr lang="cs-CZ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tvořených                                   4 podjednotkami, 2 druhy podjednotek -                       							                             </a:t>
            </a:r>
            <a:r>
              <a:rPr lang="cs-CZ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</a:t>
            </a:r>
            <a:r>
              <a:rPr lang="cs-CZ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cs-CZ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(heart)</a:t>
            </a:r>
            <a:r>
              <a:rPr lang="cs-CZ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cs-CZ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● </a:t>
            </a:r>
            <a:r>
              <a:rPr lang="cs-CZ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 </a:t>
            </a:r>
            <a:r>
              <a:rPr lang="cs-CZ" sz="28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 (muscle) </a:t>
            </a:r>
            <a:r>
              <a:rPr lang="cs-CZ" sz="28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●</a:t>
            </a:r>
          </a:p>
          <a:p>
            <a:pPr>
              <a:lnSpc>
                <a:spcPct val="90000"/>
              </a:lnSpc>
              <a:buFontTx/>
              <a:buNone/>
            </a:pPr>
            <a:endParaRPr lang="cs-CZ" sz="10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cs-CZ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</a:t>
            </a:r>
            <a:r>
              <a:rPr lang="cs-CZ" sz="2800" b="1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izoenzym		hlavní původ</a:t>
            </a:r>
            <a:r>
              <a:rPr lang="cs-CZ" b="1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                </a:t>
            </a:r>
            <a:endParaRPr lang="cs-CZ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cs-CZ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LD</a:t>
            </a:r>
            <a:r>
              <a:rPr lang="cs-CZ" sz="2400" b="1" baseline="-2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</a:t>
            </a:r>
            <a:r>
              <a:rPr lang="cs-CZ" sz="2800" b="1" baseline="-2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  <a:r>
              <a:rPr lang="cs-CZ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● ●</a:t>
            </a:r>
            <a:r>
              <a:rPr lang="cs-CZ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 </a:t>
            </a:r>
            <a:r>
              <a:rPr lang="cs-CZ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●</a:t>
            </a:r>
            <a:r>
              <a:rPr lang="cs-CZ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 </a:t>
            </a:r>
            <a:r>
              <a:rPr lang="cs-CZ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●</a:t>
            </a:r>
            <a:r>
              <a:rPr lang="cs-CZ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 </a:t>
            </a:r>
            <a:r>
              <a:rPr lang="cs-CZ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	</a:t>
            </a:r>
            <a:r>
              <a:rPr lang="cs-CZ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myokard, erytrocyty, ledvina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   </a:t>
            </a:r>
            <a:r>
              <a:rPr lang="cs-CZ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LD</a:t>
            </a:r>
            <a:r>
              <a:rPr lang="cs-CZ" sz="2400" b="1" baseline="-2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  <a:r>
              <a:rPr lang="cs-CZ" sz="2800" b="1" baseline="-2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cs-CZ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● ● ● </a:t>
            </a:r>
            <a:r>
              <a:rPr lang="cs-CZ" sz="28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●</a:t>
            </a:r>
            <a:r>
              <a:rPr lang="cs-CZ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 </a:t>
            </a:r>
            <a:r>
              <a:rPr lang="cs-CZ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	</a:t>
            </a:r>
            <a:r>
              <a:rPr lang="cs-CZ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myokard, erytrocyty, ledvina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LD</a:t>
            </a:r>
            <a:r>
              <a:rPr lang="cs-CZ" sz="2400" b="1" baseline="-2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</a:t>
            </a:r>
            <a:r>
              <a:rPr lang="cs-CZ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cs-CZ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● ● </a:t>
            </a:r>
            <a:r>
              <a:rPr lang="cs-CZ" sz="28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● ● </a:t>
            </a:r>
            <a:r>
              <a:rPr lang="cs-CZ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	svaly, </a:t>
            </a:r>
            <a:r>
              <a:rPr lang="cs-CZ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méně lymfatická tkáň, leukocyty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LD</a:t>
            </a:r>
            <a:r>
              <a:rPr lang="cs-CZ" sz="2400" b="1" baseline="-2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4</a:t>
            </a:r>
            <a:r>
              <a:rPr lang="cs-CZ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cs-CZ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● </a:t>
            </a:r>
            <a:r>
              <a:rPr lang="cs-CZ" sz="28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● ● ●</a:t>
            </a:r>
            <a:r>
              <a:rPr lang="cs-CZ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		játra, svaly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LD</a:t>
            </a:r>
            <a:r>
              <a:rPr lang="cs-CZ" sz="2400" b="1" baseline="-2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5</a:t>
            </a:r>
            <a:r>
              <a:rPr lang="cs-CZ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cs-CZ" sz="28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● ● ● ● </a:t>
            </a:r>
            <a:r>
              <a:rPr lang="cs-CZ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	játra, svaly                                                               			</a:t>
            </a:r>
            <a:r>
              <a:rPr lang="cs-CZ" sz="2000">
                <a:solidFill>
                  <a:schemeClr val="bg1"/>
                </a:solidFill>
              </a:rPr>
              <a:t>relativní zvýšení u novorozenců (fetální typ LD)</a:t>
            </a:r>
          </a:p>
        </p:txBody>
      </p:sp>
      <p:sp>
        <p:nvSpPr>
          <p:cNvPr id="62467" name="Rectangle 3"/>
          <p:cNvSpPr>
            <a:spLocks noChangeArrowheads="1"/>
          </p:cNvSpPr>
          <p:nvPr/>
        </p:nvSpPr>
        <p:spPr bwMode="auto">
          <a:xfrm>
            <a:off x="446088" y="-26988"/>
            <a:ext cx="8229600" cy="1084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0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Laktátdehydrogenáza </a:t>
            </a:r>
            <a:r>
              <a:rPr lang="cs-CZ" sz="4000" b="1" u="sng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468313" y="6308725"/>
            <a:ext cx="29098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ts val="8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cs-CZ" sz="2400" b="1">
                <a:solidFill>
                  <a:srgbClr val="FF6600"/>
                </a:solidFill>
              </a:rPr>
              <a:t>RM: 3,5 – 7,0 </a:t>
            </a:r>
            <a:r>
              <a:rPr lang="el-GR" sz="2400" b="1">
                <a:solidFill>
                  <a:srgbClr val="FF6600"/>
                </a:solidFill>
              </a:rPr>
              <a:t>μ</a:t>
            </a:r>
            <a:r>
              <a:rPr lang="cs-CZ" sz="2400" b="1">
                <a:solidFill>
                  <a:srgbClr val="FF6600"/>
                </a:solidFill>
              </a:rPr>
              <a:t>kat/l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images\KBIO081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981075"/>
            <a:ext cx="4419600" cy="5111750"/>
          </a:xfrm>
          <a:prstGeom prst="rect">
            <a:avLst/>
          </a:prstGeom>
          <a:noFill/>
        </p:spPr>
      </p:pic>
      <p:sp>
        <p:nvSpPr>
          <p:cNvPr id="63491" name="Rectangle 3"/>
          <p:cNvSpPr>
            <a:spLocks noChangeArrowheads="1"/>
          </p:cNvSpPr>
          <p:nvPr/>
        </p:nvSpPr>
        <p:spPr bwMode="auto">
          <a:xfrm>
            <a:off x="5003800" y="1881188"/>
            <a:ext cx="3889375" cy="42116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n-GB" b="1"/>
              <a:t>Tkáně:</a:t>
            </a:r>
            <a:r>
              <a:rPr lang="en-GB"/>
              <a:t/>
            </a:r>
            <a:br>
              <a:rPr lang="en-GB"/>
            </a:br>
            <a:r>
              <a:rPr lang="en-GB"/>
              <a:t>A - myokard </a:t>
            </a:r>
            <a:br>
              <a:rPr lang="en-GB"/>
            </a:br>
            <a:r>
              <a:rPr lang="en-GB"/>
              <a:t>B - ledvina </a:t>
            </a:r>
            <a:br>
              <a:rPr lang="en-GB"/>
            </a:br>
            <a:r>
              <a:rPr lang="en-GB"/>
              <a:t>C - erytrocyty </a:t>
            </a:r>
            <a:br>
              <a:rPr lang="en-GB"/>
            </a:br>
            <a:r>
              <a:rPr lang="en-GB"/>
              <a:t>D - slezina </a:t>
            </a:r>
            <a:br>
              <a:rPr lang="en-GB"/>
            </a:br>
            <a:r>
              <a:rPr lang="en-GB"/>
              <a:t>E - játra </a:t>
            </a:r>
            <a:br>
              <a:rPr lang="en-GB"/>
            </a:br>
            <a:r>
              <a:rPr lang="en-GB"/>
              <a:t>F - kosterní sval</a:t>
            </a:r>
            <a:br>
              <a:rPr lang="en-GB"/>
            </a:br>
            <a:r>
              <a:rPr lang="en-GB"/>
              <a:t/>
            </a:r>
            <a:br>
              <a:rPr lang="en-GB"/>
            </a:br>
            <a:r>
              <a:rPr lang="en-GB" b="1"/>
              <a:t>Isoenzymy laktátdehydrogen</a:t>
            </a:r>
            <a:r>
              <a:rPr lang="cs-CZ" b="1"/>
              <a:t>áz</a:t>
            </a:r>
            <a:r>
              <a:rPr lang="en-GB"/>
              <a:t/>
            </a:r>
            <a:br>
              <a:rPr lang="en-GB"/>
            </a:br>
            <a:r>
              <a:rPr lang="en-GB"/>
              <a:t>1 - LD1</a:t>
            </a:r>
            <a:br>
              <a:rPr lang="en-GB"/>
            </a:br>
            <a:r>
              <a:rPr lang="en-GB"/>
              <a:t>2 - LD2 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n-GB"/>
              <a:t>3 - LD3 </a:t>
            </a:r>
            <a:br>
              <a:rPr lang="en-GB"/>
            </a:br>
            <a:r>
              <a:rPr lang="en-GB"/>
              <a:t>4 - LD4 </a:t>
            </a:r>
            <a:br>
              <a:rPr lang="en-GB"/>
            </a:br>
            <a:r>
              <a:rPr lang="en-GB"/>
              <a:t>5 - LD5 </a:t>
            </a:r>
            <a:endParaRPr lang="cs-CZ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15913"/>
            <a:ext cx="8229600" cy="1312862"/>
          </a:xfrm>
          <a:ln/>
        </p:spPr>
        <p:txBody>
          <a:bodyPr lIns="90000" tIns="46800" rIns="90000" bIns="46800"/>
          <a:lstStyle/>
          <a:p>
            <a:pPr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l-GR" sz="40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α</a:t>
            </a:r>
            <a:r>
              <a:rPr lang="cs-CZ" sz="40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-h</a:t>
            </a:r>
            <a:r>
              <a:rPr lang="cs-CZ" sz="40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ydroxybutyrátdehydrogenáza (HBD)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2263" y="1836738"/>
            <a:ext cx="8642350" cy="4113212"/>
          </a:xfrm>
          <a:solidFill>
            <a:srgbClr val="FFFFCC"/>
          </a:solidFill>
          <a:ln/>
        </p:spPr>
        <p:txBody>
          <a:bodyPr lIns="90000" tIns="46800" rIns="90000" bIns="46800"/>
          <a:lstStyle/>
          <a:p>
            <a:pPr marL="363538" indent="-361950" defTabSz="449263">
              <a:lnSpc>
                <a:spcPct val="90000"/>
              </a:lnSpc>
              <a:spcBef>
                <a:spcPts val="200"/>
              </a:spcBef>
              <a:buClr>
                <a:schemeClr val="tx1"/>
              </a:buClr>
              <a:tabLst>
                <a:tab pos="363538" algn="l"/>
                <a:tab pos="468313" algn="l"/>
                <a:tab pos="917575" algn="l"/>
                <a:tab pos="1366838" algn="l"/>
                <a:tab pos="1816100" algn="l"/>
                <a:tab pos="2265363" algn="l"/>
                <a:tab pos="2714625" algn="l"/>
                <a:tab pos="3163888" algn="l"/>
                <a:tab pos="3613150" algn="l"/>
                <a:tab pos="4062413" algn="l"/>
                <a:tab pos="4511675" algn="l"/>
                <a:tab pos="4960938" algn="l"/>
                <a:tab pos="5410200" algn="l"/>
                <a:tab pos="5859463" algn="l"/>
                <a:tab pos="6308725" algn="l"/>
                <a:tab pos="6757988" algn="l"/>
                <a:tab pos="7207250" algn="l"/>
                <a:tab pos="7656513" algn="l"/>
                <a:tab pos="8105775" algn="l"/>
                <a:tab pos="8555038" algn="l"/>
                <a:tab pos="9004300" algn="l"/>
              </a:tabLst>
            </a:pPr>
            <a:endParaRPr lang="cs-CZ" sz="800"/>
          </a:p>
          <a:p>
            <a:pPr marL="363538" indent="-361950" defTabSz="449263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tabLst>
                <a:tab pos="363538" algn="l"/>
                <a:tab pos="468313" algn="l"/>
                <a:tab pos="917575" algn="l"/>
                <a:tab pos="1366838" algn="l"/>
                <a:tab pos="1816100" algn="l"/>
                <a:tab pos="2265363" algn="l"/>
                <a:tab pos="2714625" algn="l"/>
                <a:tab pos="3163888" algn="l"/>
                <a:tab pos="3613150" algn="l"/>
                <a:tab pos="4062413" algn="l"/>
                <a:tab pos="4511675" algn="l"/>
                <a:tab pos="4960938" algn="l"/>
                <a:tab pos="5410200" algn="l"/>
                <a:tab pos="5859463" algn="l"/>
                <a:tab pos="6308725" algn="l"/>
                <a:tab pos="6757988" algn="l"/>
                <a:tab pos="7207250" algn="l"/>
                <a:tab pos="7656513" algn="l"/>
                <a:tab pos="8105775" algn="l"/>
                <a:tab pos="8555038" algn="l"/>
                <a:tab pos="9004300" algn="l"/>
              </a:tabLst>
            </a:pPr>
            <a:endParaRPr lang="cs-CZ" sz="800"/>
          </a:p>
          <a:p>
            <a:pPr marL="363538" indent="-361950" defTabSz="449263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tabLst>
                <a:tab pos="363538" algn="l"/>
                <a:tab pos="468313" algn="l"/>
                <a:tab pos="917575" algn="l"/>
                <a:tab pos="1366838" algn="l"/>
                <a:tab pos="1816100" algn="l"/>
                <a:tab pos="2265363" algn="l"/>
                <a:tab pos="2714625" algn="l"/>
                <a:tab pos="3163888" algn="l"/>
                <a:tab pos="3613150" algn="l"/>
                <a:tab pos="4062413" algn="l"/>
                <a:tab pos="4511675" algn="l"/>
                <a:tab pos="4960938" algn="l"/>
                <a:tab pos="5410200" algn="l"/>
                <a:tab pos="5859463" algn="l"/>
                <a:tab pos="6308725" algn="l"/>
                <a:tab pos="6757988" algn="l"/>
                <a:tab pos="7207250" algn="l"/>
                <a:tab pos="7656513" algn="l"/>
                <a:tab pos="8105775" algn="l"/>
                <a:tab pos="8555038" algn="l"/>
                <a:tab pos="9004300" algn="l"/>
              </a:tabLst>
            </a:pPr>
            <a:r>
              <a:rPr lang="cs-CZ" sz="2400"/>
              <a:t>Odpovídá H-podjednotkám izoenzymů LD</a:t>
            </a:r>
          </a:p>
          <a:p>
            <a:pPr marL="363538" indent="-361950" defTabSz="449263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tabLst>
                <a:tab pos="363538" algn="l"/>
                <a:tab pos="468313" algn="l"/>
                <a:tab pos="917575" algn="l"/>
                <a:tab pos="1366838" algn="l"/>
                <a:tab pos="1816100" algn="l"/>
                <a:tab pos="2265363" algn="l"/>
                <a:tab pos="2714625" algn="l"/>
                <a:tab pos="3163888" algn="l"/>
                <a:tab pos="3613150" algn="l"/>
                <a:tab pos="4062413" algn="l"/>
                <a:tab pos="4511675" algn="l"/>
                <a:tab pos="4960938" algn="l"/>
                <a:tab pos="5410200" algn="l"/>
                <a:tab pos="5859463" algn="l"/>
                <a:tab pos="6308725" algn="l"/>
                <a:tab pos="6757988" algn="l"/>
                <a:tab pos="7207250" algn="l"/>
                <a:tab pos="7656513" algn="l"/>
                <a:tab pos="8105775" algn="l"/>
                <a:tab pos="8555038" algn="l"/>
                <a:tab pos="9004300" algn="l"/>
              </a:tabLst>
            </a:pPr>
            <a:r>
              <a:rPr lang="cs-CZ" sz="2400"/>
              <a:t>                            (        hlavně izoenzymy LD1 a LD2) </a:t>
            </a:r>
          </a:p>
          <a:p>
            <a:pPr marL="363538" indent="-361950" defTabSz="449263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tabLst>
                <a:tab pos="363538" algn="l"/>
                <a:tab pos="468313" algn="l"/>
                <a:tab pos="917575" algn="l"/>
                <a:tab pos="1366838" algn="l"/>
                <a:tab pos="1816100" algn="l"/>
                <a:tab pos="2265363" algn="l"/>
                <a:tab pos="2714625" algn="l"/>
                <a:tab pos="3163888" algn="l"/>
                <a:tab pos="3613150" algn="l"/>
                <a:tab pos="4062413" algn="l"/>
                <a:tab pos="4511675" algn="l"/>
                <a:tab pos="4960938" algn="l"/>
                <a:tab pos="5410200" algn="l"/>
                <a:tab pos="5859463" algn="l"/>
                <a:tab pos="6308725" algn="l"/>
                <a:tab pos="6757988" algn="l"/>
                <a:tab pos="7207250" algn="l"/>
                <a:tab pos="7656513" algn="l"/>
                <a:tab pos="8105775" algn="l"/>
                <a:tab pos="8555038" algn="l"/>
                <a:tab pos="9004300" algn="l"/>
              </a:tabLst>
            </a:pPr>
            <a:r>
              <a:rPr lang="cs-CZ" sz="2400"/>
              <a:t>V plazmě zdravých jedinců převažuje LD2</a:t>
            </a:r>
          </a:p>
          <a:p>
            <a:pPr marL="363538" indent="-361950" defTabSz="449263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tabLst>
                <a:tab pos="363538" algn="l"/>
                <a:tab pos="468313" algn="l"/>
                <a:tab pos="917575" algn="l"/>
                <a:tab pos="1366838" algn="l"/>
                <a:tab pos="1816100" algn="l"/>
                <a:tab pos="2265363" algn="l"/>
                <a:tab pos="2714625" algn="l"/>
                <a:tab pos="3163888" algn="l"/>
                <a:tab pos="3613150" algn="l"/>
                <a:tab pos="4062413" algn="l"/>
                <a:tab pos="4511675" algn="l"/>
                <a:tab pos="4960938" algn="l"/>
                <a:tab pos="5410200" algn="l"/>
                <a:tab pos="5859463" algn="l"/>
                <a:tab pos="6308725" algn="l"/>
                <a:tab pos="6757988" algn="l"/>
                <a:tab pos="7207250" algn="l"/>
                <a:tab pos="7656513" algn="l"/>
                <a:tab pos="8105775" algn="l"/>
                <a:tab pos="8555038" algn="l"/>
                <a:tab pos="9004300" algn="l"/>
              </a:tabLst>
            </a:pPr>
            <a:r>
              <a:rPr lang="cs-CZ" sz="2400"/>
              <a:t>U AIM stoupá rychleji LD1 (specifičtější pro myokard)</a:t>
            </a:r>
          </a:p>
          <a:p>
            <a:pPr marL="363538" indent="-361950" defTabSz="449263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tabLst>
                <a:tab pos="363538" algn="l"/>
                <a:tab pos="468313" algn="l"/>
                <a:tab pos="917575" algn="l"/>
                <a:tab pos="1366838" algn="l"/>
                <a:tab pos="1816100" algn="l"/>
                <a:tab pos="2265363" algn="l"/>
                <a:tab pos="2714625" algn="l"/>
                <a:tab pos="3163888" algn="l"/>
                <a:tab pos="3613150" algn="l"/>
                <a:tab pos="4062413" algn="l"/>
                <a:tab pos="4511675" algn="l"/>
                <a:tab pos="4960938" algn="l"/>
                <a:tab pos="5410200" algn="l"/>
                <a:tab pos="5859463" algn="l"/>
                <a:tab pos="6308725" algn="l"/>
                <a:tab pos="6757988" algn="l"/>
                <a:tab pos="7207250" algn="l"/>
                <a:tab pos="7656513" algn="l"/>
                <a:tab pos="8105775" algn="l"/>
                <a:tab pos="8555038" algn="l"/>
                <a:tab pos="9004300" algn="l"/>
              </a:tabLst>
            </a:pPr>
            <a:endParaRPr lang="cs-CZ" sz="2400"/>
          </a:p>
          <a:p>
            <a:pPr marL="363538" indent="-361950" defTabSz="449263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tabLst>
                <a:tab pos="363538" algn="l"/>
                <a:tab pos="468313" algn="l"/>
                <a:tab pos="917575" algn="l"/>
                <a:tab pos="1366838" algn="l"/>
                <a:tab pos="1816100" algn="l"/>
                <a:tab pos="2265363" algn="l"/>
                <a:tab pos="2714625" algn="l"/>
                <a:tab pos="3163888" algn="l"/>
                <a:tab pos="3613150" algn="l"/>
                <a:tab pos="4062413" algn="l"/>
                <a:tab pos="4511675" algn="l"/>
                <a:tab pos="4960938" algn="l"/>
                <a:tab pos="5410200" algn="l"/>
                <a:tab pos="5859463" algn="l"/>
                <a:tab pos="6308725" algn="l"/>
                <a:tab pos="6757988" algn="l"/>
                <a:tab pos="7207250" algn="l"/>
                <a:tab pos="7656513" algn="l"/>
                <a:tab pos="8105775" algn="l"/>
                <a:tab pos="8555038" algn="l"/>
                <a:tab pos="9004300" algn="l"/>
              </a:tabLst>
            </a:pPr>
            <a:r>
              <a:rPr lang="cs-CZ" sz="2400"/>
              <a:t>Vysoká aktivita LD1 i v erytrocytech          ruší hemolýza</a:t>
            </a:r>
          </a:p>
          <a:p>
            <a:pPr marL="363538" indent="-361950" defTabSz="449263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tabLst>
                <a:tab pos="363538" algn="l"/>
                <a:tab pos="468313" algn="l"/>
                <a:tab pos="917575" algn="l"/>
                <a:tab pos="1366838" algn="l"/>
                <a:tab pos="1816100" algn="l"/>
                <a:tab pos="2265363" algn="l"/>
                <a:tab pos="2714625" algn="l"/>
                <a:tab pos="3163888" algn="l"/>
                <a:tab pos="3613150" algn="l"/>
                <a:tab pos="4062413" algn="l"/>
                <a:tab pos="4511675" algn="l"/>
                <a:tab pos="4960938" algn="l"/>
                <a:tab pos="5410200" algn="l"/>
                <a:tab pos="5859463" algn="l"/>
                <a:tab pos="6308725" algn="l"/>
                <a:tab pos="6757988" algn="l"/>
                <a:tab pos="7207250" algn="l"/>
                <a:tab pos="7656513" algn="l"/>
                <a:tab pos="8105775" algn="l"/>
                <a:tab pos="8555038" algn="l"/>
                <a:tab pos="9004300" algn="l"/>
              </a:tabLst>
            </a:pPr>
            <a:endParaRPr lang="cs-CZ" sz="2400"/>
          </a:p>
        </p:txBody>
      </p:sp>
      <p:sp>
        <p:nvSpPr>
          <p:cNvPr id="64516" name="AutoShape 4"/>
          <p:cNvSpPr>
            <a:spLocks noChangeArrowheads="1"/>
          </p:cNvSpPr>
          <p:nvPr/>
        </p:nvSpPr>
        <p:spPr bwMode="auto">
          <a:xfrm>
            <a:off x="3348038" y="2708275"/>
            <a:ext cx="503237" cy="215900"/>
          </a:xfrm>
          <a:prstGeom prst="rightArrow">
            <a:avLst>
              <a:gd name="adj1" fmla="val 50000"/>
              <a:gd name="adj2" fmla="val 58272"/>
            </a:avLst>
          </a:prstGeom>
          <a:solidFill>
            <a:srgbClr val="FFFF00"/>
          </a:solidFill>
          <a:ln w="9398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4517" name="AutoShape 5"/>
          <p:cNvSpPr>
            <a:spLocks noChangeArrowheads="1"/>
          </p:cNvSpPr>
          <p:nvPr/>
        </p:nvSpPr>
        <p:spPr bwMode="auto">
          <a:xfrm>
            <a:off x="5795963" y="4365625"/>
            <a:ext cx="503237" cy="215900"/>
          </a:xfrm>
          <a:prstGeom prst="rightArrow">
            <a:avLst>
              <a:gd name="adj1" fmla="val 50000"/>
              <a:gd name="adj2" fmla="val 58272"/>
            </a:avLst>
          </a:prstGeom>
          <a:solidFill>
            <a:srgbClr val="FFFF00"/>
          </a:solidFill>
          <a:ln w="9398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539750" y="620713"/>
            <a:ext cx="8056563" cy="530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cs-CZ" sz="40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LD</a:t>
            </a:r>
            <a:endParaRPr lang="cs-CZ" sz="3600" b="1">
              <a:solidFill>
                <a:schemeClr val="bg1"/>
              </a:solidFill>
            </a:endParaRPr>
          </a:p>
          <a:p>
            <a:pPr eaLnBrk="0" hangingPunct="0"/>
            <a:r>
              <a:rPr lang="cs-CZ" sz="3200" b="1" i="1">
                <a:solidFill>
                  <a:schemeClr val="bg1"/>
                </a:solidFill>
              </a:rPr>
              <a:t>* </a:t>
            </a:r>
            <a:r>
              <a:rPr lang="cs-CZ" sz="3200" b="1" i="1" u="sng">
                <a:solidFill>
                  <a:schemeClr val="bg1"/>
                </a:solidFill>
              </a:rPr>
              <a:t>Hematologická onemocnění:</a:t>
            </a:r>
            <a:r>
              <a:rPr lang="cs-CZ" sz="3200" b="1" i="1">
                <a:solidFill>
                  <a:schemeClr val="bg1"/>
                </a:solidFill>
              </a:rPr>
              <a:t> </a:t>
            </a:r>
            <a:r>
              <a:rPr lang="cs-CZ" sz="3000" i="1">
                <a:solidFill>
                  <a:schemeClr val="bg1"/>
                </a:solidFill>
              </a:rPr>
              <a:t>megalobl. </a:t>
            </a:r>
          </a:p>
          <a:p>
            <a:pPr eaLnBrk="0" hangingPunct="0"/>
            <a:r>
              <a:rPr lang="cs-CZ" sz="3000" i="1">
                <a:solidFill>
                  <a:schemeClr val="bg1"/>
                </a:solidFill>
              </a:rPr>
              <a:t>                a hemol. anemie , akutní leukémie</a:t>
            </a:r>
          </a:p>
          <a:p>
            <a:pPr eaLnBrk="0" hangingPunct="0"/>
            <a:r>
              <a:rPr lang="cs-CZ" sz="3200" b="1" i="1">
                <a:solidFill>
                  <a:schemeClr val="bg1"/>
                </a:solidFill>
              </a:rPr>
              <a:t>* </a:t>
            </a:r>
            <a:r>
              <a:rPr lang="cs-CZ" sz="3200" b="1" i="1" u="sng">
                <a:solidFill>
                  <a:schemeClr val="bg1"/>
                </a:solidFill>
              </a:rPr>
              <a:t>Jater.onem.:</a:t>
            </a:r>
            <a:r>
              <a:rPr lang="cs-CZ" sz="3200" b="1" i="1">
                <a:solidFill>
                  <a:schemeClr val="bg1"/>
                </a:solidFill>
              </a:rPr>
              <a:t> </a:t>
            </a:r>
            <a:r>
              <a:rPr lang="cs-CZ" sz="3000" i="1">
                <a:solidFill>
                  <a:schemeClr val="bg1"/>
                </a:solidFill>
              </a:rPr>
              <a:t>kóma, mononukleóza,tox.hep.</a:t>
            </a:r>
          </a:p>
          <a:p>
            <a:pPr eaLnBrk="0" hangingPunct="0"/>
            <a:r>
              <a:rPr lang="cs-CZ" sz="3200" b="1" i="1">
                <a:solidFill>
                  <a:schemeClr val="bg1"/>
                </a:solidFill>
              </a:rPr>
              <a:t>* </a:t>
            </a:r>
            <a:r>
              <a:rPr lang="cs-CZ" sz="3200" b="1" i="1" u="sng">
                <a:solidFill>
                  <a:schemeClr val="bg1"/>
                </a:solidFill>
              </a:rPr>
              <a:t>Myokard</a:t>
            </a:r>
            <a:r>
              <a:rPr lang="cs-CZ" sz="3200" b="1" i="1">
                <a:solidFill>
                  <a:schemeClr val="bg1"/>
                </a:solidFill>
              </a:rPr>
              <a:t>: </a:t>
            </a:r>
            <a:r>
              <a:rPr lang="cs-CZ" sz="3000" i="1">
                <a:solidFill>
                  <a:schemeClr val="bg1"/>
                </a:solidFill>
              </a:rPr>
              <a:t>ak. infarkt, zánět</a:t>
            </a:r>
            <a:endParaRPr lang="cs-CZ" sz="3000" i="1" u="sng">
              <a:solidFill>
                <a:schemeClr val="bg1"/>
              </a:solidFill>
            </a:endParaRPr>
          </a:p>
          <a:p>
            <a:pPr eaLnBrk="0" hangingPunct="0"/>
            <a:r>
              <a:rPr lang="cs-CZ" sz="3600" b="1" i="1">
                <a:solidFill>
                  <a:schemeClr val="bg1"/>
                </a:solidFill>
              </a:rPr>
              <a:t>* </a:t>
            </a:r>
            <a:r>
              <a:rPr lang="cs-CZ" sz="3600" b="1" i="1" u="sng">
                <a:solidFill>
                  <a:schemeClr val="bg1"/>
                </a:solidFill>
              </a:rPr>
              <a:t>Kosterní sval</a:t>
            </a:r>
            <a:r>
              <a:rPr lang="cs-CZ" sz="3200" b="1" i="1">
                <a:solidFill>
                  <a:schemeClr val="bg1"/>
                </a:solidFill>
              </a:rPr>
              <a:t>: </a:t>
            </a:r>
            <a:r>
              <a:rPr lang="cs-CZ" sz="3000" i="1">
                <a:solidFill>
                  <a:schemeClr val="bg1"/>
                </a:solidFill>
              </a:rPr>
              <a:t>progr. sval. dystrofie</a:t>
            </a:r>
            <a:endParaRPr lang="cs-CZ" sz="3000" i="1" u="sng">
              <a:solidFill>
                <a:schemeClr val="bg1"/>
              </a:solidFill>
            </a:endParaRPr>
          </a:p>
          <a:p>
            <a:pPr eaLnBrk="0" hangingPunct="0"/>
            <a:r>
              <a:rPr lang="cs-CZ" sz="3600" b="1">
                <a:solidFill>
                  <a:schemeClr val="bg1"/>
                </a:solidFill>
              </a:rPr>
              <a:t>* </a:t>
            </a:r>
            <a:r>
              <a:rPr lang="cs-CZ" sz="3600" b="1" i="1" u="sng">
                <a:solidFill>
                  <a:schemeClr val="bg1"/>
                </a:solidFill>
              </a:rPr>
              <a:t>Plíce</a:t>
            </a:r>
            <a:r>
              <a:rPr lang="cs-CZ" sz="3600" b="1" i="1">
                <a:solidFill>
                  <a:schemeClr val="bg1"/>
                </a:solidFill>
              </a:rPr>
              <a:t>:</a:t>
            </a:r>
            <a:r>
              <a:rPr lang="cs-CZ" sz="3600" b="1">
                <a:solidFill>
                  <a:schemeClr val="bg1"/>
                </a:solidFill>
              </a:rPr>
              <a:t> </a:t>
            </a:r>
            <a:r>
              <a:rPr lang="cs-CZ" sz="3000" i="1">
                <a:solidFill>
                  <a:schemeClr val="bg1"/>
                </a:solidFill>
              </a:rPr>
              <a:t>embolie</a:t>
            </a:r>
            <a:endParaRPr lang="cs-CZ" sz="3000">
              <a:solidFill>
                <a:schemeClr val="bg1"/>
              </a:solidFill>
            </a:endParaRPr>
          </a:p>
          <a:p>
            <a:pPr eaLnBrk="0" hangingPunct="0"/>
            <a:r>
              <a:rPr lang="cs-CZ" sz="3600" b="1">
                <a:solidFill>
                  <a:schemeClr val="bg1"/>
                </a:solidFill>
              </a:rPr>
              <a:t>* </a:t>
            </a:r>
            <a:r>
              <a:rPr lang="cs-CZ" sz="3600" b="1" i="1" u="sng">
                <a:solidFill>
                  <a:schemeClr val="bg1"/>
                </a:solidFill>
              </a:rPr>
              <a:t>Ledviny</a:t>
            </a:r>
          </a:p>
          <a:p>
            <a:pPr eaLnBrk="0" hangingPunct="0"/>
            <a:r>
              <a:rPr lang="cs-CZ" sz="3600" b="1" i="1">
                <a:solidFill>
                  <a:schemeClr val="bg1"/>
                </a:solidFill>
              </a:rPr>
              <a:t>* </a:t>
            </a:r>
            <a:r>
              <a:rPr lang="cs-CZ" sz="3600" b="1" i="1" u="sng">
                <a:solidFill>
                  <a:schemeClr val="bg1"/>
                </a:solidFill>
              </a:rPr>
              <a:t>Maligní tumory:</a:t>
            </a:r>
            <a:r>
              <a:rPr lang="cs-CZ" sz="3600" b="1" i="1">
                <a:solidFill>
                  <a:schemeClr val="bg1"/>
                </a:solidFill>
              </a:rPr>
              <a:t> </a:t>
            </a:r>
            <a:r>
              <a:rPr lang="cs-CZ" sz="3200" i="1">
                <a:solidFill>
                  <a:schemeClr val="bg1"/>
                </a:solidFill>
              </a:rPr>
              <a:t>metastázy, generaliz.</a:t>
            </a:r>
          </a:p>
          <a:p>
            <a:pPr eaLnBrk="0" hangingPunct="0"/>
            <a:r>
              <a:rPr lang="cs-CZ" sz="3200" b="1" i="1">
                <a:solidFill>
                  <a:schemeClr val="bg1"/>
                </a:solidFill>
              </a:rPr>
              <a:t>* </a:t>
            </a:r>
            <a:r>
              <a:rPr lang="cs-CZ" sz="3200" b="1" i="1" u="sng">
                <a:solidFill>
                  <a:schemeClr val="bg1"/>
                </a:solidFill>
              </a:rPr>
              <a:t>Ak. hypoxie</a:t>
            </a:r>
            <a:endParaRPr lang="cs-CZ" sz="3200" b="1" i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179388" y="276225"/>
            <a:ext cx="8785225" cy="568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71463" indent="-271463" eaLnBrk="0" hangingPunct="0">
              <a:spcBef>
                <a:spcPct val="50000"/>
              </a:spcBef>
            </a:pPr>
            <a:r>
              <a:rPr lang="cs-CZ" sz="40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ALP</a:t>
            </a:r>
            <a:r>
              <a:rPr lang="cs-CZ" sz="3600" b="1">
                <a:solidFill>
                  <a:schemeClr val="bg1"/>
                </a:solidFill>
              </a:rPr>
              <a:t>- </a:t>
            </a:r>
            <a:r>
              <a:rPr lang="cs-CZ" sz="2800" b="1">
                <a:solidFill>
                  <a:schemeClr val="bg1"/>
                </a:solidFill>
              </a:rPr>
              <a:t>isoenzymy: </a:t>
            </a:r>
            <a:r>
              <a:rPr lang="cs-CZ" sz="2800" b="1">
                <a:solidFill>
                  <a:srgbClr val="FFFF00"/>
                </a:solidFill>
              </a:rPr>
              <a:t>hepatobil</a:t>
            </a:r>
            <a:r>
              <a:rPr lang="cs-CZ" sz="2000" b="1">
                <a:solidFill>
                  <a:srgbClr val="FFFF00"/>
                </a:solidFill>
              </a:rPr>
              <a:t>. (t/2=3dny)</a:t>
            </a:r>
            <a:r>
              <a:rPr lang="cs-CZ" sz="2800" b="1">
                <a:solidFill>
                  <a:srgbClr val="FFFF00"/>
                </a:solidFill>
              </a:rPr>
              <a:t>+kostní+ renální,</a:t>
            </a:r>
            <a:r>
              <a:rPr lang="cs-CZ" sz="2800" b="1">
                <a:solidFill>
                  <a:schemeClr val="bg1"/>
                </a:solidFill>
              </a:rPr>
              <a:t> střevní </a:t>
            </a:r>
            <a:r>
              <a:rPr lang="cs-CZ" sz="2000" b="1">
                <a:solidFill>
                  <a:schemeClr val="bg1"/>
                </a:solidFill>
              </a:rPr>
              <a:t>(t/2 =8h),</a:t>
            </a:r>
            <a:r>
              <a:rPr lang="cs-CZ" sz="2800" b="1">
                <a:solidFill>
                  <a:schemeClr val="bg1"/>
                </a:solidFill>
              </a:rPr>
              <a:t> placentární</a:t>
            </a:r>
          </a:p>
          <a:p>
            <a:pPr marL="271463" indent="-271463" eaLnBrk="0" hangingPunct="0">
              <a:spcBef>
                <a:spcPct val="30000"/>
              </a:spcBef>
            </a:pPr>
            <a:r>
              <a:rPr lang="cs-CZ" sz="2000" b="1">
                <a:solidFill>
                  <a:srgbClr val="FFCC99"/>
                </a:solidFill>
              </a:rPr>
              <a:t>Za některých patol.stavů (nervové choroby, nádorová on.) může tvořit imunitní komplexy s IgG (IgA): </a:t>
            </a:r>
            <a:r>
              <a:rPr lang="cs-CZ" sz="2000" b="1" u="sng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„makro ALP“</a:t>
            </a:r>
            <a:r>
              <a:rPr lang="cs-CZ" sz="2800">
                <a:solidFill>
                  <a:srgbClr val="FF9966"/>
                </a:solidFill>
              </a:rPr>
              <a:t> </a:t>
            </a:r>
          </a:p>
          <a:p>
            <a:pPr marL="271463" indent="-271463" eaLnBrk="0" hangingPunct="0">
              <a:lnSpc>
                <a:spcPct val="90000"/>
              </a:lnSpc>
              <a:spcBef>
                <a:spcPct val="20000"/>
              </a:spcBef>
            </a:pPr>
            <a:r>
              <a:rPr lang="cs-CZ" sz="2200" b="1" u="sng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ELFO:</a:t>
            </a:r>
            <a:r>
              <a:rPr lang="cs-CZ" sz="2200">
                <a:solidFill>
                  <a:srgbClr val="00FFFF"/>
                </a:solidFill>
              </a:rPr>
              <a:t> běžně jen 2 frakce: </a:t>
            </a:r>
            <a:r>
              <a:rPr lang="el-GR" sz="2200">
                <a:solidFill>
                  <a:srgbClr val="00FFFF"/>
                </a:solidFill>
                <a:cs typeface="Arial" pitchFamily="34" charset="0"/>
              </a:rPr>
              <a:t>α</a:t>
            </a:r>
            <a:r>
              <a:rPr lang="cs-CZ" sz="2200" baseline="-25000">
                <a:solidFill>
                  <a:srgbClr val="00FFFF"/>
                </a:solidFill>
              </a:rPr>
              <a:t>2</a:t>
            </a:r>
            <a:r>
              <a:rPr lang="cs-CZ" sz="2200">
                <a:solidFill>
                  <a:srgbClr val="00FFFF"/>
                </a:solidFill>
              </a:rPr>
              <a:t> (jaterní-52%) a </a:t>
            </a:r>
            <a:r>
              <a:rPr lang="el-GR" sz="2200">
                <a:solidFill>
                  <a:srgbClr val="00FFFF"/>
                </a:solidFill>
                <a:latin typeface=""/>
              </a:rPr>
              <a:t>β</a:t>
            </a:r>
            <a:r>
              <a:rPr lang="cs-CZ" sz="2200" baseline="-25000">
                <a:solidFill>
                  <a:srgbClr val="00FFFF"/>
                </a:solidFill>
              </a:rPr>
              <a:t>1</a:t>
            </a:r>
            <a:r>
              <a:rPr lang="cs-CZ" sz="2200">
                <a:solidFill>
                  <a:srgbClr val="00FFFF"/>
                </a:solidFill>
              </a:rPr>
              <a:t> (kostní-48%), 	</a:t>
            </a:r>
            <a:r>
              <a:rPr lang="cs-CZ" sz="2400">
                <a:solidFill>
                  <a:srgbClr val="00FFFF"/>
                </a:solidFill>
              </a:rPr>
              <a:t>			                   </a:t>
            </a:r>
            <a:r>
              <a:rPr lang="cs-CZ">
                <a:solidFill>
                  <a:srgbClr val="00FFFF"/>
                </a:solidFill>
              </a:rPr>
              <a:t>od 16.tý těhotenství placentární</a:t>
            </a:r>
          </a:p>
          <a:p>
            <a:pPr marL="271463" indent="-271463" eaLnBrk="0" hangingPunct="0">
              <a:lnSpc>
                <a:spcPct val="90000"/>
              </a:lnSpc>
              <a:spcBef>
                <a:spcPct val="20000"/>
              </a:spcBef>
            </a:pPr>
            <a:r>
              <a:rPr lang="cs-CZ">
                <a:solidFill>
                  <a:srgbClr val="00FFFF"/>
                </a:solidFill>
              </a:rPr>
              <a:t>                                 střevní: v plazmě jen u krevní sk.B nebo 0, váže se na ery sk.A</a:t>
            </a:r>
          </a:p>
          <a:p>
            <a:pPr marL="271463" indent="-271463" eaLnBrk="0" hangingPunct="0">
              <a:spcBef>
                <a:spcPct val="5000"/>
              </a:spcBef>
            </a:pPr>
            <a:r>
              <a:rPr lang="cs-CZ" sz="3200" b="1" i="1">
                <a:solidFill>
                  <a:schemeClr val="bg1"/>
                </a:solidFill>
              </a:rPr>
              <a:t>* </a:t>
            </a:r>
            <a:r>
              <a:rPr lang="cs-CZ" sz="2800" b="1" i="1" u="sng">
                <a:solidFill>
                  <a:schemeClr val="bg1"/>
                </a:solidFill>
              </a:rPr>
              <a:t>hepatobiliární:</a:t>
            </a:r>
            <a:r>
              <a:rPr lang="cs-CZ" sz="3200" b="1" i="1">
                <a:solidFill>
                  <a:schemeClr val="bg1"/>
                </a:solidFill>
              </a:rPr>
              <a:t> </a:t>
            </a:r>
            <a:r>
              <a:rPr lang="cs-CZ" sz="2400" i="1">
                <a:solidFill>
                  <a:schemeClr val="bg1"/>
                </a:solidFill>
              </a:rPr>
              <a:t>cholestáza, obstr.ikterus, hepatitida.ak., chr. (méně), cirhóza (</a:t>
            </a:r>
            <a:r>
              <a:rPr lang="cs-CZ" sz="2400" i="1" u="sng">
                <a:solidFill>
                  <a:schemeClr val="bg1"/>
                </a:solidFill>
              </a:rPr>
              <a:t>prim.bil</a:t>
            </a:r>
            <a:r>
              <a:rPr lang="cs-CZ" sz="2400" i="1">
                <a:solidFill>
                  <a:schemeClr val="bg1"/>
                </a:solidFill>
              </a:rPr>
              <a:t>.), meta, absces (útlak)</a:t>
            </a:r>
          </a:p>
          <a:p>
            <a:pPr marL="271463" indent="-271463" eaLnBrk="0" hangingPunct="0">
              <a:spcBef>
                <a:spcPct val="5000"/>
              </a:spcBef>
            </a:pPr>
            <a:r>
              <a:rPr lang="cs-CZ" sz="2800" b="1" i="1">
                <a:solidFill>
                  <a:schemeClr val="bg1"/>
                </a:solidFill>
              </a:rPr>
              <a:t>* </a:t>
            </a:r>
            <a:r>
              <a:rPr lang="cs-CZ" sz="2800" b="1" i="1" u="sng">
                <a:solidFill>
                  <a:schemeClr val="bg1"/>
                </a:solidFill>
              </a:rPr>
              <a:t>osteopatie</a:t>
            </a:r>
            <a:r>
              <a:rPr lang="cs-CZ" sz="3200" b="1" i="1">
                <a:solidFill>
                  <a:schemeClr val="bg1"/>
                </a:solidFill>
              </a:rPr>
              <a:t> </a:t>
            </a:r>
            <a:r>
              <a:rPr lang="cs-CZ" sz="2400" i="1">
                <a:solidFill>
                  <a:schemeClr val="bg1"/>
                </a:solidFill>
              </a:rPr>
              <a:t>(aktivita osteoblastů: růst, M.Paget) </a:t>
            </a:r>
          </a:p>
          <a:p>
            <a:pPr marL="271463" indent="-271463" eaLnBrk="0" hangingPunct="0">
              <a:spcBef>
                <a:spcPct val="5000"/>
              </a:spcBef>
              <a:buFontTx/>
              <a:buChar char="•"/>
            </a:pPr>
            <a:r>
              <a:rPr lang="cs-CZ" sz="2400" i="1">
                <a:solidFill>
                  <a:schemeClr val="bg1"/>
                </a:solidFill>
              </a:rPr>
              <a:t>přechodná hyperfosfatasemie u dětí </a:t>
            </a:r>
            <a:r>
              <a:rPr lang="cs-CZ" i="1">
                <a:solidFill>
                  <a:schemeClr val="bg1"/>
                </a:solidFill>
              </a:rPr>
              <a:t>„Odysseův sy“</a:t>
            </a:r>
            <a:r>
              <a:rPr lang="cs-CZ" sz="2400" i="1">
                <a:solidFill>
                  <a:schemeClr val="bg1"/>
                </a:solidFill>
              </a:rPr>
              <a:t> </a:t>
            </a:r>
          </a:p>
          <a:p>
            <a:pPr marL="271463" indent="-271463" eaLnBrk="0" hangingPunct="0">
              <a:spcBef>
                <a:spcPct val="5000"/>
              </a:spcBef>
            </a:pPr>
            <a:r>
              <a:rPr lang="cs-CZ" sz="2800" b="1" i="1">
                <a:solidFill>
                  <a:schemeClr val="bg1"/>
                </a:solidFill>
              </a:rPr>
              <a:t>* </a:t>
            </a:r>
            <a:r>
              <a:rPr lang="cs-CZ" sz="2800" b="1" i="1" u="sng">
                <a:solidFill>
                  <a:schemeClr val="bg1"/>
                </a:solidFill>
              </a:rPr>
              <a:t>malignity:</a:t>
            </a:r>
            <a:r>
              <a:rPr lang="cs-CZ" sz="2800" b="1" i="1">
                <a:solidFill>
                  <a:schemeClr val="bg1"/>
                </a:solidFill>
              </a:rPr>
              <a:t> </a:t>
            </a:r>
            <a:r>
              <a:rPr lang="cs-CZ" sz="2400" i="1">
                <a:solidFill>
                  <a:schemeClr val="bg1"/>
                </a:solidFill>
              </a:rPr>
              <a:t>Hodgkin, meta do jater a kostí, hepatom</a:t>
            </a:r>
          </a:p>
          <a:p>
            <a:pPr marL="271463" indent="-271463" eaLnBrk="0" hangingPunct="0">
              <a:spcBef>
                <a:spcPct val="5000"/>
              </a:spcBef>
            </a:pPr>
            <a:r>
              <a:rPr lang="cs-CZ" sz="2400" b="1" i="1">
                <a:solidFill>
                  <a:schemeClr val="bg1"/>
                </a:solidFill>
              </a:rPr>
              <a:t>* </a:t>
            </a:r>
            <a:r>
              <a:rPr lang="cs-CZ" sz="2400" b="1" i="1" u="sng">
                <a:solidFill>
                  <a:schemeClr val="bg1"/>
                </a:solidFill>
              </a:rPr>
              <a:t>další příčiny zvýšení:</a:t>
            </a:r>
            <a:r>
              <a:rPr lang="cs-CZ" sz="3200" b="1" i="1">
                <a:solidFill>
                  <a:srgbClr val="FFFF00"/>
                </a:solidFill>
              </a:rPr>
              <a:t> </a:t>
            </a:r>
            <a:r>
              <a:rPr lang="cs-CZ" sz="2000" i="1">
                <a:solidFill>
                  <a:schemeClr val="bg1"/>
                </a:solidFill>
              </a:rPr>
              <a:t>střevní ischémie, gravidita</a:t>
            </a:r>
            <a:endParaRPr lang="cs-CZ" sz="3200" b="1" i="1">
              <a:solidFill>
                <a:srgbClr val="FFFF00"/>
              </a:solidFill>
            </a:endParaRPr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395288" y="5949950"/>
            <a:ext cx="7118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FFFF"/>
                </a:solidFill>
              </a:rPr>
              <a:t>ALP – katalyzuje hydrolýzu fosfátových esterů v alkalickém prostředí</a:t>
            </a:r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6011863" y="6308725"/>
            <a:ext cx="3079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6600"/>
                </a:solidFill>
              </a:rPr>
              <a:t>RM: 0,66 – 2,2 </a:t>
            </a:r>
            <a:r>
              <a:rPr lang="el-GR" sz="2400" b="1">
                <a:solidFill>
                  <a:srgbClr val="FF6600"/>
                </a:solidFill>
              </a:rPr>
              <a:t>μ</a:t>
            </a:r>
            <a:r>
              <a:rPr lang="cs-CZ" sz="2400" b="1">
                <a:solidFill>
                  <a:srgbClr val="FF6600"/>
                </a:solidFill>
              </a:rPr>
              <a:t>kat/l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314325" y="476250"/>
            <a:ext cx="8829675" cy="521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cs-CZ" sz="40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GMT</a:t>
            </a:r>
            <a:r>
              <a:rPr lang="cs-CZ" sz="3600" b="1">
                <a:solidFill>
                  <a:schemeClr val="bg1"/>
                </a:solidFill>
              </a:rPr>
              <a:t> </a:t>
            </a:r>
            <a:r>
              <a:rPr lang="cs-CZ" sz="2800" b="1">
                <a:solidFill>
                  <a:srgbClr val="FFFF00"/>
                </a:solidFill>
              </a:rPr>
              <a:t>(hepatobil., ledviny, střevo,</a:t>
            </a:r>
          </a:p>
          <a:p>
            <a:pPr eaLnBrk="0" hangingPunct="0"/>
            <a:r>
              <a:rPr lang="cs-CZ" sz="2800" b="1">
                <a:solidFill>
                  <a:srgbClr val="FFFF00"/>
                </a:solidFill>
              </a:rPr>
              <a:t>            pankreas, prostata),</a:t>
            </a:r>
            <a:r>
              <a:rPr lang="cs-CZ" b="1" i="1">
                <a:solidFill>
                  <a:srgbClr val="FFFF00"/>
                </a:solidFill>
              </a:rPr>
              <a:t>  vyšší hodnoty u mužů</a:t>
            </a:r>
            <a:r>
              <a:rPr lang="cs-CZ" sz="2800" b="1" i="1">
                <a:solidFill>
                  <a:srgbClr val="FFFF00"/>
                </a:solidFill>
              </a:rPr>
              <a:t> </a:t>
            </a:r>
          </a:p>
          <a:p>
            <a:pPr eaLnBrk="0" hangingPunct="0"/>
            <a:r>
              <a:rPr lang="cs-CZ" sz="3200" b="1" i="1">
                <a:solidFill>
                  <a:schemeClr val="bg1"/>
                </a:solidFill>
              </a:rPr>
              <a:t>* </a:t>
            </a:r>
            <a:r>
              <a:rPr lang="cs-CZ" sz="3200" b="1" i="1" u="sng">
                <a:solidFill>
                  <a:schemeClr val="bg1"/>
                </a:solidFill>
              </a:rPr>
              <a:t>hepatobiliární:</a:t>
            </a:r>
            <a:r>
              <a:rPr lang="cs-CZ" sz="3200" b="1" i="1">
                <a:solidFill>
                  <a:schemeClr val="bg1"/>
                </a:solidFill>
              </a:rPr>
              <a:t> </a:t>
            </a:r>
            <a:r>
              <a:rPr lang="cs-CZ" sz="3000" b="1" i="1">
                <a:solidFill>
                  <a:schemeClr val="bg1"/>
                </a:solidFill>
              </a:rPr>
              <a:t>c</a:t>
            </a:r>
            <a:r>
              <a:rPr lang="cs-CZ" sz="3000" b="1">
                <a:solidFill>
                  <a:schemeClr val="bg1"/>
                </a:solidFill>
              </a:rPr>
              <a:t>holestáza</a:t>
            </a:r>
            <a:r>
              <a:rPr lang="cs-CZ" sz="3200" b="1">
                <a:solidFill>
                  <a:schemeClr val="bg1"/>
                </a:solidFill>
              </a:rPr>
              <a:t> </a:t>
            </a:r>
            <a:r>
              <a:rPr lang="cs-CZ" sz="2400" b="1">
                <a:solidFill>
                  <a:schemeClr val="bg1"/>
                </a:solidFill>
              </a:rPr>
              <a:t>(12x)</a:t>
            </a:r>
            <a:r>
              <a:rPr lang="cs-CZ" sz="3200" b="1">
                <a:solidFill>
                  <a:schemeClr val="bg1"/>
                </a:solidFill>
              </a:rPr>
              <a:t> </a:t>
            </a:r>
            <a:r>
              <a:rPr lang="cs-CZ" sz="2400" b="1">
                <a:solidFill>
                  <a:schemeClr val="bg1"/>
                </a:solidFill>
              </a:rPr>
              <a:t>(citl. než ALP-3x)</a:t>
            </a:r>
            <a:endParaRPr lang="cs-CZ" sz="3200" b="1">
              <a:solidFill>
                <a:schemeClr val="bg1"/>
              </a:solidFill>
            </a:endParaRPr>
          </a:p>
          <a:p>
            <a:pPr eaLnBrk="0" hangingPunct="0"/>
            <a:r>
              <a:rPr lang="cs-CZ" sz="3200" b="1">
                <a:solidFill>
                  <a:schemeClr val="bg1"/>
                </a:solidFill>
              </a:rPr>
              <a:t>                             </a:t>
            </a:r>
            <a:r>
              <a:rPr lang="cs-CZ" sz="3000" b="1">
                <a:solidFill>
                  <a:schemeClr val="bg1"/>
                </a:solidFill>
              </a:rPr>
              <a:t>indukce </a:t>
            </a:r>
            <a:r>
              <a:rPr lang="cs-CZ" sz="2400" b="1">
                <a:solidFill>
                  <a:schemeClr val="bg1"/>
                </a:solidFill>
              </a:rPr>
              <a:t>(</a:t>
            </a:r>
            <a:r>
              <a:rPr lang="cs-CZ" sz="2400" b="1" u="sng">
                <a:solidFill>
                  <a:schemeClr val="bg1"/>
                </a:solidFill>
              </a:rPr>
              <a:t>alkohol</a:t>
            </a:r>
            <a:r>
              <a:rPr lang="cs-CZ" sz="2400" b="1">
                <a:solidFill>
                  <a:schemeClr val="bg1"/>
                </a:solidFill>
              </a:rPr>
              <a:t>, léky)</a:t>
            </a:r>
          </a:p>
          <a:p>
            <a:pPr eaLnBrk="0" hangingPunct="0"/>
            <a:r>
              <a:rPr lang="cs-CZ" sz="3200" b="1">
                <a:solidFill>
                  <a:schemeClr val="bg1"/>
                </a:solidFill>
              </a:rPr>
              <a:t>                             </a:t>
            </a:r>
            <a:r>
              <a:rPr lang="cs-CZ" sz="3000" b="1">
                <a:solidFill>
                  <a:schemeClr val="bg1"/>
                </a:solidFill>
              </a:rPr>
              <a:t>poškození hepatocytu</a:t>
            </a:r>
          </a:p>
          <a:p>
            <a:pPr eaLnBrk="0" hangingPunct="0"/>
            <a:r>
              <a:rPr lang="cs-CZ" sz="3200" b="1">
                <a:solidFill>
                  <a:schemeClr val="bg1"/>
                </a:solidFill>
              </a:rPr>
              <a:t>    </a:t>
            </a:r>
            <a:r>
              <a:rPr lang="cs-CZ" sz="2600" b="1" i="1">
                <a:solidFill>
                  <a:schemeClr val="bg1"/>
                </a:solidFill>
              </a:rPr>
              <a:t>(hepatom, meta, prim.bil.cirh.,chr.akt.hep.,</a:t>
            </a:r>
          </a:p>
          <a:p>
            <a:pPr eaLnBrk="0" hangingPunct="0"/>
            <a:r>
              <a:rPr lang="cs-CZ" sz="2600" b="1" i="1">
                <a:solidFill>
                  <a:schemeClr val="bg1"/>
                </a:solidFill>
              </a:rPr>
              <a:t>     extrahep.cholestáza, cirh., městnání prav.oběhu</a:t>
            </a:r>
          </a:p>
          <a:p>
            <a:pPr eaLnBrk="0" hangingPunct="0"/>
            <a:r>
              <a:rPr lang="cs-CZ" sz="2600" b="1" i="1">
                <a:solidFill>
                  <a:schemeClr val="bg1"/>
                </a:solidFill>
              </a:rPr>
              <a:t>     ak.hep., </a:t>
            </a:r>
            <a:r>
              <a:rPr lang="cs-CZ" sz="2600" b="1" i="1" u="sng">
                <a:solidFill>
                  <a:schemeClr val="bg1"/>
                </a:solidFill>
              </a:rPr>
              <a:t>alkoh. hepatopatie)</a:t>
            </a:r>
          </a:p>
          <a:p>
            <a:pPr eaLnBrk="0" hangingPunct="0"/>
            <a:r>
              <a:rPr lang="cs-CZ" sz="2800" b="1" i="1">
                <a:solidFill>
                  <a:schemeClr val="bg1"/>
                </a:solidFill>
              </a:rPr>
              <a:t>* pankreas (adenokarcinom </a:t>
            </a:r>
            <a:r>
              <a:rPr lang="cs-CZ" sz="2400" b="1" i="1">
                <a:solidFill>
                  <a:schemeClr val="bg1"/>
                </a:solidFill>
              </a:rPr>
              <a:t>pozdní</a:t>
            </a:r>
            <a:r>
              <a:rPr lang="cs-CZ" sz="3200" b="1" i="1">
                <a:solidFill>
                  <a:schemeClr val="bg1"/>
                </a:solidFill>
              </a:rPr>
              <a:t>)</a:t>
            </a:r>
          </a:p>
          <a:p>
            <a:pPr eaLnBrk="0" hangingPunct="0"/>
            <a:r>
              <a:rPr lang="cs-CZ" sz="3200" b="1" i="1">
                <a:solidFill>
                  <a:schemeClr val="bg1"/>
                </a:solidFill>
              </a:rPr>
              <a:t>* jiné:</a:t>
            </a:r>
            <a:r>
              <a:rPr lang="cs-CZ" sz="2400" b="1" i="1">
                <a:solidFill>
                  <a:schemeClr val="bg1"/>
                </a:solidFill>
              </a:rPr>
              <a:t> meta, diabetes, obezita, hypertyreóza, revm.artr.,</a:t>
            </a:r>
            <a:br>
              <a:rPr lang="cs-CZ" sz="2400" b="1" i="1">
                <a:solidFill>
                  <a:schemeClr val="bg1"/>
                </a:solidFill>
              </a:rPr>
            </a:br>
            <a:r>
              <a:rPr lang="cs-CZ" sz="2400" b="1" i="1">
                <a:solidFill>
                  <a:schemeClr val="bg1"/>
                </a:solidFill>
              </a:rPr>
              <a:t>     obstr.pulm.choroba, (ledviny: jen v moči)</a:t>
            </a: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468313" y="6021388"/>
            <a:ext cx="81978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cs-CZ">
                <a:solidFill>
                  <a:srgbClr val="00FFFF"/>
                </a:solidFill>
              </a:rPr>
              <a:t>GMT – katalyzuje přenos </a:t>
            </a:r>
            <a:r>
              <a:rPr lang="el-GR">
                <a:solidFill>
                  <a:srgbClr val="00FFFF"/>
                </a:solidFill>
              </a:rPr>
              <a:t>γ</a:t>
            </a:r>
            <a:r>
              <a:rPr lang="cs-CZ">
                <a:solidFill>
                  <a:srgbClr val="00FFFF"/>
                </a:solidFill>
              </a:rPr>
              <a:t>-glutamylových skupin peptidů na jiné aminokyseliny</a:t>
            </a:r>
          </a:p>
        </p:txBody>
      </p:sp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3403600" y="6453188"/>
            <a:ext cx="56324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cs-CZ" b="1">
                <a:solidFill>
                  <a:srgbClr val="FF6600"/>
                </a:solidFill>
              </a:rPr>
              <a:t>RM: muži 0,14 – 0,84 </a:t>
            </a:r>
            <a:r>
              <a:rPr lang="el-GR" b="1">
                <a:solidFill>
                  <a:srgbClr val="FF6600"/>
                </a:solidFill>
              </a:rPr>
              <a:t>μ</a:t>
            </a:r>
            <a:r>
              <a:rPr lang="cs-CZ" b="1">
                <a:solidFill>
                  <a:srgbClr val="FF6600"/>
                </a:solidFill>
              </a:rPr>
              <a:t>kat/l,  ženy 0,14 – 0,64 </a:t>
            </a:r>
            <a:r>
              <a:rPr lang="el-GR" b="1">
                <a:solidFill>
                  <a:srgbClr val="FF6600"/>
                </a:solidFill>
              </a:rPr>
              <a:t>μ</a:t>
            </a:r>
            <a:r>
              <a:rPr lang="cs-CZ" b="1">
                <a:solidFill>
                  <a:srgbClr val="FF6600"/>
                </a:solidFill>
              </a:rPr>
              <a:t>kat/l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179388" y="188913"/>
            <a:ext cx="8745537" cy="514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cs-CZ" sz="40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CHS</a:t>
            </a:r>
            <a:r>
              <a:rPr lang="cs-CZ" sz="36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cs-CZ" sz="3200" b="1">
                <a:solidFill>
                  <a:srgbClr val="FFFF00"/>
                </a:solidFill>
              </a:rPr>
              <a:t>(</a:t>
            </a:r>
            <a:r>
              <a:rPr lang="cs-CZ" sz="2800" b="1">
                <a:solidFill>
                  <a:srgbClr val="FFFF00"/>
                </a:solidFill>
              </a:rPr>
              <a:t>pseudocholinesterasa)</a:t>
            </a:r>
          </a:p>
          <a:p>
            <a:pPr eaLnBrk="0" hangingPunct="0"/>
            <a:r>
              <a:rPr lang="cs-CZ" sz="2000" b="1">
                <a:solidFill>
                  <a:srgbClr val="FFFF00"/>
                </a:solidFill>
              </a:rPr>
              <a:t>- synt.v hepatocytech, secernována do plazmy</a:t>
            </a:r>
          </a:p>
          <a:p>
            <a:pPr eaLnBrk="0" hangingPunct="0"/>
            <a:endParaRPr lang="cs-CZ" sz="2400">
              <a:solidFill>
                <a:srgbClr val="00FFFF"/>
              </a:solidFill>
            </a:endParaRPr>
          </a:p>
          <a:p>
            <a:pPr eaLnBrk="0" hangingPunct="0"/>
            <a:endParaRPr lang="cs-CZ" sz="2400">
              <a:solidFill>
                <a:srgbClr val="00FFFF"/>
              </a:solidFill>
            </a:endParaRPr>
          </a:p>
          <a:p>
            <a:pPr eaLnBrk="0" hangingPunct="0"/>
            <a:r>
              <a:rPr lang="cs-CZ" sz="2400">
                <a:solidFill>
                  <a:srgbClr val="00FFFF"/>
                </a:solidFill>
              </a:rPr>
              <a:t>(x acetylcholinesteráza v nerv.synapsích, ery,</a:t>
            </a:r>
            <a:r>
              <a:rPr lang="cs-CZ" sz="1400">
                <a:solidFill>
                  <a:srgbClr val="00FFFF"/>
                </a:solidFill>
              </a:rPr>
              <a:t> štěpí pouze acetylcholin</a:t>
            </a:r>
            <a:r>
              <a:rPr lang="cs-CZ">
                <a:solidFill>
                  <a:srgbClr val="00FFFF"/>
                </a:solidFill>
              </a:rPr>
              <a:t> </a:t>
            </a:r>
            <a:r>
              <a:rPr lang="cs-CZ" sz="2400">
                <a:solidFill>
                  <a:srgbClr val="00FFFF"/>
                </a:solidFill>
              </a:rPr>
              <a:t>)</a:t>
            </a:r>
          </a:p>
          <a:p>
            <a:pPr eaLnBrk="0" hangingPunct="0"/>
            <a:endParaRPr lang="cs-CZ" sz="800" b="1">
              <a:solidFill>
                <a:srgbClr val="00FFFF"/>
              </a:solidFill>
            </a:endParaRPr>
          </a:p>
          <a:p>
            <a:pPr eaLnBrk="0" hangingPunct="0"/>
            <a:r>
              <a:rPr lang="cs-CZ" sz="3200" b="1">
                <a:solidFill>
                  <a:srgbClr val="FFFF00"/>
                </a:solidFill>
              </a:rPr>
              <a:t>genetické varianty: U </a:t>
            </a:r>
            <a:r>
              <a:rPr lang="cs-CZ" sz="2400">
                <a:solidFill>
                  <a:srgbClr val="FFFF00"/>
                </a:solidFill>
              </a:rPr>
              <a:t>(„usual“),</a:t>
            </a:r>
            <a:r>
              <a:rPr lang="cs-CZ" sz="3200" b="1">
                <a:solidFill>
                  <a:srgbClr val="FFFF00"/>
                </a:solidFill>
              </a:rPr>
              <a:t> A, F </a:t>
            </a:r>
            <a:r>
              <a:rPr lang="cs-CZ" sz="2000" b="1">
                <a:solidFill>
                  <a:srgbClr val="FFFF00"/>
                </a:solidFill>
              </a:rPr>
              <a:t>(atypické)</a:t>
            </a:r>
            <a:endParaRPr lang="cs-CZ" sz="3200" b="1">
              <a:solidFill>
                <a:srgbClr val="FFFF00"/>
              </a:solidFill>
            </a:endParaRPr>
          </a:p>
          <a:p>
            <a:pPr eaLnBrk="0" hangingPunct="0"/>
            <a:r>
              <a:rPr lang="cs-CZ" sz="3200" b="1" i="1">
                <a:solidFill>
                  <a:schemeClr val="bg1"/>
                </a:solidFill>
              </a:rPr>
              <a:t>* indikátor jaterní </a:t>
            </a:r>
            <a:r>
              <a:rPr lang="cs-CZ" sz="3200" b="1" i="1" u="sng">
                <a:solidFill>
                  <a:schemeClr val="bg1"/>
                </a:solidFill>
              </a:rPr>
              <a:t>proteosyntézy</a:t>
            </a:r>
            <a:endParaRPr lang="cs-CZ" sz="3200" b="1" u="sng">
              <a:solidFill>
                <a:schemeClr val="bg1"/>
              </a:solidFill>
            </a:endParaRPr>
          </a:p>
          <a:p>
            <a:pPr eaLnBrk="0" hangingPunct="0"/>
            <a:r>
              <a:rPr lang="cs-CZ" sz="3200" b="1">
                <a:solidFill>
                  <a:schemeClr val="bg1"/>
                </a:solidFill>
              </a:rPr>
              <a:t>   </a:t>
            </a:r>
            <a:r>
              <a:rPr lang="cs-CZ" sz="3200" b="1" i="1">
                <a:solidFill>
                  <a:schemeClr val="bg1"/>
                </a:solidFill>
              </a:rPr>
              <a:t>(cirhóza)</a:t>
            </a:r>
          </a:p>
          <a:p>
            <a:pPr eaLnBrk="0" hangingPunct="0"/>
            <a:r>
              <a:rPr lang="cs-CZ" sz="3200" b="1" i="1">
                <a:solidFill>
                  <a:schemeClr val="bg1"/>
                </a:solidFill>
              </a:rPr>
              <a:t>* otrava organofosfáty (postřik)</a:t>
            </a:r>
          </a:p>
          <a:p>
            <a:pPr eaLnBrk="0" hangingPunct="0"/>
            <a:r>
              <a:rPr lang="cs-CZ" sz="3200" b="1" i="1">
                <a:solidFill>
                  <a:schemeClr val="bg1"/>
                </a:solidFill>
              </a:rPr>
              <a:t>* atypické formy (pozor na myorelaxancia)</a:t>
            </a:r>
          </a:p>
          <a:p>
            <a:pPr eaLnBrk="0" hangingPunct="0"/>
            <a:r>
              <a:rPr lang="cs-CZ" sz="3200" b="1" i="1">
                <a:solidFill>
                  <a:schemeClr val="bg1"/>
                </a:solidFill>
              </a:rPr>
              <a:t>* podvýživa, těžké infekce </a:t>
            </a:r>
            <a:r>
              <a:rPr lang="cs-CZ" sz="2800" b="1" i="1">
                <a:solidFill>
                  <a:schemeClr val="bg1"/>
                </a:solidFill>
              </a:rPr>
              <a:t>(hyperkatabol.stavy)</a:t>
            </a:r>
          </a:p>
        </p:txBody>
      </p:sp>
      <p:sp>
        <p:nvSpPr>
          <p:cNvPr id="52227" name="Line 3"/>
          <p:cNvSpPr>
            <a:spLocks noChangeShapeType="1"/>
          </p:cNvSpPr>
          <p:nvPr/>
        </p:nvSpPr>
        <p:spPr bwMode="auto">
          <a:xfrm>
            <a:off x="0" y="5373688"/>
            <a:ext cx="9144000" cy="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611188" y="5445125"/>
            <a:ext cx="7783512" cy="1090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"/>
              </a:spcBef>
            </a:pPr>
            <a:r>
              <a:rPr lang="cs-CZ" sz="3200" b="1">
                <a:solidFill>
                  <a:schemeClr val="bg1"/>
                </a:solidFill>
              </a:rPr>
              <a:t>Zvýšení: </a:t>
            </a:r>
            <a:r>
              <a:rPr lang="cs-CZ" sz="3200" b="1" i="1">
                <a:solidFill>
                  <a:srgbClr val="FFFF00"/>
                </a:solidFill>
              </a:rPr>
              <a:t>alkohol </a:t>
            </a:r>
            <a:r>
              <a:rPr lang="cs-CZ" sz="2000" b="1" i="1">
                <a:solidFill>
                  <a:srgbClr val="FFFF00"/>
                </a:solidFill>
              </a:rPr>
              <a:t>(pouze v počát.fázi), </a:t>
            </a:r>
            <a:r>
              <a:rPr lang="cs-CZ" sz="3200" b="1" i="1">
                <a:solidFill>
                  <a:srgbClr val="FFFF00"/>
                </a:solidFill>
              </a:rPr>
              <a:t>diabetes,</a:t>
            </a:r>
          </a:p>
          <a:p>
            <a:pPr eaLnBrk="0" hangingPunct="0">
              <a:spcBef>
                <a:spcPct val="5000"/>
              </a:spcBef>
            </a:pPr>
            <a:r>
              <a:rPr lang="cs-CZ" sz="3200" b="1" i="1">
                <a:solidFill>
                  <a:srgbClr val="FFFF00"/>
                </a:solidFill>
              </a:rPr>
              <a:t>obezita, hyperlipidémie typ IV</a:t>
            </a:r>
            <a:endParaRPr lang="cs-CZ" sz="3200" b="1"/>
          </a:p>
        </p:txBody>
      </p:sp>
      <p:sp>
        <p:nvSpPr>
          <p:cNvPr id="52229" name="Line 5"/>
          <p:cNvSpPr>
            <a:spLocks noChangeShapeType="1"/>
          </p:cNvSpPr>
          <p:nvPr/>
        </p:nvSpPr>
        <p:spPr bwMode="auto">
          <a:xfrm>
            <a:off x="6732588" y="3068638"/>
            <a:ext cx="0" cy="457200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6113463" y="188913"/>
            <a:ext cx="29956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 sz="2400" b="1">
                <a:solidFill>
                  <a:srgbClr val="FF6600"/>
                </a:solidFill>
              </a:rPr>
              <a:t>RM: </a:t>
            </a:r>
            <a:r>
              <a:rPr lang="en-GB" sz="2400" b="1">
                <a:solidFill>
                  <a:srgbClr val="FF6600"/>
                </a:solidFill>
              </a:rPr>
              <a:t>67 – 190 </a:t>
            </a:r>
            <a:r>
              <a:rPr lang="el-GR" sz="2400" b="1">
                <a:solidFill>
                  <a:srgbClr val="FF6600"/>
                </a:solidFill>
                <a:cs typeface="Arial" pitchFamily="34" charset="0"/>
              </a:rPr>
              <a:t>μ</a:t>
            </a:r>
            <a:r>
              <a:rPr lang="en-GB" sz="2400" b="1">
                <a:solidFill>
                  <a:srgbClr val="FF6600"/>
                </a:solidFill>
              </a:rPr>
              <a:t>kat/l</a:t>
            </a:r>
            <a:r>
              <a:rPr lang="cs-CZ" sz="2400" b="1">
                <a:solidFill>
                  <a:srgbClr val="FF6600"/>
                </a:solidFill>
              </a:rPr>
              <a:t> </a:t>
            </a:r>
          </a:p>
        </p:txBody>
      </p:sp>
      <p:sp>
        <p:nvSpPr>
          <p:cNvPr id="52231" name="Rectangle 7"/>
          <p:cNvSpPr>
            <a:spLocks noChangeArrowheads="1"/>
          </p:cNvSpPr>
          <p:nvPr/>
        </p:nvSpPr>
        <p:spPr bwMode="auto">
          <a:xfrm>
            <a:off x="1547813" y="1196975"/>
            <a:ext cx="7207250" cy="64135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/>
              <a:t>katalyzuje štěpení butyrylthiocholinu, benzoylcholinu, sukcinylcholinu </a:t>
            </a:r>
          </a:p>
          <a:p>
            <a:r>
              <a:rPr lang="cs-CZ"/>
              <a:t>a dalších esterů cholinu nebo thiocholinu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 Box 2"/>
          <p:cNvSpPr txBox="1">
            <a:spLocks noChangeArrowheads="1"/>
          </p:cNvSpPr>
          <p:nvPr/>
        </p:nvSpPr>
        <p:spPr bwMode="auto">
          <a:xfrm>
            <a:off x="1597025" y="317500"/>
            <a:ext cx="57832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cs-CZ" sz="4000" b="1" u="sng">
                <a:solidFill>
                  <a:srgbClr val="FFFF00"/>
                </a:solidFill>
              </a:rPr>
              <a:t>Koagulační faktory </a:t>
            </a:r>
          </a:p>
        </p:txBody>
      </p:sp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250825" y="1506538"/>
            <a:ext cx="8569325" cy="2466975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71463" indent="-271463">
              <a:spcBef>
                <a:spcPct val="50000"/>
              </a:spcBef>
              <a:buFontTx/>
              <a:buChar char="•"/>
            </a:pPr>
            <a:r>
              <a:rPr lang="cs-CZ" sz="2400"/>
              <a:t>Systém proteinů, většinou enzymové povahy, které se syntetizují převážně v játrech</a:t>
            </a:r>
          </a:p>
          <a:p>
            <a:pPr marL="271463" indent="-271463">
              <a:spcBef>
                <a:spcPct val="50000"/>
              </a:spcBef>
              <a:buFontTx/>
              <a:buChar char="•"/>
            </a:pPr>
            <a:r>
              <a:rPr lang="cs-CZ" sz="2400"/>
              <a:t>Metabolický obrat u různých faktorů různý           jejich stanovení může zachytit různá stadia onemocnění</a:t>
            </a:r>
          </a:p>
          <a:p>
            <a:pPr marL="271463" indent="-271463">
              <a:spcBef>
                <a:spcPct val="50000"/>
              </a:spcBef>
              <a:buFontTx/>
              <a:buChar char="•"/>
            </a:pPr>
            <a:r>
              <a:rPr lang="cs-CZ" sz="2400"/>
              <a:t>Podezření na chybění: stanovení INR (Quickův test), APTT</a:t>
            </a:r>
          </a:p>
          <a:p>
            <a:pPr marL="271463" indent="-271463">
              <a:spcBef>
                <a:spcPct val="50000"/>
              </a:spcBef>
              <a:buFontTx/>
              <a:buChar char="•"/>
            </a:pPr>
            <a:endParaRPr lang="cs-CZ" sz="800"/>
          </a:p>
        </p:txBody>
      </p:sp>
      <p:sp>
        <p:nvSpPr>
          <p:cNvPr id="66568" name="AutoShape 8"/>
          <p:cNvSpPr>
            <a:spLocks noChangeArrowheads="1"/>
          </p:cNvSpPr>
          <p:nvPr/>
        </p:nvSpPr>
        <p:spPr bwMode="auto">
          <a:xfrm>
            <a:off x="6516688" y="2565400"/>
            <a:ext cx="504825" cy="215900"/>
          </a:xfrm>
          <a:prstGeom prst="rightArrow">
            <a:avLst>
              <a:gd name="adj1" fmla="val 50000"/>
              <a:gd name="adj2" fmla="val 58456"/>
            </a:avLst>
          </a:prstGeom>
          <a:solidFill>
            <a:srgbClr val="99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468313" y="4149725"/>
            <a:ext cx="8424862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Cholestáza (nedostatek v tuku rozp.vit.K):</a:t>
            </a:r>
            <a:r>
              <a:rPr lang="cs-CZ" sz="2400">
                <a:solidFill>
                  <a:schemeClr val="bg1"/>
                </a:solidFill>
              </a:rPr>
              <a:t>                              f.II (protrombin),VII (prokonvertin), IX (antihemofilický f.B, Christmasův f.)</a:t>
            </a:r>
            <a:r>
              <a:rPr lang="cs-CZ" sz="2400"/>
              <a:t> </a:t>
            </a:r>
            <a:r>
              <a:rPr lang="cs-CZ" sz="2400">
                <a:solidFill>
                  <a:schemeClr val="bg1"/>
                </a:solidFill>
              </a:rPr>
              <a:t>, X (Stuartův-Powerův)</a:t>
            </a:r>
          </a:p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Parenchymatózní léze:</a:t>
            </a:r>
            <a:r>
              <a:rPr lang="cs-CZ" sz="2400">
                <a:solidFill>
                  <a:schemeClr val="bg1"/>
                </a:solidFill>
              </a:rPr>
              <a:t>  f.II, V (proakcelerin),                           IX a X</a:t>
            </a:r>
            <a:r>
              <a:rPr lang="cs-CZ" sz="24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r>
              <a:rPr lang="cs-CZ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Koagulační kaskáda</a:t>
            </a:r>
          </a:p>
        </p:txBody>
      </p:sp>
      <p:pic>
        <p:nvPicPr>
          <p:cNvPr id="67591" name="Picture 7" descr="Obrázek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6550" y="1125538"/>
            <a:ext cx="6061075" cy="5446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250825" y="476250"/>
            <a:ext cx="8713788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cs-CZ" sz="32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BILIRUBIN</a:t>
            </a:r>
            <a:r>
              <a:rPr lang="cs-CZ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</a:p>
          <a:p>
            <a:pPr algn="ctr" eaLnBrk="0" hangingPunct="0"/>
            <a:r>
              <a:rPr lang="cs-CZ" sz="2000" b="1">
                <a:solidFill>
                  <a:schemeClr val="bg1"/>
                </a:solidFill>
              </a:rPr>
              <a:t>(T/2- nekonj- 5 min, konj. hod., delta-bilirubin-19 dní)</a:t>
            </a:r>
            <a:endParaRPr lang="cs-CZ" sz="2000" b="1" u="sng">
              <a:solidFill>
                <a:schemeClr val="bg1"/>
              </a:solidFill>
            </a:endParaRPr>
          </a:p>
        </p:txBody>
      </p:sp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250825" y="1700213"/>
            <a:ext cx="8686800" cy="289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9875" indent="-269875" eaLnBrk="0" hangingPunct="0">
              <a:buSzPct val="105000"/>
            </a:pPr>
            <a:r>
              <a:rPr lang="cs-CZ" sz="800" b="1">
                <a:solidFill>
                  <a:srgbClr val="FFFF00"/>
                </a:solidFill>
              </a:rPr>
              <a:t> </a:t>
            </a:r>
          </a:p>
          <a:p>
            <a:pPr marL="269875" indent="-269875" eaLnBrk="0" hangingPunct="0">
              <a:buSzPct val="105000"/>
            </a:pPr>
            <a:r>
              <a:rPr lang="cs-CZ" sz="3200" b="1">
                <a:solidFill>
                  <a:srgbClr val="FFFF00"/>
                </a:solidFill>
              </a:rPr>
              <a:t>IKTERUS</a:t>
            </a:r>
          </a:p>
          <a:p>
            <a:pPr marL="269875" indent="-269875" eaLnBrk="0" hangingPunct="0">
              <a:buSzPct val="105000"/>
              <a:buFontTx/>
              <a:buChar char="•"/>
            </a:pPr>
            <a:r>
              <a:rPr lang="cs-CZ" sz="3200" b="1">
                <a:solidFill>
                  <a:srgbClr val="FFFF00"/>
                </a:solidFill>
              </a:rPr>
              <a:t>prehepatální (hemolytický)</a:t>
            </a:r>
            <a:r>
              <a:rPr lang="cs-CZ" sz="2800" b="1">
                <a:solidFill>
                  <a:srgbClr val="FFFF00"/>
                </a:solidFill>
              </a:rPr>
              <a:t> </a:t>
            </a:r>
          </a:p>
          <a:p>
            <a:pPr marL="269875" indent="-269875" eaLnBrk="0" hangingPunct="0">
              <a:buSzPct val="105000"/>
              <a:buFontTx/>
              <a:buChar char="•"/>
            </a:pPr>
            <a:r>
              <a:rPr lang="cs-CZ" sz="3200" b="1">
                <a:solidFill>
                  <a:srgbClr val="FFFF00"/>
                </a:solidFill>
              </a:rPr>
              <a:t>hepatocelulární (poškození hepatocytů)</a:t>
            </a:r>
          </a:p>
          <a:p>
            <a:pPr marL="269875" indent="-269875" eaLnBrk="0" hangingPunct="0">
              <a:buSzPct val="105000"/>
            </a:pPr>
            <a:r>
              <a:rPr lang="cs-CZ" sz="2400" b="1" i="1">
                <a:solidFill>
                  <a:schemeClr val="bg1"/>
                </a:solidFill>
              </a:rPr>
              <a:t>    </a:t>
            </a:r>
            <a:r>
              <a:rPr lang="cs-CZ" sz="2400" i="1">
                <a:solidFill>
                  <a:schemeClr val="bg1"/>
                </a:solidFill>
              </a:rPr>
              <a:t>akut.hep.</a:t>
            </a:r>
            <a:r>
              <a:rPr lang="cs-CZ" sz="2400">
                <a:solidFill>
                  <a:schemeClr val="bg1"/>
                </a:solidFill>
              </a:rPr>
              <a:t>,</a:t>
            </a:r>
            <a:r>
              <a:rPr lang="cs-CZ" sz="2400" i="1">
                <a:solidFill>
                  <a:schemeClr val="bg1"/>
                </a:solidFill>
              </a:rPr>
              <a:t>cirhóza</a:t>
            </a:r>
            <a:r>
              <a:rPr lang="cs-CZ" sz="2400">
                <a:solidFill>
                  <a:schemeClr val="bg1"/>
                </a:solidFill>
              </a:rPr>
              <a:t>, </a:t>
            </a:r>
            <a:r>
              <a:rPr lang="cs-CZ" sz="2400" i="1">
                <a:solidFill>
                  <a:schemeClr val="bg1"/>
                </a:solidFill>
              </a:rPr>
              <a:t>prim.bil.cirhóza, steatóza, tumor, meta,         intrahep. cholestáza, léky, bakteriální infekce</a:t>
            </a:r>
          </a:p>
          <a:p>
            <a:pPr marL="269875" indent="-269875" eaLnBrk="0" hangingPunct="0">
              <a:buSzPct val="105000"/>
              <a:buFontTx/>
              <a:buChar char="•"/>
            </a:pPr>
            <a:r>
              <a:rPr lang="cs-CZ" sz="3200" b="1">
                <a:solidFill>
                  <a:srgbClr val="FFFF00"/>
                </a:solidFill>
              </a:rPr>
              <a:t>posthepatální (obstrukční)</a:t>
            </a:r>
          </a:p>
        </p:txBody>
      </p:sp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2195513" y="4724400"/>
            <a:ext cx="4903787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cs-CZ" sz="2400" b="1">
                <a:solidFill>
                  <a:srgbClr val="FF6600"/>
                </a:solidFill>
              </a:rPr>
              <a:t>RM: konjugovaný:  2 – 17 </a:t>
            </a:r>
            <a:r>
              <a:rPr lang="el-GR" sz="2400" b="1">
                <a:solidFill>
                  <a:srgbClr val="FF6600"/>
                </a:solidFill>
              </a:rPr>
              <a:t>μ</a:t>
            </a:r>
            <a:r>
              <a:rPr lang="cs-CZ" sz="2400" b="1">
                <a:solidFill>
                  <a:srgbClr val="FF6600"/>
                </a:solidFill>
              </a:rPr>
              <a:t>mol/l </a:t>
            </a:r>
          </a:p>
          <a:p>
            <a:pPr>
              <a:spcBef>
                <a:spcPct val="20000"/>
              </a:spcBef>
            </a:pPr>
            <a:r>
              <a:rPr lang="cs-CZ" sz="2400" b="1">
                <a:solidFill>
                  <a:srgbClr val="FF6600"/>
                </a:solidFill>
              </a:rPr>
              <a:t>       nekonjugovaný: 0 – 5 </a:t>
            </a:r>
            <a:r>
              <a:rPr lang="el-GR" sz="2400" b="1">
                <a:solidFill>
                  <a:srgbClr val="FF6600"/>
                </a:solidFill>
              </a:rPr>
              <a:t>μ</a:t>
            </a:r>
            <a:r>
              <a:rPr lang="cs-CZ" sz="2400" b="1">
                <a:solidFill>
                  <a:srgbClr val="FF6600"/>
                </a:solidFill>
              </a:rPr>
              <a:t>mol/l</a:t>
            </a:r>
            <a:endParaRPr lang="el-GR" sz="2400" b="1">
              <a:solidFill>
                <a:srgbClr val="FF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341313"/>
            <a:ext cx="8569325" cy="1431925"/>
          </a:xfrm>
        </p:spPr>
        <p:txBody>
          <a:bodyPr/>
          <a:lstStyle/>
          <a:p>
            <a:r>
              <a:rPr lang="cs-CZ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PORUCHA FUNKCE HEPATOCYTŮ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2060575"/>
            <a:ext cx="8064500" cy="3529013"/>
          </a:xfrm>
          <a:solidFill>
            <a:srgbClr val="FFFFCC"/>
          </a:solidFill>
        </p:spPr>
        <p:txBody>
          <a:bodyPr/>
          <a:lstStyle/>
          <a:p>
            <a:pPr>
              <a:spcBef>
                <a:spcPct val="40000"/>
              </a:spcBef>
            </a:pPr>
            <a:endParaRPr lang="cs-CZ" sz="1000"/>
          </a:p>
          <a:p>
            <a:pPr>
              <a:spcBef>
                <a:spcPct val="40000"/>
              </a:spcBef>
            </a:pPr>
            <a:r>
              <a:rPr lang="cs-CZ" sz="2400"/>
              <a:t>Porucha urogeneze</a:t>
            </a:r>
          </a:p>
          <a:p>
            <a:pPr>
              <a:spcBef>
                <a:spcPct val="40000"/>
              </a:spcBef>
            </a:pPr>
            <a:r>
              <a:rPr lang="cs-CZ" sz="2400"/>
              <a:t>Porucha proteosyntézy</a:t>
            </a:r>
          </a:p>
          <a:p>
            <a:pPr>
              <a:spcBef>
                <a:spcPct val="40000"/>
              </a:spcBef>
            </a:pPr>
            <a:r>
              <a:rPr lang="cs-CZ" sz="2400"/>
              <a:t>Porucha metabolismu sacharidů</a:t>
            </a:r>
          </a:p>
          <a:p>
            <a:pPr>
              <a:spcBef>
                <a:spcPct val="40000"/>
              </a:spcBef>
            </a:pPr>
            <a:r>
              <a:rPr lang="cs-CZ" sz="2400"/>
              <a:t>Porucha metabolismu lipidů</a:t>
            </a:r>
          </a:p>
          <a:p>
            <a:pPr>
              <a:spcBef>
                <a:spcPct val="40000"/>
              </a:spcBef>
            </a:pPr>
            <a:r>
              <a:rPr lang="cs-CZ" sz="2400"/>
              <a:t>Porucha exkrece cizorodých a toxických látek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115888"/>
            <a:ext cx="7772400" cy="504825"/>
          </a:xfrm>
        </p:spPr>
        <p:txBody>
          <a:bodyPr/>
          <a:lstStyle/>
          <a:p>
            <a:r>
              <a:rPr lang="cs-CZ" sz="2000" b="1">
                <a:solidFill>
                  <a:srgbClr val="FFFF00"/>
                </a:solidFill>
              </a:rPr>
              <a:t>Úloha jater v metabolismu aminokyselin</a:t>
            </a:r>
          </a:p>
        </p:txBody>
      </p:sp>
      <p:sp>
        <p:nvSpPr>
          <p:cNvPr id="1310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5288" y="620713"/>
            <a:ext cx="8424862" cy="1512887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sz="1600" b="1">
                <a:solidFill>
                  <a:schemeClr val="bg1"/>
                </a:solidFill>
              </a:rPr>
              <a:t>Játra hlavní místo pro degradaci aminokyselin</a:t>
            </a:r>
            <a:r>
              <a:rPr lang="cs-CZ" sz="1600">
                <a:solidFill>
                  <a:schemeClr val="bg1"/>
                </a:solidFill>
              </a:rPr>
              <a:t> (amoniak)</a:t>
            </a:r>
          </a:p>
          <a:p>
            <a:pPr>
              <a:buFont typeface="Wingdings" pitchFamily="2" charset="2"/>
              <a:buChar char="Ø"/>
            </a:pPr>
            <a:r>
              <a:rPr lang="cs-CZ" sz="1600" b="1">
                <a:solidFill>
                  <a:srgbClr val="FFFF00"/>
                </a:solidFill>
              </a:rPr>
              <a:t>Amoniak:</a:t>
            </a:r>
          </a:p>
          <a:p>
            <a:pPr>
              <a:buFontTx/>
              <a:buNone/>
            </a:pPr>
            <a:r>
              <a:rPr lang="cs-CZ" sz="1600">
                <a:solidFill>
                  <a:schemeClr val="bg1"/>
                </a:solidFill>
              </a:rPr>
              <a:t>	- toxický (ve vyšších koncentracích poškozuje nervové buňky)</a:t>
            </a:r>
          </a:p>
          <a:p>
            <a:pPr>
              <a:buFontTx/>
              <a:buNone/>
            </a:pPr>
            <a:r>
              <a:rPr lang="cs-CZ" sz="1600">
                <a:solidFill>
                  <a:schemeClr val="bg1"/>
                </a:solidFill>
              </a:rPr>
              <a:t>	- inaktivace a exkrece (u člověka tvorba močoviny)</a:t>
            </a:r>
            <a:r>
              <a:rPr lang="cs-CZ" sz="1800">
                <a:solidFill>
                  <a:schemeClr val="bg1"/>
                </a:solidFill>
              </a:rPr>
              <a:t>		</a:t>
            </a:r>
          </a:p>
        </p:txBody>
      </p:sp>
      <p:pic>
        <p:nvPicPr>
          <p:cNvPr id="131076" name="Picture 4" descr="aminokyselin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13" y="1844675"/>
            <a:ext cx="6308725" cy="3455988"/>
          </a:xfrm>
          <a:prstGeom prst="rect">
            <a:avLst/>
          </a:prstGeom>
          <a:noFill/>
        </p:spPr>
      </p:pic>
      <p:sp>
        <p:nvSpPr>
          <p:cNvPr id="131077" name="Text Box 5"/>
          <p:cNvSpPr txBox="1">
            <a:spLocks noChangeArrowheads="1"/>
          </p:cNvSpPr>
          <p:nvPr/>
        </p:nvSpPr>
        <p:spPr bwMode="auto">
          <a:xfrm>
            <a:off x="0" y="4989513"/>
            <a:ext cx="9144000" cy="186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ctr">
              <a:spcBef>
                <a:spcPct val="50000"/>
              </a:spcBef>
            </a:pPr>
            <a:r>
              <a:rPr lang="cs-CZ" sz="1600" b="1">
                <a:solidFill>
                  <a:schemeClr val="bg1"/>
                </a:solidFill>
                <a:latin typeface="Times New Roman" pitchFamily="18" charset="0"/>
              </a:rPr>
              <a:t>NH</a:t>
            </a:r>
            <a:r>
              <a:rPr lang="cs-CZ" sz="1600" b="1" baseline="-25000">
                <a:solidFill>
                  <a:schemeClr val="bg1"/>
                </a:solidFill>
                <a:latin typeface="Times New Roman" pitchFamily="18" charset="0"/>
              </a:rPr>
              <a:t>3</a:t>
            </a:r>
            <a:r>
              <a:rPr lang="cs-CZ" sz="1600" b="1">
                <a:solidFill>
                  <a:schemeClr val="bg1"/>
                </a:solidFill>
                <a:latin typeface="Times New Roman" pitchFamily="18" charset="0"/>
              </a:rPr>
              <a:t> metabolismus v játrech:</a:t>
            </a:r>
          </a:p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cs-CZ" sz="1600">
                <a:solidFill>
                  <a:schemeClr val="bg1"/>
                </a:solidFill>
                <a:latin typeface="Times New Roman" pitchFamily="18" charset="0"/>
              </a:rPr>
              <a:t>Aminodusík ve tkáních je inkorporován do glutaminu (Gln) a alaninu (Ala) a transportován do jater</a:t>
            </a:r>
          </a:p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cs-CZ" sz="1600">
                <a:solidFill>
                  <a:schemeClr val="bg1"/>
                </a:solidFill>
                <a:latin typeface="Times New Roman" pitchFamily="18" charset="0"/>
              </a:rPr>
              <a:t>Glutamin je deaminován na glutamát (Glu) a NH</a:t>
            </a:r>
            <a:r>
              <a:rPr lang="cs-CZ" sz="1600" baseline="-25000">
                <a:solidFill>
                  <a:schemeClr val="bg1"/>
                </a:solidFill>
                <a:latin typeface="Times New Roman" pitchFamily="18" charset="0"/>
              </a:rPr>
              <a:t>3 </a:t>
            </a:r>
            <a:r>
              <a:rPr lang="cs-CZ" sz="1600">
                <a:solidFill>
                  <a:schemeClr val="bg1"/>
                </a:solidFill>
                <a:latin typeface="Times New Roman" pitchFamily="18" charset="0"/>
              </a:rPr>
              <a:t>(</a:t>
            </a:r>
            <a:r>
              <a:rPr lang="cs-CZ" sz="1600" i="1">
                <a:solidFill>
                  <a:schemeClr val="bg1"/>
                </a:solidFill>
                <a:latin typeface="Times New Roman" pitchFamily="18" charset="0"/>
              </a:rPr>
              <a:t>glutaminasa</a:t>
            </a:r>
            <a:r>
              <a:rPr lang="cs-CZ" sz="1600">
                <a:solidFill>
                  <a:schemeClr val="bg1"/>
                </a:solidFill>
                <a:latin typeface="Times New Roman" pitchFamily="18" charset="0"/>
              </a:rPr>
              <a:t>)</a:t>
            </a:r>
            <a:endParaRPr lang="cs-CZ" sz="1600" baseline="-25000">
              <a:solidFill>
                <a:schemeClr val="bg1"/>
              </a:solidFill>
              <a:latin typeface="Times New Roman" pitchFamily="18" charset="0"/>
            </a:endParaRPr>
          </a:p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cs-CZ" sz="1600">
                <a:solidFill>
                  <a:schemeClr val="bg1"/>
                </a:solidFill>
                <a:latin typeface="Times New Roman" pitchFamily="18" charset="0"/>
              </a:rPr>
              <a:t>Aminoskupina alaninu je přenesena na 2-oxoglutarát (2-OG) (</a:t>
            </a:r>
            <a:r>
              <a:rPr lang="cs-CZ" sz="1600" i="1">
                <a:solidFill>
                  <a:schemeClr val="bg1"/>
                </a:solidFill>
                <a:latin typeface="Times New Roman" pitchFamily="18" charset="0"/>
              </a:rPr>
              <a:t>alanintransaminasa</a:t>
            </a:r>
            <a:r>
              <a:rPr lang="cs-CZ" sz="1600">
                <a:solidFill>
                  <a:schemeClr val="bg1"/>
                </a:solidFill>
                <a:latin typeface="Times New Roman" pitchFamily="18" charset="0"/>
              </a:rPr>
              <a:t>)</a:t>
            </a:r>
          </a:p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cs-CZ" sz="1600">
                <a:solidFill>
                  <a:schemeClr val="bg1"/>
                </a:solidFill>
                <a:latin typeface="Times New Roman" pitchFamily="18" charset="0"/>
              </a:rPr>
              <a:t>Oxidativní deaminace glutamátu (</a:t>
            </a:r>
            <a:r>
              <a:rPr lang="cs-CZ" sz="1600" i="1">
                <a:solidFill>
                  <a:schemeClr val="bg1"/>
                </a:solidFill>
                <a:latin typeface="Times New Roman" pitchFamily="18" charset="0"/>
              </a:rPr>
              <a:t>glutamátdehydrogenasa</a:t>
            </a:r>
            <a:r>
              <a:rPr lang="cs-CZ" sz="1600">
                <a:solidFill>
                  <a:schemeClr val="bg1"/>
                </a:solidFill>
                <a:latin typeface="Times New Roman" pitchFamily="18" charset="0"/>
              </a:rPr>
              <a:t>)- uvolnění NH</a:t>
            </a:r>
            <a:r>
              <a:rPr lang="cs-CZ" sz="1600" baseline="-25000">
                <a:solidFill>
                  <a:schemeClr val="bg1"/>
                </a:solidFill>
                <a:latin typeface="Times New Roman" pitchFamily="18" charset="0"/>
              </a:rPr>
              <a:t>3</a:t>
            </a:r>
            <a:endParaRPr lang="cs-CZ" sz="1600">
              <a:solidFill>
                <a:schemeClr val="bg1"/>
              </a:solidFill>
              <a:latin typeface="Times New Roman" pitchFamily="18" charset="0"/>
            </a:endParaRPr>
          </a:p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cs-CZ" sz="1600">
                <a:solidFill>
                  <a:schemeClr val="bg1"/>
                </a:solidFill>
                <a:latin typeface="Times New Roman" pitchFamily="18" charset="0"/>
              </a:rPr>
              <a:t>Aspartát (Asp) (druhý donor aminoskupiny v syntéza močoviny) vzniká z glutamátu (</a:t>
            </a:r>
            <a:r>
              <a:rPr lang="cs-CZ" sz="1600" i="1">
                <a:solidFill>
                  <a:schemeClr val="bg1"/>
                </a:solidFill>
                <a:latin typeface="Times New Roman" pitchFamily="18" charset="0"/>
              </a:rPr>
              <a:t>aspartáttransaminasa</a:t>
            </a:r>
            <a:r>
              <a:rPr lang="cs-CZ" sz="1600">
                <a:solidFill>
                  <a:schemeClr val="bg1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b="1">
                <a:solidFill>
                  <a:srgbClr val="FFFF00"/>
                </a:solidFill>
              </a:rPr>
              <a:t>Močovinový (ornithinový) cyklus</a:t>
            </a:r>
          </a:p>
        </p:txBody>
      </p:sp>
      <p:pic>
        <p:nvPicPr>
          <p:cNvPr id="133123" name="Picture 3" descr="xie_html_40c2fe82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44575" y="1628775"/>
            <a:ext cx="6840538" cy="3978275"/>
          </a:xfrm>
          <a:noFill/>
          <a:ln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Oval 2"/>
          <p:cNvSpPr>
            <a:spLocks noChangeArrowheads="1"/>
          </p:cNvSpPr>
          <p:nvPr/>
        </p:nvSpPr>
        <p:spPr bwMode="auto">
          <a:xfrm>
            <a:off x="179388" y="0"/>
            <a:ext cx="684212" cy="620713"/>
          </a:xfrm>
          <a:prstGeom prst="ellipse">
            <a:avLst/>
          </a:prstGeom>
          <a:solidFill>
            <a:srgbClr val="33CCCC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CO</a:t>
            </a:r>
            <a:r>
              <a:rPr lang="cs-CZ" baseline="-25000"/>
              <a:t>2</a:t>
            </a:r>
            <a:endParaRPr lang="cs-CZ"/>
          </a:p>
        </p:txBody>
      </p:sp>
      <p:sp>
        <p:nvSpPr>
          <p:cNvPr id="154627" name="Rectangle 3"/>
          <p:cNvSpPr>
            <a:spLocks noChangeArrowheads="1"/>
          </p:cNvSpPr>
          <p:nvPr/>
        </p:nvSpPr>
        <p:spPr bwMode="auto">
          <a:xfrm>
            <a:off x="1258888" y="0"/>
            <a:ext cx="755650" cy="574675"/>
          </a:xfrm>
          <a:prstGeom prst="rect">
            <a:avLst/>
          </a:prstGeom>
          <a:solidFill>
            <a:srgbClr val="99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NH</a:t>
            </a:r>
            <a:r>
              <a:rPr lang="cs-CZ" baseline="-25000"/>
              <a:t>4</a:t>
            </a:r>
            <a:r>
              <a:rPr lang="cs-CZ" baseline="30000"/>
              <a:t>+</a:t>
            </a:r>
            <a:endParaRPr lang="cs-CZ"/>
          </a:p>
        </p:txBody>
      </p:sp>
      <p:sp>
        <p:nvSpPr>
          <p:cNvPr id="154628" name="Rectangle 4"/>
          <p:cNvSpPr>
            <a:spLocks noChangeArrowheads="1"/>
          </p:cNvSpPr>
          <p:nvPr/>
        </p:nvSpPr>
        <p:spPr bwMode="auto">
          <a:xfrm>
            <a:off x="827088" y="1989138"/>
            <a:ext cx="1873250" cy="8636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cs-CZ"/>
              <a:t>H</a:t>
            </a:r>
            <a:r>
              <a:rPr lang="cs-CZ" baseline="-25000"/>
              <a:t>2</a:t>
            </a:r>
            <a:r>
              <a:rPr lang="cs-CZ"/>
              <a:t>N-C-O-PO</a:t>
            </a:r>
            <a:r>
              <a:rPr lang="cs-CZ" baseline="-25000"/>
              <a:t>3</a:t>
            </a:r>
            <a:r>
              <a:rPr lang="cs-CZ"/>
              <a:t>H</a:t>
            </a:r>
            <a:r>
              <a:rPr lang="cs-CZ" baseline="-25000"/>
              <a:t>2</a:t>
            </a:r>
          </a:p>
          <a:p>
            <a:endParaRPr lang="cs-CZ"/>
          </a:p>
          <a:p>
            <a:r>
              <a:rPr lang="cs-CZ"/>
              <a:t>        O</a:t>
            </a:r>
          </a:p>
        </p:txBody>
      </p:sp>
      <p:graphicFrame>
        <p:nvGraphicFramePr>
          <p:cNvPr id="154629" name="Object 5"/>
          <p:cNvGraphicFramePr>
            <a:graphicFrameLocks noChangeAspect="1"/>
          </p:cNvGraphicFramePr>
          <p:nvPr/>
        </p:nvGraphicFramePr>
        <p:xfrm>
          <a:off x="1403350" y="2276475"/>
          <a:ext cx="142875" cy="400050"/>
        </p:xfrm>
        <a:graphic>
          <a:graphicData uri="http://schemas.openxmlformats.org/presentationml/2006/ole">
            <p:oleObj spid="_x0000_s154629" name="ISIS/Draw Sketch" r:id="rId3" imgW="142560" imgH="399960" progId="ISISServer">
              <p:embed/>
            </p:oleObj>
          </a:graphicData>
        </a:graphic>
      </p:graphicFrame>
      <p:sp>
        <p:nvSpPr>
          <p:cNvPr id="154630" name="Oval 6"/>
          <p:cNvSpPr>
            <a:spLocks noChangeArrowheads="1"/>
          </p:cNvSpPr>
          <p:nvPr/>
        </p:nvSpPr>
        <p:spPr bwMode="auto">
          <a:xfrm>
            <a:off x="1619250" y="620713"/>
            <a:ext cx="647700" cy="647700"/>
          </a:xfrm>
          <a:prstGeom prst="ellipse">
            <a:avLst/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ATP</a:t>
            </a:r>
          </a:p>
        </p:txBody>
      </p:sp>
      <p:sp>
        <p:nvSpPr>
          <p:cNvPr id="154631" name="Oval 7"/>
          <p:cNvSpPr>
            <a:spLocks noChangeArrowheads="1"/>
          </p:cNvSpPr>
          <p:nvPr/>
        </p:nvSpPr>
        <p:spPr bwMode="auto">
          <a:xfrm>
            <a:off x="1835150" y="1268413"/>
            <a:ext cx="647700" cy="647700"/>
          </a:xfrm>
          <a:prstGeom prst="ellipse">
            <a:avLst/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ADP</a:t>
            </a:r>
          </a:p>
        </p:txBody>
      </p:sp>
      <p:graphicFrame>
        <p:nvGraphicFramePr>
          <p:cNvPr id="154632" name="Object 8"/>
          <p:cNvGraphicFramePr>
            <a:graphicFrameLocks noChangeAspect="1"/>
          </p:cNvGraphicFramePr>
          <p:nvPr/>
        </p:nvGraphicFramePr>
        <p:xfrm>
          <a:off x="900113" y="549275"/>
          <a:ext cx="552450" cy="1171575"/>
        </p:xfrm>
        <a:graphic>
          <a:graphicData uri="http://schemas.openxmlformats.org/presentationml/2006/ole">
            <p:oleObj spid="_x0000_s154632" name="ISIS/Draw Sketch" r:id="rId4" imgW="552240" imgH="1171440" progId="ISISServer">
              <p:embed/>
            </p:oleObj>
          </a:graphicData>
        </a:graphic>
      </p:graphicFrame>
      <p:graphicFrame>
        <p:nvGraphicFramePr>
          <p:cNvPr id="154633" name="Object 9"/>
          <p:cNvGraphicFramePr>
            <a:graphicFrameLocks noChangeAspect="1"/>
          </p:cNvGraphicFramePr>
          <p:nvPr/>
        </p:nvGraphicFramePr>
        <p:xfrm>
          <a:off x="1258888" y="1052513"/>
          <a:ext cx="352425" cy="533400"/>
        </p:xfrm>
        <a:graphic>
          <a:graphicData uri="http://schemas.openxmlformats.org/presentationml/2006/ole">
            <p:oleObj spid="_x0000_s154633" name="ISIS/Draw Sketch" r:id="rId5" imgW="352080" imgH="533160" progId="ISISServer">
              <p:embed/>
            </p:oleObj>
          </a:graphicData>
        </a:graphic>
      </p:graphicFrame>
      <p:graphicFrame>
        <p:nvGraphicFramePr>
          <p:cNvPr id="154634" name="Object 10"/>
          <p:cNvGraphicFramePr>
            <a:graphicFrameLocks noChangeAspect="1"/>
          </p:cNvGraphicFramePr>
          <p:nvPr/>
        </p:nvGraphicFramePr>
        <p:xfrm>
          <a:off x="1619250" y="3357563"/>
          <a:ext cx="1176338" cy="1909762"/>
        </p:xfrm>
        <a:graphic>
          <a:graphicData uri="http://schemas.openxmlformats.org/presentationml/2006/ole">
            <p:oleObj spid="_x0000_s154634" name="ISIS/Draw Sketch" r:id="rId6" imgW="933120" imgH="1514160" progId="ISISServer">
              <p:embed/>
            </p:oleObj>
          </a:graphicData>
        </a:graphic>
      </p:graphicFrame>
      <p:graphicFrame>
        <p:nvGraphicFramePr>
          <p:cNvPr id="154635" name="Object 11"/>
          <p:cNvGraphicFramePr>
            <a:graphicFrameLocks noChangeAspect="1"/>
          </p:cNvGraphicFramePr>
          <p:nvPr/>
        </p:nvGraphicFramePr>
        <p:xfrm>
          <a:off x="3851275" y="188913"/>
          <a:ext cx="1646238" cy="2436812"/>
        </p:xfrm>
        <a:graphic>
          <a:graphicData uri="http://schemas.openxmlformats.org/presentationml/2006/ole">
            <p:oleObj spid="_x0000_s154635" name="ISIS/Draw Sketch" r:id="rId7" imgW="1247760" imgH="1847520" progId="ISISServer">
              <p:embed/>
            </p:oleObj>
          </a:graphicData>
        </a:graphic>
      </p:graphicFrame>
      <p:graphicFrame>
        <p:nvGraphicFramePr>
          <p:cNvPr id="154636" name="Object 12"/>
          <p:cNvGraphicFramePr>
            <a:graphicFrameLocks noChangeAspect="1"/>
          </p:cNvGraphicFramePr>
          <p:nvPr/>
        </p:nvGraphicFramePr>
        <p:xfrm>
          <a:off x="7885113" y="404813"/>
          <a:ext cx="977900" cy="1655762"/>
        </p:xfrm>
        <a:graphic>
          <a:graphicData uri="http://schemas.openxmlformats.org/presentationml/2006/ole">
            <p:oleObj spid="_x0000_s154636" name="ISIS/Draw Sketch" r:id="rId8" imgW="742680" imgH="1257120" progId="ISISServer">
              <p:embed/>
            </p:oleObj>
          </a:graphicData>
        </a:graphic>
      </p:graphicFrame>
      <p:graphicFrame>
        <p:nvGraphicFramePr>
          <p:cNvPr id="154637" name="Object 13"/>
          <p:cNvGraphicFramePr>
            <a:graphicFrameLocks noChangeAspect="1"/>
          </p:cNvGraphicFramePr>
          <p:nvPr/>
        </p:nvGraphicFramePr>
        <p:xfrm>
          <a:off x="8316913" y="4797425"/>
          <a:ext cx="619125" cy="1871663"/>
        </p:xfrm>
        <a:graphic>
          <a:graphicData uri="http://schemas.openxmlformats.org/presentationml/2006/ole">
            <p:oleObj spid="_x0000_s154637" name="ISIS/Draw Sketch" r:id="rId9" imgW="457200" imgH="1380960" progId="ISISServer">
              <p:embed/>
            </p:oleObj>
          </a:graphicData>
        </a:graphic>
      </p:graphicFrame>
      <p:graphicFrame>
        <p:nvGraphicFramePr>
          <p:cNvPr id="154638" name="Object 14"/>
          <p:cNvGraphicFramePr>
            <a:graphicFrameLocks noChangeAspect="1"/>
          </p:cNvGraphicFramePr>
          <p:nvPr/>
        </p:nvGraphicFramePr>
        <p:xfrm>
          <a:off x="5651500" y="2349500"/>
          <a:ext cx="2349500" cy="3097213"/>
        </p:xfrm>
        <a:graphic>
          <a:graphicData uri="http://schemas.openxmlformats.org/presentationml/2006/ole">
            <p:oleObj spid="_x0000_s154638" name="ISIS/Draw Sketch" r:id="rId10" imgW="1676160" imgH="2209680" progId="ISISServer">
              <p:embed/>
            </p:oleObj>
          </a:graphicData>
        </a:graphic>
      </p:graphicFrame>
      <p:graphicFrame>
        <p:nvGraphicFramePr>
          <p:cNvPr id="154639" name="Object 15"/>
          <p:cNvGraphicFramePr>
            <a:graphicFrameLocks noChangeAspect="1"/>
          </p:cNvGraphicFramePr>
          <p:nvPr/>
        </p:nvGraphicFramePr>
        <p:xfrm>
          <a:off x="3419475" y="4221163"/>
          <a:ext cx="1944688" cy="2636837"/>
        </p:xfrm>
        <a:graphic>
          <a:graphicData uri="http://schemas.openxmlformats.org/presentationml/2006/ole">
            <p:oleObj spid="_x0000_s154639" name="ISIS/Draw Sketch" r:id="rId11" imgW="1361880" imgH="1847520" progId="ISISServer">
              <p:embed/>
            </p:oleObj>
          </a:graphicData>
        </a:graphic>
      </p:graphicFrame>
      <p:sp>
        <p:nvSpPr>
          <p:cNvPr id="154640" name="Oval 16"/>
          <p:cNvSpPr>
            <a:spLocks noChangeArrowheads="1"/>
          </p:cNvSpPr>
          <p:nvPr/>
        </p:nvSpPr>
        <p:spPr bwMode="auto">
          <a:xfrm>
            <a:off x="0" y="4868863"/>
            <a:ext cx="1368425" cy="1081087"/>
          </a:xfrm>
          <a:prstGeom prst="ellipse">
            <a:avLst/>
          </a:prstGeom>
          <a:solidFill>
            <a:srgbClr val="80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H</a:t>
            </a:r>
            <a:r>
              <a:rPr lang="cs-CZ" baseline="-25000"/>
              <a:t>2</a:t>
            </a:r>
            <a:r>
              <a:rPr lang="cs-CZ"/>
              <a:t>N-C-NH</a:t>
            </a:r>
            <a:r>
              <a:rPr lang="cs-CZ" baseline="-25000"/>
              <a:t>2</a:t>
            </a:r>
          </a:p>
          <a:p>
            <a:pPr algn="ctr"/>
            <a:endParaRPr lang="cs-CZ" baseline="-25000"/>
          </a:p>
          <a:p>
            <a:pPr algn="ctr"/>
            <a:r>
              <a:rPr lang="cs-CZ"/>
              <a:t>O</a:t>
            </a:r>
          </a:p>
        </p:txBody>
      </p:sp>
      <p:sp>
        <p:nvSpPr>
          <p:cNvPr id="154641" name="Line 17"/>
          <p:cNvSpPr>
            <a:spLocks noChangeShapeType="1"/>
          </p:cNvSpPr>
          <p:nvPr/>
        </p:nvSpPr>
        <p:spPr bwMode="auto">
          <a:xfrm>
            <a:off x="684213" y="5300663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54642" name="Line 18"/>
          <p:cNvSpPr>
            <a:spLocks noChangeShapeType="1"/>
          </p:cNvSpPr>
          <p:nvPr/>
        </p:nvSpPr>
        <p:spPr bwMode="auto">
          <a:xfrm>
            <a:off x="755650" y="5300663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54643" name="Oval 19"/>
          <p:cNvSpPr>
            <a:spLocks noChangeArrowheads="1"/>
          </p:cNvSpPr>
          <p:nvPr/>
        </p:nvSpPr>
        <p:spPr bwMode="auto">
          <a:xfrm>
            <a:off x="6084888" y="188913"/>
            <a:ext cx="647700" cy="647700"/>
          </a:xfrm>
          <a:prstGeom prst="ellipse">
            <a:avLst/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ATP</a:t>
            </a:r>
          </a:p>
        </p:txBody>
      </p:sp>
      <p:sp>
        <p:nvSpPr>
          <p:cNvPr id="154644" name="Oval 20"/>
          <p:cNvSpPr>
            <a:spLocks noChangeArrowheads="1"/>
          </p:cNvSpPr>
          <p:nvPr/>
        </p:nvSpPr>
        <p:spPr bwMode="auto">
          <a:xfrm>
            <a:off x="6877050" y="692150"/>
            <a:ext cx="647700" cy="647700"/>
          </a:xfrm>
          <a:prstGeom prst="ellipse">
            <a:avLst/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ADP</a:t>
            </a:r>
          </a:p>
        </p:txBody>
      </p:sp>
      <p:sp>
        <p:nvSpPr>
          <p:cNvPr id="154645" name="Text Box 21"/>
          <p:cNvSpPr txBox="1">
            <a:spLocks noChangeArrowheads="1"/>
          </p:cNvSpPr>
          <p:nvPr/>
        </p:nvSpPr>
        <p:spPr bwMode="auto">
          <a:xfrm>
            <a:off x="900113" y="188913"/>
            <a:ext cx="2365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+</a:t>
            </a:r>
          </a:p>
        </p:txBody>
      </p:sp>
      <p:graphicFrame>
        <p:nvGraphicFramePr>
          <p:cNvPr id="154646" name="Object 22"/>
          <p:cNvGraphicFramePr>
            <a:graphicFrameLocks noChangeAspect="1"/>
          </p:cNvGraphicFramePr>
          <p:nvPr/>
        </p:nvGraphicFramePr>
        <p:xfrm>
          <a:off x="2843213" y="1700213"/>
          <a:ext cx="838200" cy="1323975"/>
        </p:xfrm>
        <a:graphic>
          <a:graphicData uri="http://schemas.openxmlformats.org/presentationml/2006/ole">
            <p:oleObj spid="_x0000_s154646" name="ISIS/Draw Sketch" r:id="rId12" imgW="838080" imgH="1323720" progId="ISISServer">
              <p:embed/>
            </p:oleObj>
          </a:graphicData>
        </a:graphic>
      </p:graphicFrame>
      <p:graphicFrame>
        <p:nvGraphicFramePr>
          <p:cNvPr id="154647" name="Object 23"/>
          <p:cNvGraphicFramePr>
            <a:graphicFrameLocks noChangeAspect="1"/>
          </p:cNvGraphicFramePr>
          <p:nvPr/>
        </p:nvGraphicFramePr>
        <p:xfrm>
          <a:off x="2700338" y="2060575"/>
          <a:ext cx="523875" cy="219075"/>
        </p:xfrm>
        <a:graphic>
          <a:graphicData uri="http://schemas.openxmlformats.org/presentationml/2006/ole">
            <p:oleObj spid="_x0000_s154647" name="ISIS/Draw Sketch" r:id="rId13" imgW="523800" imgH="218880" progId="ISISServer">
              <p:embed/>
            </p:oleObj>
          </a:graphicData>
        </a:graphic>
      </p:graphicFrame>
      <p:graphicFrame>
        <p:nvGraphicFramePr>
          <p:cNvPr id="154648" name="Object 24"/>
          <p:cNvGraphicFramePr>
            <a:graphicFrameLocks noChangeAspect="1"/>
          </p:cNvGraphicFramePr>
          <p:nvPr/>
        </p:nvGraphicFramePr>
        <p:xfrm>
          <a:off x="6156325" y="1196975"/>
          <a:ext cx="657225" cy="971550"/>
        </p:xfrm>
        <a:graphic>
          <a:graphicData uri="http://schemas.openxmlformats.org/presentationml/2006/ole">
            <p:oleObj spid="_x0000_s154648" name="ISIS/Draw Sketch" r:id="rId14" imgW="657000" imgH="971280" progId="ISISServer">
              <p:embed/>
            </p:oleObj>
          </a:graphicData>
        </a:graphic>
      </p:graphicFrame>
      <p:graphicFrame>
        <p:nvGraphicFramePr>
          <p:cNvPr id="154649" name="Object 25"/>
          <p:cNvGraphicFramePr>
            <a:graphicFrameLocks noChangeAspect="1"/>
          </p:cNvGraphicFramePr>
          <p:nvPr/>
        </p:nvGraphicFramePr>
        <p:xfrm>
          <a:off x="6300788" y="908050"/>
          <a:ext cx="590550" cy="523875"/>
        </p:xfrm>
        <a:graphic>
          <a:graphicData uri="http://schemas.openxmlformats.org/presentationml/2006/ole">
            <p:oleObj spid="_x0000_s154649" name="ISIS/Draw Sketch" r:id="rId15" imgW="590400" imgH="523800" progId="ISISServer">
              <p:embed/>
            </p:oleObj>
          </a:graphicData>
        </a:graphic>
      </p:graphicFrame>
      <p:graphicFrame>
        <p:nvGraphicFramePr>
          <p:cNvPr id="154650" name="Object 26"/>
          <p:cNvGraphicFramePr>
            <a:graphicFrameLocks noChangeAspect="1"/>
          </p:cNvGraphicFramePr>
          <p:nvPr/>
        </p:nvGraphicFramePr>
        <p:xfrm>
          <a:off x="6804025" y="1341438"/>
          <a:ext cx="952500" cy="666750"/>
        </p:xfrm>
        <a:graphic>
          <a:graphicData uri="http://schemas.openxmlformats.org/presentationml/2006/ole">
            <p:oleObj spid="_x0000_s154650" name="ISIS/Draw Sketch" r:id="rId16" imgW="952200" imgH="666720" progId="ISISServer">
              <p:embed/>
            </p:oleObj>
          </a:graphicData>
        </a:graphic>
      </p:graphicFrame>
      <p:graphicFrame>
        <p:nvGraphicFramePr>
          <p:cNvPr id="154651" name="Object 27"/>
          <p:cNvGraphicFramePr>
            <a:graphicFrameLocks noChangeAspect="1"/>
          </p:cNvGraphicFramePr>
          <p:nvPr/>
        </p:nvGraphicFramePr>
        <p:xfrm>
          <a:off x="5795963" y="5445125"/>
          <a:ext cx="1398587" cy="1181100"/>
        </p:xfrm>
        <a:graphic>
          <a:graphicData uri="http://schemas.openxmlformats.org/presentationml/2006/ole">
            <p:oleObj spid="_x0000_s154651" name="ISIS/Draw Sketch" r:id="rId17" imgW="1037880" imgH="876240" progId="ISISServer">
              <p:embed/>
            </p:oleObj>
          </a:graphicData>
        </a:graphic>
      </p:graphicFrame>
      <p:graphicFrame>
        <p:nvGraphicFramePr>
          <p:cNvPr id="154652" name="Object 28"/>
          <p:cNvGraphicFramePr>
            <a:graphicFrameLocks noChangeAspect="1"/>
          </p:cNvGraphicFramePr>
          <p:nvPr/>
        </p:nvGraphicFramePr>
        <p:xfrm>
          <a:off x="7092950" y="5589588"/>
          <a:ext cx="1008063" cy="755650"/>
        </p:xfrm>
        <a:graphic>
          <a:graphicData uri="http://schemas.openxmlformats.org/presentationml/2006/ole">
            <p:oleObj spid="_x0000_s154652" name="ISIS/Draw Sketch" r:id="rId18" imgW="609480" imgH="457200" progId="ISISServer">
              <p:embed/>
            </p:oleObj>
          </a:graphicData>
        </a:graphic>
      </p:graphicFrame>
      <p:graphicFrame>
        <p:nvGraphicFramePr>
          <p:cNvPr id="154653" name="Object 29"/>
          <p:cNvGraphicFramePr>
            <a:graphicFrameLocks noChangeAspect="1"/>
          </p:cNvGraphicFramePr>
          <p:nvPr/>
        </p:nvGraphicFramePr>
        <p:xfrm>
          <a:off x="1835150" y="5373688"/>
          <a:ext cx="1133475" cy="933450"/>
        </p:xfrm>
        <a:graphic>
          <a:graphicData uri="http://schemas.openxmlformats.org/presentationml/2006/ole">
            <p:oleObj spid="_x0000_s154653" name="ISIS/Draw Sketch" r:id="rId19" imgW="1133280" imgH="933120" progId="ISISServer">
              <p:embed/>
            </p:oleObj>
          </a:graphicData>
        </a:graphic>
      </p:graphicFrame>
      <p:graphicFrame>
        <p:nvGraphicFramePr>
          <p:cNvPr id="154654" name="Object 30"/>
          <p:cNvGraphicFramePr>
            <a:graphicFrameLocks noChangeAspect="1"/>
          </p:cNvGraphicFramePr>
          <p:nvPr/>
        </p:nvGraphicFramePr>
        <p:xfrm>
          <a:off x="900113" y="6092825"/>
          <a:ext cx="1800225" cy="276225"/>
        </p:xfrm>
        <a:graphic>
          <a:graphicData uri="http://schemas.openxmlformats.org/presentationml/2006/ole">
            <p:oleObj spid="_x0000_s154654" name="ISIS/Draw Sketch" r:id="rId20" imgW="1800000" imgH="276120" progId="ISISServer">
              <p:embed/>
            </p:oleObj>
          </a:graphicData>
        </a:graphic>
      </p:graphicFrame>
      <p:sp>
        <p:nvSpPr>
          <p:cNvPr id="154655" name="Oval 31"/>
          <p:cNvSpPr>
            <a:spLocks noChangeArrowheads="1"/>
          </p:cNvSpPr>
          <p:nvPr/>
        </p:nvSpPr>
        <p:spPr bwMode="auto">
          <a:xfrm>
            <a:off x="2700338" y="5445125"/>
            <a:ext cx="647700" cy="5762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H</a:t>
            </a:r>
            <a:r>
              <a:rPr lang="cs-CZ" baseline="-25000"/>
              <a:t>2</a:t>
            </a:r>
            <a:r>
              <a:rPr lang="cs-CZ"/>
              <a:t>O</a:t>
            </a:r>
          </a:p>
        </p:txBody>
      </p:sp>
      <p:graphicFrame>
        <p:nvGraphicFramePr>
          <p:cNvPr id="154656" name="Object 32"/>
          <p:cNvGraphicFramePr>
            <a:graphicFrameLocks noChangeAspect="1"/>
          </p:cNvGraphicFramePr>
          <p:nvPr/>
        </p:nvGraphicFramePr>
        <p:xfrm>
          <a:off x="2700338" y="6092825"/>
          <a:ext cx="438150" cy="257175"/>
        </p:xfrm>
        <a:graphic>
          <a:graphicData uri="http://schemas.openxmlformats.org/presentationml/2006/ole">
            <p:oleObj spid="_x0000_s154656" name="ISIS/Draw Sketch" r:id="rId21" imgW="438120" imgH="257040" progId="ISISServer">
              <p:embed/>
            </p:oleObj>
          </a:graphicData>
        </a:graphic>
      </p:graphicFrame>
      <p:graphicFrame>
        <p:nvGraphicFramePr>
          <p:cNvPr id="154657" name="Object 33"/>
          <p:cNvGraphicFramePr>
            <a:graphicFrameLocks noChangeAspect="1"/>
          </p:cNvGraphicFramePr>
          <p:nvPr/>
        </p:nvGraphicFramePr>
        <p:xfrm>
          <a:off x="3203575" y="1484313"/>
          <a:ext cx="180975" cy="542925"/>
        </p:xfrm>
        <a:graphic>
          <a:graphicData uri="http://schemas.openxmlformats.org/presentationml/2006/ole">
            <p:oleObj spid="_x0000_s154657" name="ISIS/Draw Sketch" r:id="rId22" imgW="180720" imgH="542880" progId="ISISServer">
              <p:embed/>
            </p:oleObj>
          </a:graphicData>
        </a:graphic>
      </p:graphicFrame>
      <p:sp>
        <p:nvSpPr>
          <p:cNvPr id="154658" name="Oval 34"/>
          <p:cNvSpPr>
            <a:spLocks noChangeArrowheads="1"/>
          </p:cNvSpPr>
          <p:nvPr/>
        </p:nvSpPr>
        <p:spPr bwMode="auto">
          <a:xfrm>
            <a:off x="3059113" y="836613"/>
            <a:ext cx="433387" cy="431800"/>
          </a:xfrm>
          <a:prstGeom prst="ellipse">
            <a:avLst/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P</a:t>
            </a:r>
          </a:p>
        </p:txBody>
      </p:sp>
      <p:sp>
        <p:nvSpPr>
          <p:cNvPr id="154659" name="Oval 35"/>
          <p:cNvSpPr>
            <a:spLocks noChangeArrowheads="1"/>
          </p:cNvSpPr>
          <p:nvPr/>
        </p:nvSpPr>
        <p:spPr bwMode="auto">
          <a:xfrm>
            <a:off x="8243888" y="2276475"/>
            <a:ext cx="647700" cy="5762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H</a:t>
            </a:r>
            <a:r>
              <a:rPr lang="cs-CZ" baseline="-25000"/>
              <a:t>2</a:t>
            </a:r>
            <a:r>
              <a:rPr lang="cs-CZ"/>
              <a:t>O</a:t>
            </a:r>
          </a:p>
        </p:txBody>
      </p:sp>
      <p:graphicFrame>
        <p:nvGraphicFramePr>
          <p:cNvPr id="154660" name="Object 36"/>
          <p:cNvGraphicFramePr>
            <a:graphicFrameLocks noChangeAspect="1"/>
          </p:cNvGraphicFramePr>
          <p:nvPr/>
        </p:nvGraphicFramePr>
        <p:xfrm>
          <a:off x="7308850" y="1341438"/>
          <a:ext cx="1066800" cy="1019175"/>
        </p:xfrm>
        <a:graphic>
          <a:graphicData uri="http://schemas.openxmlformats.org/presentationml/2006/ole">
            <p:oleObj spid="_x0000_s154660" name="ISIS/Draw Sketch" r:id="rId23" imgW="1066680" imgH="1019160" progId="ISISServer">
              <p:embed/>
            </p:oleObj>
          </a:graphicData>
        </a:graphic>
      </p:graphicFrame>
      <p:graphicFrame>
        <p:nvGraphicFramePr>
          <p:cNvPr id="154661" name="Object 37"/>
          <p:cNvGraphicFramePr>
            <a:graphicFrameLocks noChangeAspect="1"/>
          </p:cNvGraphicFramePr>
          <p:nvPr/>
        </p:nvGraphicFramePr>
        <p:xfrm>
          <a:off x="7956550" y="1268413"/>
          <a:ext cx="219075" cy="466725"/>
        </p:xfrm>
        <a:graphic>
          <a:graphicData uri="http://schemas.openxmlformats.org/presentationml/2006/ole">
            <p:oleObj spid="_x0000_s154661" name="ISIS/Draw Sketch" r:id="rId24" imgW="218880" imgH="466560" progId="ISISServer">
              <p:embed/>
            </p:oleObj>
          </a:graphicData>
        </a:graphic>
      </p:graphicFrame>
      <p:graphicFrame>
        <p:nvGraphicFramePr>
          <p:cNvPr id="154662" name="Object 38"/>
          <p:cNvGraphicFramePr>
            <a:graphicFrameLocks noChangeAspect="1"/>
          </p:cNvGraphicFramePr>
          <p:nvPr/>
        </p:nvGraphicFramePr>
        <p:xfrm>
          <a:off x="5292725" y="549275"/>
          <a:ext cx="257175" cy="447675"/>
        </p:xfrm>
        <a:graphic>
          <a:graphicData uri="http://schemas.openxmlformats.org/presentationml/2006/ole">
            <p:oleObj spid="_x0000_s154662" name="ISIS/Draw Sketch" r:id="rId25" imgW="257040" imgH="447480" progId="ISISServer">
              <p:embed/>
            </p:oleObj>
          </a:graphicData>
        </a:graphic>
      </p:graphicFrame>
      <p:graphicFrame>
        <p:nvGraphicFramePr>
          <p:cNvPr id="154663" name="Object 39"/>
          <p:cNvGraphicFramePr>
            <a:graphicFrameLocks noChangeAspect="1"/>
          </p:cNvGraphicFramePr>
          <p:nvPr/>
        </p:nvGraphicFramePr>
        <p:xfrm>
          <a:off x="7380288" y="2349500"/>
          <a:ext cx="66675" cy="2390775"/>
        </p:xfrm>
        <a:graphic>
          <a:graphicData uri="http://schemas.openxmlformats.org/presentationml/2006/ole">
            <p:oleObj spid="_x0000_s154663" name="ISIS/Draw Sketch" r:id="rId26" imgW="66600" imgH="2390760" progId="ISISServer">
              <p:embed/>
            </p:oleObj>
          </a:graphicData>
        </a:graphic>
      </p:graphicFrame>
      <p:graphicFrame>
        <p:nvGraphicFramePr>
          <p:cNvPr id="154664" name="Object 40"/>
          <p:cNvGraphicFramePr>
            <a:graphicFrameLocks noChangeAspect="1"/>
          </p:cNvGraphicFramePr>
          <p:nvPr/>
        </p:nvGraphicFramePr>
        <p:xfrm>
          <a:off x="4572000" y="4149725"/>
          <a:ext cx="304800" cy="981075"/>
        </p:xfrm>
        <a:graphic>
          <a:graphicData uri="http://schemas.openxmlformats.org/presentationml/2006/ole">
            <p:oleObj spid="_x0000_s154664" name="ISIS/Draw Sketch" r:id="rId27" imgW="304560" imgH="981000" progId="ISISServer">
              <p:embed/>
            </p:oleObj>
          </a:graphicData>
        </a:graphic>
      </p:graphicFrame>
      <p:sp>
        <p:nvSpPr>
          <p:cNvPr id="154665" name="Text Box 41"/>
          <p:cNvSpPr txBox="1">
            <a:spLocks noChangeArrowheads="1"/>
          </p:cNvSpPr>
          <p:nvPr/>
        </p:nvSpPr>
        <p:spPr bwMode="auto">
          <a:xfrm>
            <a:off x="971550" y="2781300"/>
            <a:ext cx="15843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cs-CZ" sz="1400">
                <a:solidFill>
                  <a:srgbClr val="FFFFCC"/>
                </a:solidFill>
              </a:rPr>
              <a:t>karbamoylfosfát</a:t>
            </a:r>
          </a:p>
        </p:txBody>
      </p:sp>
      <p:sp>
        <p:nvSpPr>
          <p:cNvPr id="154666" name="Text Box 42"/>
          <p:cNvSpPr txBox="1">
            <a:spLocks noChangeArrowheads="1"/>
          </p:cNvSpPr>
          <p:nvPr/>
        </p:nvSpPr>
        <p:spPr bwMode="auto">
          <a:xfrm>
            <a:off x="4140200" y="2636838"/>
            <a:ext cx="9350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cs-CZ" sz="1400">
                <a:solidFill>
                  <a:srgbClr val="FFFFCC"/>
                </a:solidFill>
              </a:rPr>
              <a:t>citrulin</a:t>
            </a:r>
          </a:p>
        </p:txBody>
      </p:sp>
      <p:sp>
        <p:nvSpPr>
          <p:cNvPr id="154667" name="Text Box 43"/>
          <p:cNvSpPr txBox="1">
            <a:spLocks noChangeArrowheads="1"/>
          </p:cNvSpPr>
          <p:nvPr/>
        </p:nvSpPr>
        <p:spPr bwMode="auto">
          <a:xfrm>
            <a:off x="7885113" y="115888"/>
            <a:ext cx="9350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cs-CZ" sz="1400">
                <a:solidFill>
                  <a:srgbClr val="FFFFCC"/>
                </a:solidFill>
              </a:rPr>
              <a:t>aspartát</a:t>
            </a:r>
          </a:p>
        </p:txBody>
      </p:sp>
      <p:sp>
        <p:nvSpPr>
          <p:cNvPr id="154668" name="Text Box 44"/>
          <p:cNvSpPr txBox="1">
            <a:spLocks noChangeArrowheads="1"/>
          </p:cNvSpPr>
          <p:nvPr/>
        </p:nvSpPr>
        <p:spPr bwMode="auto">
          <a:xfrm>
            <a:off x="5651500" y="5429250"/>
            <a:ext cx="18002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cs-CZ" sz="1400">
                <a:solidFill>
                  <a:srgbClr val="FFFFCC"/>
                </a:solidFill>
              </a:rPr>
              <a:t>argininosukcinát</a:t>
            </a:r>
          </a:p>
        </p:txBody>
      </p:sp>
      <p:sp>
        <p:nvSpPr>
          <p:cNvPr id="154669" name="Text Box 45"/>
          <p:cNvSpPr txBox="1">
            <a:spLocks noChangeArrowheads="1"/>
          </p:cNvSpPr>
          <p:nvPr/>
        </p:nvSpPr>
        <p:spPr bwMode="auto">
          <a:xfrm>
            <a:off x="7524750" y="6381750"/>
            <a:ext cx="9350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cs-CZ" sz="1400">
                <a:solidFill>
                  <a:srgbClr val="FFFFCC"/>
                </a:solidFill>
              </a:rPr>
              <a:t>fumarát</a:t>
            </a:r>
          </a:p>
        </p:txBody>
      </p:sp>
      <p:sp>
        <p:nvSpPr>
          <p:cNvPr id="154670" name="Text Box 46"/>
          <p:cNvSpPr txBox="1">
            <a:spLocks noChangeArrowheads="1"/>
          </p:cNvSpPr>
          <p:nvPr/>
        </p:nvSpPr>
        <p:spPr bwMode="auto">
          <a:xfrm>
            <a:off x="3708400" y="3860800"/>
            <a:ext cx="10080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cs-CZ" sz="1400">
                <a:solidFill>
                  <a:srgbClr val="FFFFCC"/>
                </a:solidFill>
              </a:rPr>
              <a:t>arginin</a:t>
            </a:r>
          </a:p>
        </p:txBody>
      </p:sp>
      <p:sp>
        <p:nvSpPr>
          <p:cNvPr id="154671" name="Text Box 47"/>
          <p:cNvSpPr txBox="1">
            <a:spLocks noChangeArrowheads="1"/>
          </p:cNvSpPr>
          <p:nvPr/>
        </p:nvSpPr>
        <p:spPr bwMode="auto">
          <a:xfrm>
            <a:off x="827088" y="3860800"/>
            <a:ext cx="9350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cs-CZ" sz="1400">
                <a:solidFill>
                  <a:srgbClr val="FFFFCC"/>
                </a:solidFill>
              </a:rPr>
              <a:t>ornithin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4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4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4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4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54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54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54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54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54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4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54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54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54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54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54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4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54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54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154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4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4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54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4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154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154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154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54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154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500"/>
                                        <p:tgtEl>
                                          <p:spTgt spid="154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500"/>
                                        <p:tgtEl>
                                          <p:spTgt spid="154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54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54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54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"/>
                                        <p:tgtEl>
                                          <p:spTgt spid="154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"/>
                                        <p:tgtEl>
                                          <p:spTgt spid="154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"/>
                                        <p:tgtEl>
                                          <p:spTgt spid="154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54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54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154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500"/>
                                        <p:tgtEl>
                                          <p:spTgt spid="154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500"/>
                                        <p:tgtEl>
                                          <p:spTgt spid="154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500"/>
                                        <p:tgtEl>
                                          <p:spTgt spid="154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500"/>
                                        <p:tgtEl>
                                          <p:spTgt spid="154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154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500"/>
                                        <p:tgtEl>
                                          <p:spTgt spid="154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500"/>
                                        <p:tgtEl>
                                          <p:spTgt spid="154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26" grpId="0" animBg="1"/>
      <p:bldP spid="154627" grpId="0" animBg="1"/>
      <p:bldP spid="154628" grpId="0" animBg="1"/>
      <p:bldP spid="154630" grpId="0" animBg="1"/>
      <p:bldP spid="154631" grpId="0" animBg="1"/>
      <p:bldP spid="154640" grpId="0" animBg="1"/>
      <p:bldP spid="154641" grpId="0" animBg="1"/>
      <p:bldP spid="154642" grpId="0" animBg="1"/>
      <p:bldP spid="154643" grpId="0" animBg="1"/>
      <p:bldP spid="154644" grpId="0" animBg="1"/>
      <p:bldP spid="154645" grpId="0"/>
      <p:bldP spid="154655" grpId="0" animBg="1"/>
      <p:bldP spid="154658" grpId="0" animBg="1"/>
      <p:bldP spid="15465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>
                <a:solidFill>
                  <a:srgbClr val="FFFF00"/>
                </a:solidFill>
              </a:rPr>
              <a:t>Porucha urogeneze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557338"/>
            <a:ext cx="8229600" cy="4824412"/>
          </a:xfrm>
          <a:solidFill>
            <a:srgbClr val="FFFFCC"/>
          </a:solidFill>
        </p:spPr>
        <p:txBody>
          <a:bodyPr/>
          <a:lstStyle/>
          <a:p>
            <a:pPr>
              <a:lnSpc>
                <a:spcPct val="90000"/>
              </a:lnSpc>
            </a:pPr>
            <a:endParaRPr lang="cs-CZ" sz="900"/>
          </a:p>
          <a:p>
            <a:pPr>
              <a:lnSpc>
                <a:spcPct val="90000"/>
              </a:lnSpc>
            </a:pPr>
            <a:r>
              <a:rPr lang="cs-CZ" sz="2400"/>
              <a:t>Terminální stadium selhání jater: pokles koncentrace močoviny, vzestup koncentrace amoniaku                             a aminokyselin</a:t>
            </a:r>
          </a:p>
          <a:p>
            <a:pPr>
              <a:lnSpc>
                <a:spcPct val="90000"/>
              </a:lnSpc>
            </a:pPr>
            <a:r>
              <a:rPr lang="cs-CZ" sz="2400"/>
              <a:t>Při selhání jater se do krve uvolňují vazoaktivní látky způsobující funkční selhání ledvin (hepatorenální syndrom)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400"/>
              <a:t>                  porucha exkrece urey ledvinami může zakrýt  její sníženou tvorbu</a:t>
            </a:r>
          </a:p>
          <a:p>
            <a:pPr>
              <a:lnSpc>
                <a:spcPct val="90000"/>
              </a:lnSpc>
            </a:pPr>
            <a:r>
              <a:rPr lang="cs-CZ" sz="2400"/>
              <a:t>Snížená koncentrace močoviny u pacienta                               s chron. onemocněním jater může být i následek diety             s omezením proteinů</a:t>
            </a:r>
          </a:p>
        </p:txBody>
      </p:sp>
      <p:sp>
        <p:nvSpPr>
          <p:cNvPr id="17412" name="AutoShape 4"/>
          <p:cNvSpPr>
            <a:spLocks noChangeArrowheads="1"/>
          </p:cNvSpPr>
          <p:nvPr/>
        </p:nvSpPr>
        <p:spPr bwMode="auto">
          <a:xfrm>
            <a:off x="1116013" y="4005263"/>
            <a:ext cx="792162" cy="144462"/>
          </a:xfrm>
          <a:prstGeom prst="rightArrow">
            <a:avLst>
              <a:gd name="adj1" fmla="val 50000"/>
              <a:gd name="adj2" fmla="val 137088"/>
            </a:avLst>
          </a:prstGeom>
          <a:solidFill>
            <a:srgbClr val="66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74638"/>
            <a:ext cx="8229600" cy="1143000"/>
          </a:xfrm>
        </p:spPr>
        <p:txBody>
          <a:bodyPr/>
          <a:lstStyle/>
          <a:p>
            <a:r>
              <a:rPr lang="cs-CZ"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Hepatorenální syndrom</a:t>
            </a:r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CC"/>
          </a:solidFill>
        </p:spPr>
        <p:txBody>
          <a:bodyPr/>
          <a:lstStyle/>
          <a:p>
            <a:endParaRPr lang="cs-CZ" sz="800"/>
          </a:p>
          <a:p>
            <a:r>
              <a:rPr lang="cs-CZ" sz="2400"/>
              <a:t>Portální hypertenze vede přes oxid dusnatý k rozšíření cév splanchniku a k jeho překrvení</a:t>
            </a:r>
          </a:p>
          <a:p>
            <a:pPr>
              <a:buFontTx/>
              <a:buNone/>
            </a:pPr>
            <a:r>
              <a:rPr lang="cs-CZ" sz="2400"/>
              <a:t>           snížení objemu krve v celém krevním řečišti mimo splanchnikus</a:t>
            </a:r>
          </a:p>
          <a:p>
            <a:pPr>
              <a:buFontTx/>
              <a:buNone/>
            </a:pPr>
            <a:r>
              <a:rPr lang="cs-CZ" sz="2400"/>
              <a:t>           ledviny se pokusí udržet krevní tlak pomocí renin-angiotenzinového systému</a:t>
            </a:r>
          </a:p>
          <a:p>
            <a:r>
              <a:rPr lang="cs-CZ" sz="2400"/>
              <a:t>Důsledkem této obranné reakce paradoxně i zúžení tepének v ledvinách</a:t>
            </a:r>
          </a:p>
          <a:p>
            <a:r>
              <a:rPr lang="cs-CZ" sz="2400"/>
              <a:t>Kombinace poklesu krevního tlaku a zúžení ledvinných tepének je pro ledviny devastující </a:t>
            </a:r>
          </a:p>
        </p:txBody>
      </p:sp>
      <p:sp>
        <p:nvSpPr>
          <p:cNvPr id="89092" name="AutoShape 4"/>
          <p:cNvSpPr>
            <a:spLocks noChangeArrowheads="1"/>
          </p:cNvSpPr>
          <p:nvPr/>
        </p:nvSpPr>
        <p:spPr bwMode="auto">
          <a:xfrm>
            <a:off x="900113" y="2708275"/>
            <a:ext cx="504825" cy="215900"/>
          </a:xfrm>
          <a:prstGeom prst="rightArrow">
            <a:avLst>
              <a:gd name="adj1" fmla="val 50000"/>
              <a:gd name="adj2" fmla="val 58456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9093" name="AutoShape 5"/>
          <p:cNvSpPr>
            <a:spLocks noChangeArrowheads="1"/>
          </p:cNvSpPr>
          <p:nvPr/>
        </p:nvSpPr>
        <p:spPr bwMode="auto">
          <a:xfrm>
            <a:off x="900113" y="3500438"/>
            <a:ext cx="504825" cy="215900"/>
          </a:xfrm>
          <a:prstGeom prst="rightArrow">
            <a:avLst>
              <a:gd name="adj1" fmla="val 50000"/>
              <a:gd name="adj2" fmla="val 58456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Hepatorenální syndrom</a:t>
            </a:r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341438"/>
            <a:ext cx="8642350" cy="5211762"/>
          </a:xfrm>
          <a:solidFill>
            <a:srgbClr val="FFFFCC"/>
          </a:solidFill>
        </p:spPr>
        <p:txBody>
          <a:bodyPr/>
          <a:lstStyle/>
          <a:p>
            <a:r>
              <a:rPr lang="cs-CZ" sz="2200"/>
              <a:t>Příznaky renálního selhání u nemocného s jaterním selháním,     u kterého nejsou zjevné jiné možné příčiny ledvinového selhání </a:t>
            </a:r>
          </a:p>
          <a:p>
            <a:r>
              <a:rPr lang="cs-CZ" sz="2200" b="1">
                <a:solidFill>
                  <a:srgbClr val="66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Spočívá především ve sníženém průtoku krve ledvinami         a ve snížení filtrační frakce plazmy </a:t>
            </a:r>
          </a:p>
          <a:p>
            <a:r>
              <a:rPr lang="cs-CZ" sz="2200"/>
              <a:t>Dochází k vazokonstrikci v kůře ledvin, později k akutní tubulární nekróze </a:t>
            </a:r>
          </a:p>
          <a:p>
            <a:r>
              <a:rPr lang="cs-CZ" sz="2200"/>
              <a:t>Vliv mají prostaglandiny, sympatikus, tromboxany, ADH, ANF... </a:t>
            </a:r>
          </a:p>
          <a:p>
            <a:pPr>
              <a:buFontTx/>
              <a:buNone/>
            </a:pPr>
            <a:r>
              <a:rPr lang="cs-CZ" sz="2200"/>
              <a:t>    snížená GF: </a:t>
            </a:r>
          </a:p>
          <a:p>
            <a:pPr lvl="2"/>
            <a:r>
              <a:rPr lang="cs-CZ" sz="1800"/>
              <a:t>oligurie (hyperosmolární moč) </a:t>
            </a:r>
          </a:p>
          <a:p>
            <a:pPr lvl="2"/>
            <a:r>
              <a:rPr lang="cs-CZ" sz="1800"/>
              <a:t>azotémie (močovina, kreatinin) </a:t>
            </a:r>
          </a:p>
          <a:p>
            <a:pPr lvl="2"/>
            <a:r>
              <a:rPr lang="cs-CZ" sz="1800"/>
              <a:t>když proteinurie tak nízká </a:t>
            </a:r>
          </a:p>
          <a:p>
            <a:pPr lvl="2"/>
            <a:r>
              <a:rPr lang="cs-CZ" sz="1800"/>
              <a:t>většinou bez hematurie </a:t>
            </a:r>
          </a:p>
          <a:p>
            <a:pPr lvl="2"/>
            <a:r>
              <a:rPr lang="cs-CZ" sz="1800"/>
              <a:t>výrazná retence sodíku (v moči méně než 5 mmol/l (norm 50 - 300)) </a:t>
            </a:r>
          </a:p>
          <a:p>
            <a:endParaRPr lang="cs-CZ" sz="2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1313"/>
            <a:ext cx="8229600" cy="1143000"/>
          </a:xfrm>
        </p:spPr>
        <p:txBody>
          <a:bodyPr/>
          <a:lstStyle/>
          <a:p>
            <a:r>
              <a:rPr lang="cs-CZ"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Hepatorenální syndrom</a:t>
            </a:r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557338"/>
            <a:ext cx="8642350" cy="3600450"/>
          </a:xfrm>
          <a:solidFill>
            <a:srgbClr val="FFFFCC"/>
          </a:solidFill>
        </p:spPr>
        <p:txBody>
          <a:bodyPr/>
          <a:lstStyle/>
          <a:p>
            <a:pPr>
              <a:lnSpc>
                <a:spcPct val="110000"/>
              </a:lnSpc>
              <a:spcBef>
                <a:spcPct val="35000"/>
              </a:spcBef>
              <a:buFontTx/>
              <a:buNone/>
            </a:pPr>
            <a:r>
              <a:rPr lang="cs-CZ" sz="2400"/>
              <a:t>    </a:t>
            </a:r>
            <a:r>
              <a:rPr lang="cs-CZ" sz="2400" b="1" u="sng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Příznaky:</a:t>
            </a:r>
          </a:p>
          <a:p>
            <a:pPr>
              <a:lnSpc>
                <a:spcPct val="110000"/>
              </a:lnSpc>
              <a:spcBef>
                <a:spcPct val="35000"/>
              </a:spcBef>
              <a:buFontTx/>
              <a:buNone/>
            </a:pPr>
            <a:r>
              <a:rPr lang="cs-CZ" sz="2400"/>
              <a:t>    kombinací projevů </a:t>
            </a:r>
            <a:r>
              <a:rPr lang="cs-CZ" sz="2400" b="1">
                <a:solidFill>
                  <a:srgbClr val="66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jaterní cirhózy a s ní související portální hypertenze</a:t>
            </a:r>
            <a:r>
              <a:rPr lang="cs-CZ" sz="2400"/>
              <a:t> (pavoučkové névy, žloutenka, ascites, hubnutí, jícnové varixy, poruchy chování a vědomí apod.)         a </a:t>
            </a:r>
            <a:r>
              <a:rPr lang="cs-CZ" sz="2400" b="1">
                <a:solidFill>
                  <a:srgbClr val="66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akutního selhání ledvin</a:t>
            </a:r>
            <a:r>
              <a:rPr lang="cs-CZ" sz="2400"/>
              <a:t> (zástava močení, poruchy vědomí). </a:t>
            </a:r>
            <a:endParaRPr lang="cs-CZ" sz="2200"/>
          </a:p>
          <a:p>
            <a:pPr>
              <a:lnSpc>
                <a:spcPct val="110000"/>
              </a:lnSpc>
              <a:spcBef>
                <a:spcPct val="35000"/>
              </a:spcBef>
            </a:pPr>
            <a:endParaRPr lang="cs-CZ" sz="2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3"/>
          <p:cNvSpPr>
            <a:spLocks noGrp="1" noChangeArrowheads="1"/>
          </p:cNvSpPr>
          <p:nvPr>
            <p:ph type="title"/>
          </p:nvPr>
        </p:nvSpPr>
        <p:spPr>
          <a:xfrm>
            <a:off x="395288" y="333375"/>
            <a:ext cx="8229600" cy="1143000"/>
          </a:xfrm>
        </p:spPr>
        <p:txBody>
          <a:bodyPr/>
          <a:lstStyle/>
          <a:p>
            <a:r>
              <a:rPr lang="cs-CZ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Jaterní encefalopatie</a:t>
            </a:r>
          </a:p>
        </p:txBody>
      </p:sp>
      <p:sp>
        <p:nvSpPr>
          <p:cNvPr id="7782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539750" y="1701800"/>
            <a:ext cx="8353425" cy="3959225"/>
          </a:xfrm>
          <a:solidFill>
            <a:srgbClr val="FFFFCC"/>
          </a:solidFill>
        </p:spPr>
        <p:txBody>
          <a:bodyPr/>
          <a:lstStyle/>
          <a:p>
            <a:pPr marL="457200" indent="-457200">
              <a:buFontTx/>
              <a:buNone/>
            </a:pPr>
            <a:r>
              <a:rPr lang="cs-CZ" sz="2400"/>
              <a:t>    </a:t>
            </a:r>
            <a:r>
              <a:rPr lang="cs-CZ" sz="2400" b="1">
                <a:solidFill>
                  <a:srgbClr val="669900"/>
                </a:solidFill>
              </a:rPr>
              <a:t>Podstatou poruchy je:</a:t>
            </a:r>
          </a:p>
          <a:p>
            <a:pPr marL="457200" indent="-457200"/>
            <a:r>
              <a:rPr lang="cs-CZ" sz="2400"/>
              <a:t>synergismus neurotoxického účinku </a:t>
            </a:r>
            <a:r>
              <a:rPr lang="cs-CZ" sz="2400">
                <a:solidFill>
                  <a:srgbClr val="FF3300"/>
                </a:solidFill>
              </a:rPr>
              <a:t>amoniaku</a:t>
            </a:r>
            <a:r>
              <a:rPr lang="cs-CZ" sz="2400"/>
              <a:t>, merkaptanů, mastných kyselin s krátkým a středně dlouhým řetězcem a fenolových látek</a:t>
            </a:r>
          </a:p>
          <a:p>
            <a:pPr marL="457200" indent="-457200"/>
            <a:r>
              <a:rPr lang="cs-CZ" sz="2400">
                <a:solidFill>
                  <a:srgbClr val="FF3300"/>
                </a:solidFill>
              </a:rPr>
              <a:t>porucha permeability hematoencefalické bariéry</a:t>
            </a:r>
          </a:p>
          <a:p>
            <a:pPr marL="457200" indent="-457200"/>
            <a:r>
              <a:rPr lang="cs-CZ" sz="2400"/>
              <a:t>alterace počtu neuronových receptorů a jejich afinity při převodu nervového vzruchu </a:t>
            </a:r>
            <a:r>
              <a:rPr lang="cs-CZ" sz="2400">
                <a:solidFill>
                  <a:srgbClr val="FF3300"/>
                </a:solidFill>
              </a:rPr>
              <a:t>(porucha neurotransmise)</a:t>
            </a:r>
          </a:p>
          <a:p>
            <a:pPr marL="457200" indent="-457200"/>
            <a:r>
              <a:rPr lang="cs-CZ" sz="2400">
                <a:solidFill>
                  <a:srgbClr val="FF3300"/>
                </a:solidFill>
              </a:rPr>
              <a:t>úbytek energetického potenciálu</a:t>
            </a:r>
            <a:r>
              <a:rPr lang="cs-CZ" sz="2400"/>
              <a:t> mozkových buněk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>
                <a:solidFill>
                  <a:srgbClr val="FFFF00"/>
                </a:solidFill>
              </a:rPr>
              <a:t>Porucha proteosyntézy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3773488"/>
          </a:xfrm>
          <a:solidFill>
            <a:srgbClr val="FFFFCC"/>
          </a:solidFill>
        </p:spPr>
        <p:txBody>
          <a:bodyPr/>
          <a:lstStyle/>
          <a:p>
            <a:pPr>
              <a:buFontTx/>
              <a:buNone/>
            </a:pPr>
            <a:endParaRPr lang="cs-CZ" sz="800"/>
          </a:p>
          <a:p>
            <a:pPr>
              <a:buFontTx/>
              <a:buNone/>
            </a:pPr>
            <a:r>
              <a:rPr lang="cs-CZ" sz="2400"/>
              <a:t>    Cirhóza: pokles koncentrace bílkovin v séru     (prealbumin </a:t>
            </a:r>
            <a:r>
              <a:rPr lang="cs-CZ" sz="2000" b="1">
                <a:solidFill>
                  <a:srgbClr val="FF3300"/>
                </a:solidFill>
              </a:rPr>
              <a:t>t/2 2 dny</a:t>
            </a:r>
            <a:r>
              <a:rPr lang="cs-CZ" sz="2400"/>
              <a:t>, albumin </a:t>
            </a:r>
            <a:r>
              <a:rPr lang="cs-CZ" sz="2000" b="1">
                <a:solidFill>
                  <a:srgbClr val="FF3300"/>
                </a:solidFill>
              </a:rPr>
              <a:t>t/2 19 dní</a:t>
            </a:r>
            <a:r>
              <a:rPr lang="cs-CZ" sz="2400"/>
              <a:t>,                          transferin </a:t>
            </a:r>
            <a:r>
              <a:rPr lang="cs-CZ" sz="2000" b="1">
                <a:solidFill>
                  <a:srgbClr val="FF3300"/>
                </a:solidFill>
              </a:rPr>
              <a:t>t/2 3-5 dní</a:t>
            </a:r>
            <a:r>
              <a:rPr lang="cs-CZ" sz="2400"/>
              <a:t>, </a:t>
            </a:r>
            <a:r>
              <a:rPr lang="el-GR" sz="2400">
                <a:cs typeface="Arial" pitchFamily="34" charset="0"/>
              </a:rPr>
              <a:t>α</a:t>
            </a:r>
            <a:r>
              <a:rPr lang="cs-CZ" sz="2400" baseline="-25000"/>
              <a:t>1</a:t>
            </a:r>
            <a:r>
              <a:rPr lang="cs-CZ" sz="2400"/>
              <a:t>-, </a:t>
            </a:r>
            <a:r>
              <a:rPr lang="el-GR" sz="2400">
                <a:cs typeface="Arial" pitchFamily="34" charset="0"/>
              </a:rPr>
              <a:t>α</a:t>
            </a:r>
            <a:r>
              <a:rPr lang="cs-CZ" sz="2400" baseline="-25000"/>
              <a:t>2</a:t>
            </a:r>
            <a:r>
              <a:rPr lang="cs-CZ" sz="2400"/>
              <a:t>- a </a:t>
            </a:r>
            <a:r>
              <a:rPr lang="el-GR" sz="2400">
                <a:latin typeface=""/>
              </a:rPr>
              <a:t>β</a:t>
            </a:r>
            <a:r>
              <a:rPr lang="cs-CZ" sz="2400" baseline="-25000"/>
              <a:t>1</a:t>
            </a:r>
            <a:r>
              <a:rPr lang="cs-CZ" sz="2400"/>
              <a:t>-globuliny)</a:t>
            </a:r>
          </a:p>
          <a:p>
            <a:pPr>
              <a:buFontTx/>
              <a:buNone/>
            </a:pPr>
            <a:r>
              <a:rPr lang="cs-CZ" sz="2400"/>
              <a:t>             otoky, ascites (spolupodíl portální hypertenze)</a:t>
            </a:r>
          </a:p>
          <a:p>
            <a:pPr>
              <a:buFontTx/>
              <a:buNone/>
            </a:pPr>
            <a:r>
              <a:rPr lang="cs-CZ" sz="2400"/>
              <a:t>             sekundární hyperaldosteronismus (hypernatrémie, 			hypokalémie, metabolická alkalóza)</a:t>
            </a:r>
          </a:p>
          <a:p>
            <a:pPr>
              <a:buFontTx/>
              <a:buNone/>
            </a:pPr>
            <a:r>
              <a:rPr lang="cs-CZ" sz="2400"/>
              <a:t>     snížení koncentrace koagulačních faktorů  			                           vznik hemorhagické diatézy                                     </a:t>
            </a:r>
          </a:p>
        </p:txBody>
      </p:sp>
      <p:sp>
        <p:nvSpPr>
          <p:cNvPr id="19462" name="AutoShape 6"/>
          <p:cNvSpPr>
            <a:spLocks noChangeArrowheads="1"/>
          </p:cNvSpPr>
          <p:nvPr/>
        </p:nvSpPr>
        <p:spPr bwMode="auto">
          <a:xfrm>
            <a:off x="2916238" y="4724400"/>
            <a:ext cx="576262" cy="142875"/>
          </a:xfrm>
          <a:prstGeom prst="rightArrow">
            <a:avLst>
              <a:gd name="adj1" fmla="val 50000"/>
              <a:gd name="adj2" fmla="val 100833"/>
            </a:avLst>
          </a:prstGeom>
          <a:solidFill>
            <a:srgbClr val="66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9463" name="AutoShape 7"/>
          <p:cNvSpPr>
            <a:spLocks noChangeArrowheads="1"/>
          </p:cNvSpPr>
          <p:nvPr/>
        </p:nvSpPr>
        <p:spPr bwMode="auto">
          <a:xfrm>
            <a:off x="900113" y="3213100"/>
            <a:ext cx="576262" cy="142875"/>
          </a:xfrm>
          <a:prstGeom prst="rightArrow">
            <a:avLst>
              <a:gd name="adj1" fmla="val 50000"/>
              <a:gd name="adj2" fmla="val 100833"/>
            </a:avLst>
          </a:prstGeom>
          <a:solidFill>
            <a:srgbClr val="66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9464" name="AutoShape 8"/>
          <p:cNvSpPr>
            <a:spLocks noChangeArrowheads="1"/>
          </p:cNvSpPr>
          <p:nvPr/>
        </p:nvSpPr>
        <p:spPr bwMode="auto">
          <a:xfrm>
            <a:off x="900113" y="3573463"/>
            <a:ext cx="576262" cy="142875"/>
          </a:xfrm>
          <a:prstGeom prst="rightArrow">
            <a:avLst>
              <a:gd name="adj1" fmla="val 50000"/>
              <a:gd name="adj2" fmla="val 100833"/>
            </a:avLst>
          </a:prstGeom>
          <a:solidFill>
            <a:srgbClr val="66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306887"/>
          </a:xfrm>
        </p:spPr>
        <p:txBody>
          <a:bodyPr/>
          <a:lstStyle/>
          <a:p>
            <a:r>
              <a:rPr lang="cs-CZ" b="1">
                <a:solidFill>
                  <a:srgbClr val="FFFF00"/>
                </a:solidFill>
              </a:rPr>
              <a:t>Porucha metabolismu sacharidů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74663"/>
            <a:ext cx="7772400" cy="5691187"/>
          </a:xfrm>
        </p:spPr>
        <p:txBody>
          <a:bodyPr/>
          <a:lstStyle/>
          <a:p>
            <a:pPr marL="609600" indent="-609600" algn="ctr">
              <a:lnSpc>
                <a:spcPct val="110000"/>
              </a:lnSpc>
              <a:buFontTx/>
              <a:buNone/>
            </a:pPr>
            <a:r>
              <a:rPr lang="cs-CZ" sz="2800" b="1">
                <a:solidFill>
                  <a:srgbClr val="FFFF00"/>
                </a:solidFill>
              </a:rPr>
              <a:t>Úloha jater v metabolismu sacharidů</a:t>
            </a:r>
          </a:p>
          <a:p>
            <a:pPr marL="609600" indent="-609600">
              <a:lnSpc>
                <a:spcPct val="110000"/>
              </a:lnSpc>
              <a:buFont typeface="Wingdings" pitchFamily="2" charset="2"/>
              <a:buChar char="Ø"/>
            </a:pPr>
            <a:endParaRPr lang="cs-CZ" sz="2000">
              <a:solidFill>
                <a:schemeClr val="bg1"/>
              </a:solidFill>
            </a:endParaRPr>
          </a:p>
          <a:p>
            <a:pPr marL="609600" indent="-609600">
              <a:lnSpc>
                <a:spcPct val="110000"/>
              </a:lnSpc>
            </a:pPr>
            <a:r>
              <a:rPr lang="cs-CZ" sz="2000" b="1">
                <a:solidFill>
                  <a:srgbClr val="FFFFCC"/>
                </a:solidFill>
              </a:rPr>
              <a:t>Udržování hladiny glukosy v krvi</a:t>
            </a:r>
            <a:r>
              <a:rPr lang="cs-CZ" sz="2000">
                <a:solidFill>
                  <a:srgbClr val="FFFFCC"/>
                </a:solidFill>
              </a:rPr>
              <a:t> (4-6 mmol/l)</a:t>
            </a:r>
          </a:p>
          <a:p>
            <a:pPr marL="990600" lvl="1" indent="-533400">
              <a:lnSpc>
                <a:spcPct val="110000"/>
              </a:lnSpc>
              <a:buFontTx/>
              <a:buChar char="•"/>
            </a:pPr>
            <a:r>
              <a:rPr lang="cs-CZ" sz="1800">
                <a:solidFill>
                  <a:schemeClr val="bg1"/>
                </a:solidFill>
              </a:rPr>
              <a:t>regulace pochodů, které glukosu dodávají a utilizují</a:t>
            </a:r>
          </a:p>
          <a:p>
            <a:pPr marL="609600" indent="-609600">
              <a:lnSpc>
                <a:spcPct val="110000"/>
              </a:lnSpc>
            </a:pPr>
            <a:endParaRPr lang="cs-CZ" sz="2000">
              <a:solidFill>
                <a:schemeClr val="bg1"/>
              </a:solidFill>
            </a:endParaRPr>
          </a:p>
          <a:p>
            <a:pPr marL="609600" indent="-609600">
              <a:lnSpc>
                <a:spcPct val="110000"/>
              </a:lnSpc>
            </a:pPr>
            <a:r>
              <a:rPr lang="cs-CZ" sz="2000" b="1">
                <a:solidFill>
                  <a:srgbClr val="FFFFCC"/>
                </a:solidFill>
              </a:rPr>
              <a:t>Získávání glukosy</a:t>
            </a:r>
          </a:p>
          <a:p>
            <a:pPr marL="609600" indent="-609600">
              <a:lnSpc>
                <a:spcPct val="110000"/>
              </a:lnSpc>
              <a:buFontTx/>
              <a:buNone/>
            </a:pPr>
            <a:r>
              <a:rPr lang="cs-CZ" sz="2000">
                <a:solidFill>
                  <a:schemeClr val="bg1"/>
                </a:solidFill>
              </a:rPr>
              <a:t>		1. Glykogenolysa</a:t>
            </a:r>
          </a:p>
          <a:p>
            <a:pPr marL="609600" indent="-609600">
              <a:lnSpc>
                <a:spcPct val="110000"/>
              </a:lnSpc>
              <a:buFontTx/>
              <a:buNone/>
            </a:pPr>
            <a:r>
              <a:rPr lang="cs-CZ" sz="2000">
                <a:solidFill>
                  <a:schemeClr val="bg1"/>
                </a:solidFill>
              </a:rPr>
              <a:t>		2. Glukoneogeneze</a:t>
            </a:r>
          </a:p>
          <a:p>
            <a:pPr marL="609600" indent="-609600">
              <a:lnSpc>
                <a:spcPct val="110000"/>
              </a:lnSpc>
              <a:buFontTx/>
              <a:buNone/>
            </a:pPr>
            <a:r>
              <a:rPr lang="cs-CZ" sz="2000">
                <a:solidFill>
                  <a:schemeClr val="bg1"/>
                </a:solidFill>
              </a:rPr>
              <a:t>		3. Metabolismus fruktosy a galaktosy</a:t>
            </a:r>
          </a:p>
          <a:p>
            <a:pPr marL="609600" indent="-609600">
              <a:lnSpc>
                <a:spcPct val="110000"/>
              </a:lnSpc>
              <a:buFontTx/>
              <a:buNone/>
            </a:pPr>
            <a:r>
              <a:rPr lang="cs-CZ" sz="2000">
                <a:solidFill>
                  <a:schemeClr val="bg1"/>
                </a:solidFill>
              </a:rPr>
              <a:t>		4. Coriho cyklus (z laktátu)</a:t>
            </a:r>
          </a:p>
          <a:p>
            <a:pPr marL="609600" indent="-609600">
              <a:lnSpc>
                <a:spcPct val="110000"/>
              </a:lnSpc>
              <a:buFontTx/>
              <a:buNone/>
            </a:pPr>
            <a:r>
              <a:rPr lang="cs-CZ" sz="2000">
                <a:solidFill>
                  <a:schemeClr val="bg1"/>
                </a:solidFill>
              </a:rPr>
              <a:t>		5. Alaninový cyklus (z alaninu)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95288" y="188913"/>
            <a:ext cx="8497887" cy="2160587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z="2000" b="1">
                <a:solidFill>
                  <a:srgbClr val="FFFF00"/>
                </a:solidFill>
              </a:rPr>
              <a:t>Glykogen v játrech</a:t>
            </a:r>
          </a:p>
          <a:p>
            <a:r>
              <a:rPr lang="cs-CZ" sz="1800">
                <a:solidFill>
                  <a:srgbClr val="FFFFCC"/>
                </a:solidFill>
              </a:rPr>
              <a:t>Sacharidová rezerva (uvolnění glukosy)		</a:t>
            </a:r>
          </a:p>
          <a:p>
            <a:r>
              <a:rPr lang="cs-CZ" sz="1800">
                <a:solidFill>
                  <a:srgbClr val="FFFFCC"/>
                </a:solidFill>
              </a:rPr>
              <a:t>Lidské tělo může skladovat 450 g glykogenu (třetina v játrech, zbytek ve svalech)</a:t>
            </a:r>
          </a:p>
          <a:p>
            <a:r>
              <a:rPr lang="cs-CZ" sz="1800">
                <a:solidFill>
                  <a:srgbClr val="FFFFCC"/>
                </a:solidFill>
              </a:rPr>
              <a:t>Glykogen v játrech slouží k udržování hladiny glukosy v krvi, během 1 dne hladovění je spotřebován</a:t>
            </a:r>
          </a:p>
        </p:txBody>
      </p:sp>
      <p:pic>
        <p:nvPicPr>
          <p:cNvPr id="113667" name="Picture 3" descr="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2349500"/>
            <a:ext cx="8388350" cy="40338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260350"/>
            <a:ext cx="8496300" cy="1655763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z="2000" b="1">
                <a:solidFill>
                  <a:srgbClr val="FFFF00"/>
                </a:solidFill>
              </a:rPr>
              <a:t>Glukoneogenese v játrech</a:t>
            </a:r>
          </a:p>
          <a:p>
            <a:pPr algn="ctr">
              <a:buFontTx/>
              <a:buNone/>
            </a:pPr>
            <a:endParaRPr lang="cs-CZ" sz="800" b="1">
              <a:solidFill>
                <a:srgbClr val="FFFF00"/>
              </a:solidFill>
            </a:endParaRPr>
          </a:p>
          <a:p>
            <a:r>
              <a:rPr lang="cs-CZ" sz="1800">
                <a:solidFill>
                  <a:srgbClr val="FFFFCC"/>
                </a:solidFill>
              </a:rPr>
              <a:t>Během 1 dne hladovění je vypotřebován jaterní glykogen</a:t>
            </a:r>
          </a:p>
          <a:p>
            <a:r>
              <a:rPr lang="cs-CZ" sz="1800">
                <a:solidFill>
                  <a:srgbClr val="FFFFCC"/>
                </a:solidFill>
              </a:rPr>
              <a:t>Pokles hladiny glukosy v krvi</a:t>
            </a:r>
          </a:p>
          <a:p>
            <a:r>
              <a:rPr lang="cs-CZ" sz="1800">
                <a:solidFill>
                  <a:srgbClr val="FFFFCC"/>
                </a:solidFill>
              </a:rPr>
              <a:t>Nárůst glukoneogenese</a:t>
            </a:r>
          </a:p>
        </p:txBody>
      </p:sp>
      <p:pic>
        <p:nvPicPr>
          <p:cNvPr id="115715" name="Picture 3" descr="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913" y="1989138"/>
            <a:ext cx="5945187" cy="46116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15888"/>
            <a:ext cx="8280400" cy="2592387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z="2000" b="1">
                <a:solidFill>
                  <a:srgbClr val="FFFF00"/>
                </a:solidFill>
              </a:rPr>
              <a:t>Glukoneogenese v játrech</a:t>
            </a:r>
          </a:p>
          <a:p>
            <a:r>
              <a:rPr lang="cs-CZ" sz="1600" b="1">
                <a:solidFill>
                  <a:srgbClr val="FFFFCC"/>
                </a:solidFill>
              </a:rPr>
              <a:t>Glukoneogenese hlavně v játrech</a:t>
            </a:r>
            <a:r>
              <a:rPr lang="cs-CZ" sz="1600">
                <a:solidFill>
                  <a:srgbClr val="FFFFCC"/>
                </a:solidFill>
              </a:rPr>
              <a:t> (90%)</a:t>
            </a:r>
          </a:p>
          <a:p>
            <a:r>
              <a:rPr lang="cs-CZ" sz="1600" b="1">
                <a:solidFill>
                  <a:srgbClr val="FFFFCC"/>
                </a:solidFill>
              </a:rPr>
              <a:t>Prekurzor:</a:t>
            </a:r>
          </a:p>
          <a:p>
            <a:pPr>
              <a:buFontTx/>
              <a:buNone/>
            </a:pPr>
            <a:r>
              <a:rPr lang="cs-CZ" sz="1600">
                <a:solidFill>
                  <a:srgbClr val="FFFFCC"/>
                </a:solidFill>
              </a:rPr>
              <a:t>     </a:t>
            </a:r>
            <a:r>
              <a:rPr lang="cs-CZ" sz="1600">
                <a:solidFill>
                  <a:schemeClr val="bg1"/>
                </a:solidFill>
              </a:rPr>
              <a:t>1. Aminokyseliny - ze svalů (dlouhodobé hladovění - degradace svalových proteinů)</a:t>
            </a:r>
          </a:p>
          <a:p>
            <a:pPr>
              <a:buFontTx/>
              <a:buNone/>
            </a:pPr>
            <a:r>
              <a:rPr lang="cs-CZ" sz="1600">
                <a:solidFill>
                  <a:schemeClr val="bg1"/>
                </a:solidFill>
              </a:rPr>
              <a:t>     2. Laktát - z erytrocytů a svalů</a:t>
            </a:r>
          </a:p>
          <a:p>
            <a:pPr>
              <a:buFontTx/>
              <a:buNone/>
            </a:pPr>
            <a:r>
              <a:rPr lang="cs-CZ" sz="1600">
                <a:solidFill>
                  <a:schemeClr val="bg1"/>
                </a:solidFill>
              </a:rPr>
              <a:t>     3. Glycerol - degradace tuků</a:t>
            </a:r>
          </a:p>
          <a:p>
            <a:r>
              <a:rPr lang="cs-CZ" sz="1600" b="1">
                <a:solidFill>
                  <a:srgbClr val="FFFFCC"/>
                </a:solidFill>
              </a:rPr>
              <a:t>Kortisol, glukagon, adrenalin</a:t>
            </a:r>
            <a:r>
              <a:rPr lang="cs-CZ" sz="1600">
                <a:solidFill>
                  <a:srgbClr val="FFFFCC"/>
                </a:solidFill>
              </a:rPr>
              <a:t>: stimulují glukoneogenesi</a:t>
            </a:r>
          </a:p>
          <a:p>
            <a:r>
              <a:rPr lang="cs-CZ" sz="1600" b="1">
                <a:solidFill>
                  <a:srgbClr val="FFFFCC"/>
                </a:solidFill>
              </a:rPr>
              <a:t>Insulin:</a:t>
            </a:r>
            <a:r>
              <a:rPr lang="cs-CZ" sz="1600">
                <a:solidFill>
                  <a:srgbClr val="FFFFCC"/>
                </a:solidFill>
              </a:rPr>
              <a:t> inhibuje glukoneogenesi</a:t>
            </a:r>
          </a:p>
        </p:txBody>
      </p:sp>
      <p:pic>
        <p:nvPicPr>
          <p:cNvPr id="117763" name="Picture 3" descr="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175" y="2709863"/>
            <a:ext cx="5164138" cy="4175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Text Box 2"/>
          <p:cNvSpPr txBox="1">
            <a:spLocks noChangeArrowheads="1"/>
          </p:cNvSpPr>
          <p:nvPr/>
        </p:nvSpPr>
        <p:spPr bwMode="auto">
          <a:xfrm>
            <a:off x="1331913" y="0"/>
            <a:ext cx="64087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>
                <a:solidFill>
                  <a:srgbClr val="FFFF00"/>
                </a:solidFill>
              </a:rPr>
              <a:t>Coriho a alaninový cyklus</a:t>
            </a:r>
          </a:p>
        </p:txBody>
      </p:sp>
      <p:sp>
        <p:nvSpPr>
          <p:cNvPr id="119812" name="Text Box 4"/>
          <p:cNvSpPr txBox="1">
            <a:spLocks noChangeArrowheads="1"/>
          </p:cNvSpPr>
          <p:nvPr/>
        </p:nvSpPr>
        <p:spPr bwMode="auto">
          <a:xfrm>
            <a:off x="0" y="5229225"/>
            <a:ext cx="4859338" cy="155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1600" b="1">
                <a:solidFill>
                  <a:srgbClr val="FFFF00"/>
                </a:solidFill>
              </a:rPr>
              <a:t>Coriho cyklus:</a:t>
            </a:r>
          </a:p>
          <a:p>
            <a:r>
              <a:rPr lang="cs-CZ" sz="1600" b="1">
                <a:solidFill>
                  <a:srgbClr val="FF9966"/>
                </a:solidFill>
              </a:rPr>
              <a:t>Laktát</a:t>
            </a:r>
            <a:r>
              <a:rPr lang="cs-CZ" sz="1600">
                <a:solidFill>
                  <a:srgbClr val="FF9966"/>
                </a:solidFill>
              </a:rPr>
              <a:t> </a:t>
            </a:r>
            <a:r>
              <a:rPr lang="cs-CZ" sz="1600">
                <a:solidFill>
                  <a:srgbClr val="FFFFCC"/>
                </a:solidFill>
              </a:rPr>
              <a:t>(anaerobní glykolysa)</a:t>
            </a:r>
          </a:p>
          <a:p>
            <a:r>
              <a:rPr lang="cs-CZ" sz="1600">
                <a:solidFill>
                  <a:srgbClr val="FFFFCC"/>
                </a:solidFill>
              </a:rPr>
              <a:t>	-transportován do jater</a:t>
            </a:r>
          </a:p>
          <a:p>
            <a:r>
              <a:rPr lang="cs-CZ" sz="1600">
                <a:solidFill>
                  <a:srgbClr val="FFFFCC"/>
                </a:solidFill>
              </a:rPr>
              <a:t>	-konvertován na glukosu 	(glukoneogenese, ATP)</a:t>
            </a:r>
          </a:p>
          <a:p>
            <a:r>
              <a:rPr lang="cs-CZ" sz="1600" b="1">
                <a:solidFill>
                  <a:srgbClr val="FF9966"/>
                </a:solidFill>
              </a:rPr>
              <a:t>Glukosa</a:t>
            </a:r>
            <a:r>
              <a:rPr lang="cs-CZ" sz="1600">
                <a:solidFill>
                  <a:srgbClr val="FFFFCC"/>
                </a:solidFill>
              </a:rPr>
              <a:t>- na místo spotřeby</a:t>
            </a:r>
          </a:p>
        </p:txBody>
      </p:sp>
      <p:sp>
        <p:nvSpPr>
          <p:cNvPr id="119813" name="Text Box 5"/>
          <p:cNvSpPr txBox="1">
            <a:spLocks noChangeArrowheads="1"/>
          </p:cNvSpPr>
          <p:nvPr/>
        </p:nvSpPr>
        <p:spPr bwMode="auto">
          <a:xfrm>
            <a:off x="4572000" y="5254625"/>
            <a:ext cx="4500563" cy="155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1600" b="1">
                <a:solidFill>
                  <a:srgbClr val="FFFF00"/>
                </a:solidFill>
              </a:rPr>
              <a:t>Alaninový cyklus</a:t>
            </a:r>
          </a:p>
          <a:p>
            <a:r>
              <a:rPr lang="cs-CZ" sz="1600" b="1">
                <a:solidFill>
                  <a:srgbClr val="FF9966"/>
                </a:solidFill>
              </a:rPr>
              <a:t>Degradace proteinů: </a:t>
            </a:r>
            <a:r>
              <a:rPr lang="cs-CZ" sz="1600">
                <a:solidFill>
                  <a:srgbClr val="FFFFCC"/>
                </a:solidFill>
              </a:rPr>
              <a:t>aminoskupiny  přeneseny na pyruvát, vznik alaninu</a:t>
            </a:r>
          </a:p>
          <a:p>
            <a:r>
              <a:rPr lang="cs-CZ" sz="1600" b="1">
                <a:solidFill>
                  <a:srgbClr val="FF9966"/>
                </a:solidFill>
              </a:rPr>
              <a:t>Alanin transportován do jater:</a:t>
            </a:r>
            <a:r>
              <a:rPr lang="cs-CZ" sz="1600">
                <a:solidFill>
                  <a:srgbClr val="FFFFCC"/>
                </a:solidFill>
              </a:rPr>
              <a:t>                     uhlíkový skeleton přeměněn na glukosu,                          dusík konvertován na močovinu</a:t>
            </a:r>
          </a:p>
        </p:txBody>
      </p:sp>
      <p:pic>
        <p:nvPicPr>
          <p:cNvPr id="119814" name="Picture 6" descr="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350" y="404813"/>
            <a:ext cx="6211888" cy="4810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>
                <a:solidFill>
                  <a:srgbClr val="FFFF00"/>
                </a:solidFill>
              </a:rPr>
              <a:t>Porucha metabolismu sacharidů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2836863"/>
          </a:xfrm>
          <a:solidFill>
            <a:srgbClr val="FFFFCC"/>
          </a:solidFill>
        </p:spPr>
        <p:txBody>
          <a:bodyPr/>
          <a:lstStyle/>
          <a:p>
            <a:pPr>
              <a:buFontTx/>
              <a:buNone/>
            </a:pPr>
            <a:endParaRPr lang="cs-CZ" sz="800"/>
          </a:p>
          <a:p>
            <a:pPr>
              <a:buFontTx/>
              <a:buNone/>
            </a:pPr>
            <a:r>
              <a:rPr lang="cs-CZ" sz="2400"/>
              <a:t>    Cirhóza: snížení zásoby glykogenu v játrech</a:t>
            </a:r>
          </a:p>
          <a:p>
            <a:pPr>
              <a:buFontTx/>
              <a:buNone/>
            </a:pPr>
            <a:r>
              <a:rPr lang="cs-CZ" sz="2400"/>
              <a:t>                      tendence k hypoglykémii </a:t>
            </a:r>
          </a:p>
          <a:p>
            <a:pPr>
              <a:buFontTx/>
              <a:buNone/>
            </a:pPr>
            <a:r>
              <a:rPr lang="cs-CZ" sz="2400"/>
              <a:t>     po přívodu glukózy            horší utilizace </a:t>
            </a:r>
          </a:p>
          <a:p>
            <a:pPr>
              <a:buFontTx/>
              <a:buNone/>
            </a:pPr>
            <a:r>
              <a:rPr lang="cs-CZ" sz="2400"/>
              <a:t>               vyšší vzestup glykémie než u zdravého člověka  (glykemická křivka tvar „románského okna“)    </a:t>
            </a:r>
          </a:p>
        </p:txBody>
      </p:sp>
      <p:sp>
        <p:nvSpPr>
          <p:cNvPr id="20484" name="AutoShape 4"/>
          <p:cNvSpPr>
            <a:spLocks noChangeArrowheads="1"/>
          </p:cNvSpPr>
          <p:nvPr/>
        </p:nvSpPr>
        <p:spPr bwMode="auto">
          <a:xfrm>
            <a:off x="1116013" y="3284538"/>
            <a:ext cx="576262" cy="142875"/>
          </a:xfrm>
          <a:prstGeom prst="rightArrow">
            <a:avLst>
              <a:gd name="adj1" fmla="val 50000"/>
              <a:gd name="adj2" fmla="val 100833"/>
            </a:avLst>
          </a:prstGeom>
          <a:solidFill>
            <a:srgbClr val="66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0485" name="AutoShape 5"/>
          <p:cNvSpPr>
            <a:spLocks noChangeArrowheads="1"/>
          </p:cNvSpPr>
          <p:nvPr/>
        </p:nvSpPr>
        <p:spPr bwMode="auto">
          <a:xfrm>
            <a:off x="1619250" y="2420938"/>
            <a:ext cx="576263" cy="142875"/>
          </a:xfrm>
          <a:prstGeom prst="rightArrow">
            <a:avLst>
              <a:gd name="adj1" fmla="val 50000"/>
              <a:gd name="adj2" fmla="val 100833"/>
            </a:avLst>
          </a:prstGeom>
          <a:solidFill>
            <a:srgbClr val="66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0486" name="AutoShape 6"/>
          <p:cNvSpPr>
            <a:spLocks noChangeArrowheads="1"/>
          </p:cNvSpPr>
          <p:nvPr/>
        </p:nvSpPr>
        <p:spPr bwMode="auto">
          <a:xfrm>
            <a:off x="3851275" y="2852738"/>
            <a:ext cx="576263" cy="142875"/>
          </a:xfrm>
          <a:prstGeom prst="rightArrow">
            <a:avLst>
              <a:gd name="adj1" fmla="val 50000"/>
              <a:gd name="adj2" fmla="val 100833"/>
            </a:avLst>
          </a:prstGeom>
          <a:solidFill>
            <a:srgbClr val="66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468313" y="4724400"/>
            <a:ext cx="8229600" cy="1512888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cs-CZ" sz="800"/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cs-CZ" sz="2000"/>
              <a:t>Galaktóza a fruktóza metabolizovány pouze v játrech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cs-CZ" sz="2000" b="1"/>
              <a:t>Galaktózový toleranční test:</a:t>
            </a:r>
            <a:r>
              <a:rPr lang="cs-CZ" sz="2000"/>
              <a:t> podání 40 g galaktózy p.o., zvýšení exkrece galaktózy močí (</a:t>
            </a:r>
            <a:r>
              <a:rPr lang="en-US" sz="2000"/>
              <a:t>&gt;</a:t>
            </a:r>
            <a:r>
              <a:rPr lang="cs-CZ" sz="2000"/>
              <a:t> 3g /4 h) při její zhoršené jaterní utilizaci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Line 2"/>
          <p:cNvSpPr>
            <a:spLocks noChangeShapeType="1"/>
          </p:cNvSpPr>
          <p:nvPr/>
        </p:nvSpPr>
        <p:spPr bwMode="auto">
          <a:xfrm>
            <a:off x="1219200" y="990600"/>
            <a:ext cx="0" cy="4495800"/>
          </a:xfrm>
          <a:prstGeom prst="line">
            <a:avLst/>
          </a:prstGeom>
          <a:noFill/>
          <a:ln w="19050">
            <a:solidFill>
              <a:srgbClr val="FFFF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1507" name="Line 3"/>
          <p:cNvSpPr>
            <a:spLocks noChangeShapeType="1"/>
          </p:cNvSpPr>
          <p:nvPr/>
        </p:nvSpPr>
        <p:spPr bwMode="auto">
          <a:xfrm>
            <a:off x="1219200" y="5486400"/>
            <a:ext cx="6400800" cy="0"/>
          </a:xfrm>
          <a:prstGeom prst="line">
            <a:avLst/>
          </a:prstGeom>
          <a:noFill/>
          <a:ln w="19050">
            <a:solidFill>
              <a:srgbClr val="FFFF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1508" name="Line 4"/>
          <p:cNvSpPr>
            <a:spLocks noChangeShapeType="1"/>
          </p:cNvSpPr>
          <p:nvPr/>
        </p:nvSpPr>
        <p:spPr bwMode="auto">
          <a:xfrm>
            <a:off x="1143000" y="4724400"/>
            <a:ext cx="6248400" cy="0"/>
          </a:xfrm>
          <a:prstGeom prst="line">
            <a:avLst/>
          </a:prstGeom>
          <a:noFill/>
          <a:ln w="38100">
            <a:solidFill>
              <a:srgbClr val="00FF00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1510" name="Line 6"/>
          <p:cNvSpPr>
            <a:spLocks noChangeShapeType="1"/>
          </p:cNvSpPr>
          <p:nvPr/>
        </p:nvSpPr>
        <p:spPr bwMode="auto">
          <a:xfrm flipV="1">
            <a:off x="1295400" y="1736725"/>
            <a:ext cx="685800" cy="327660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1511" name="Line 7"/>
          <p:cNvSpPr>
            <a:spLocks noChangeShapeType="1"/>
          </p:cNvSpPr>
          <p:nvPr/>
        </p:nvSpPr>
        <p:spPr bwMode="auto">
          <a:xfrm rot="678334">
            <a:off x="3300413" y="1738313"/>
            <a:ext cx="1066800" cy="327660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cxnSp>
        <p:nvCxnSpPr>
          <p:cNvPr id="21512" name="AutoShape 8"/>
          <p:cNvCxnSpPr>
            <a:cxnSpLocks noChangeShapeType="1"/>
          </p:cNvCxnSpPr>
          <p:nvPr/>
        </p:nvCxnSpPr>
        <p:spPr bwMode="auto">
          <a:xfrm rot="16200000">
            <a:off x="2763045" y="916781"/>
            <a:ext cx="87312" cy="1654175"/>
          </a:xfrm>
          <a:prstGeom prst="curvedConnector3">
            <a:avLst>
              <a:gd name="adj1" fmla="val 340000"/>
            </a:avLst>
          </a:prstGeom>
          <a:noFill/>
          <a:ln w="38100">
            <a:solidFill>
              <a:srgbClr val="FFFF00"/>
            </a:solidFill>
            <a:round/>
            <a:headEnd/>
            <a:tailEnd/>
          </a:ln>
          <a:effectLst/>
        </p:spPr>
      </p:cxnSp>
      <p:sp>
        <p:nvSpPr>
          <p:cNvPr id="21513" name="Line 9"/>
          <p:cNvSpPr>
            <a:spLocks noChangeShapeType="1"/>
          </p:cNvSpPr>
          <p:nvPr/>
        </p:nvSpPr>
        <p:spPr bwMode="auto">
          <a:xfrm flipV="1">
            <a:off x="1219200" y="3429000"/>
            <a:ext cx="304800" cy="838200"/>
          </a:xfrm>
          <a:prstGeom prst="line">
            <a:avLst/>
          </a:prstGeom>
          <a:noFill/>
          <a:ln w="38100">
            <a:solidFill>
              <a:srgbClr val="00FFFF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1514" name="Line 10"/>
          <p:cNvSpPr>
            <a:spLocks noChangeShapeType="1"/>
          </p:cNvSpPr>
          <p:nvPr/>
        </p:nvSpPr>
        <p:spPr bwMode="auto">
          <a:xfrm flipV="1">
            <a:off x="1524000" y="3048000"/>
            <a:ext cx="609600" cy="381000"/>
          </a:xfrm>
          <a:prstGeom prst="line">
            <a:avLst/>
          </a:prstGeom>
          <a:noFill/>
          <a:ln w="38100">
            <a:solidFill>
              <a:srgbClr val="00FFFF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1515" name="Line 11"/>
          <p:cNvSpPr>
            <a:spLocks noChangeShapeType="1"/>
          </p:cNvSpPr>
          <p:nvPr/>
        </p:nvSpPr>
        <p:spPr bwMode="auto">
          <a:xfrm>
            <a:off x="2133600" y="3048000"/>
            <a:ext cx="762000" cy="1066800"/>
          </a:xfrm>
          <a:prstGeom prst="line">
            <a:avLst/>
          </a:prstGeom>
          <a:noFill/>
          <a:ln w="38100">
            <a:solidFill>
              <a:srgbClr val="00FFFF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1516" name="Line 12"/>
          <p:cNvSpPr>
            <a:spLocks noChangeShapeType="1"/>
          </p:cNvSpPr>
          <p:nvPr/>
        </p:nvSpPr>
        <p:spPr bwMode="auto">
          <a:xfrm>
            <a:off x="2895600" y="4114800"/>
            <a:ext cx="838200" cy="685800"/>
          </a:xfrm>
          <a:prstGeom prst="line">
            <a:avLst/>
          </a:prstGeom>
          <a:noFill/>
          <a:ln w="38100">
            <a:solidFill>
              <a:srgbClr val="00FFFF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1517" name="Line 13"/>
          <p:cNvSpPr>
            <a:spLocks noChangeShapeType="1"/>
          </p:cNvSpPr>
          <p:nvPr/>
        </p:nvSpPr>
        <p:spPr bwMode="auto">
          <a:xfrm flipV="1">
            <a:off x="3810000" y="4572000"/>
            <a:ext cx="838200" cy="228600"/>
          </a:xfrm>
          <a:prstGeom prst="line">
            <a:avLst/>
          </a:prstGeom>
          <a:noFill/>
          <a:ln w="38100">
            <a:solidFill>
              <a:srgbClr val="00FFFF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1518" name="Line 14"/>
          <p:cNvSpPr>
            <a:spLocks noChangeShapeType="1"/>
          </p:cNvSpPr>
          <p:nvPr/>
        </p:nvSpPr>
        <p:spPr bwMode="auto">
          <a:xfrm>
            <a:off x="4038600" y="5105400"/>
            <a:ext cx="609600" cy="7620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1519" name="Text Box 15"/>
          <p:cNvSpPr txBox="1">
            <a:spLocks noChangeArrowheads="1"/>
          </p:cNvSpPr>
          <p:nvPr/>
        </p:nvSpPr>
        <p:spPr bwMode="auto">
          <a:xfrm>
            <a:off x="1187450" y="173038"/>
            <a:ext cx="32924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cs-CZ" sz="2800" b="1">
                <a:solidFill>
                  <a:srgbClr val="FFFFCC"/>
                </a:solidFill>
              </a:rPr>
              <a:t>Glykemická křivka</a:t>
            </a:r>
          </a:p>
        </p:txBody>
      </p:sp>
      <p:sp>
        <p:nvSpPr>
          <p:cNvPr id="21520" name="Text Box 16"/>
          <p:cNvSpPr txBox="1">
            <a:spLocks noChangeArrowheads="1"/>
          </p:cNvSpPr>
          <p:nvPr/>
        </p:nvSpPr>
        <p:spPr bwMode="auto">
          <a:xfrm>
            <a:off x="3924300" y="836613"/>
            <a:ext cx="42275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cs-CZ" sz="2400" b="1" i="1">
                <a:solidFill>
                  <a:srgbClr val="FFFF00"/>
                </a:solidFill>
                <a:latin typeface="Times New Roman" pitchFamily="18" charset="0"/>
              </a:rPr>
              <a:t>Zvonový tvar (HEPATOPATIE)</a:t>
            </a:r>
          </a:p>
        </p:txBody>
      </p:sp>
      <p:sp>
        <p:nvSpPr>
          <p:cNvPr id="21521" name="Text Box 17"/>
          <p:cNvSpPr txBox="1">
            <a:spLocks noChangeArrowheads="1"/>
          </p:cNvSpPr>
          <p:nvPr/>
        </p:nvSpPr>
        <p:spPr bwMode="auto">
          <a:xfrm>
            <a:off x="2651125" y="3165475"/>
            <a:ext cx="1114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cs-CZ" sz="2400">
                <a:solidFill>
                  <a:srgbClr val="00FFFF"/>
                </a:solidFill>
                <a:latin typeface="Times New Roman" pitchFamily="18" charset="0"/>
              </a:rPr>
              <a:t>Normál</a:t>
            </a:r>
          </a:p>
        </p:txBody>
      </p:sp>
      <p:sp>
        <p:nvSpPr>
          <p:cNvPr id="21523" name="Line 19"/>
          <p:cNvSpPr>
            <a:spLocks noChangeShapeType="1"/>
          </p:cNvSpPr>
          <p:nvPr/>
        </p:nvSpPr>
        <p:spPr bwMode="auto">
          <a:xfrm flipH="1">
            <a:off x="3352800" y="1219200"/>
            <a:ext cx="457200" cy="22860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1524" name="Line 20"/>
          <p:cNvSpPr>
            <a:spLocks noChangeShapeType="1"/>
          </p:cNvSpPr>
          <p:nvPr/>
        </p:nvSpPr>
        <p:spPr bwMode="auto">
          <a:xfrm flipH="1">
            <a:off x="2743200" y="3581400"/>
            <a:ext cx="304800" cy="152400"/>
          </a:xfrm>
          <a:prstGeom prst="line">
            <a:avLst/>
          </a:prstGeom>
          <a:noFill/>
          <a:ln w="9525">
            <a:solidFill>
              <a:srgbClr val="00FFFF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4" name="Rectangle 4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570788" cy="3889375"/>
          </a:xfrm>
          <a:noFill/>
          <a:ln/>
        </p:spPr>
        <p:txBody>
          <a:bodyPr/>
          <a:lstStyle/>
          <a:p>
            <a:r>
              <a:rPr lang="cs-CZ" b="1">
                <a:solidFill>
                  <a:srgbClr val="FFFF00"/>
                </a:solidFill>
              </a:rPr>
              <a:t>Porucha metabolismu lipidů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52438"/>
            <a:ext cx="7772400" cy="673100"/>
          </a:xfrm>
        </p:spPr>
        <p:txBody>
          <a:bodyPr/>
          <a:lstStyle/>
          <a:p>
            <a:r>
              <a:rPr lang="cs-CZ" sz="3600" b="1">
                <a:solidFill>
                  <a:srgbClr val="FFFF00"/>
                </a:solidFill>
              </a:rPr>
              <a:t>Úloha jater v metabolismu tuků</a:t>
            </a:r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14463"/>
            <a:ext cx="7918450" cy="4391025"/>
          </a:xfrm>
        </p:spPr>
        <p:txBody>
          <a:bodyPr/>
          <a:lstStyle/>
          <a:p>
            <a:pPr>
              <a:buFontTx/>
              <a:buNone/>
            </a:pPr>
            <a:r>
              <a:rPr lang="cs-CZ">
                <a:solidFill>
                  <a:schemeClr val="bg1"/>
                </a:solidFill>
              </a:rPr>
              <a:t>Nejdůležitější místo pro tvorbu </a:t>
            </a:r>
          </a:p>
          <a:p>
            <a:pPr>
              <a:buFontTx/>
              <a:buNone/>
            </a:pPr>
            <a:r>
              <a:rPr lang="cs-CZ">
                <a:solidFill>
                  <a:schemeClr val="bg1"/>
                </a:solidFill>
              </a:rPr>
              <a:t>mastných kyselin, </a:t>
            </a:r>
          </a:p>
          <a:p>
            <a:pPr>
              <a:buFontTx/>
              <a:buNone/>
            </a:pPr>
            <a:r>
              <a:rPr lang="cs-CZ">
                <a:solidFill>
                  <a:schemeClr val="bg1"/>
                </a:solidFill>
              </a:rPr>
              <a:t>tuků, </a:t>
            </a:r>
          </a:p>
          <a:p>
            <a:pPr>
              <a:buFontTx/>
              <a:buNone/>
            </a:pPr>
            <a:r>
              <a:rPr lang="cs-CZ" sz="2000">
                <a:solidFill>
                  <a:schemeClr val="bg1"/>
                </a:solidFill>
              </a:rPr>
              <a:t>(konverze glukosy přes acetylCoA na mastné kyseliny,                             MK z chylomikronů, MK přeměněny na neutrální tuky                          a fosfolipidy, tvorba VLDL (transport mastných kyselin do tkání))</a:t>
            </a:r>
          </a:p>
          <a:p>
            <a:pPr>
              <a:buFontTx/>
              <a:buNone/>
            </a:pPr>
            <a:r>
              <a:rPr lang="cs-CZ">
                <a:solidFill>
                  <a:schemeClr val="bg1"/>
                </a:solidFill>
              </a:rPr>
              <a:t>ketolátek </a:t>
            </a:r>
          </a:p>
          <a:p>
            <a:pPr>
              <a:buFontTx/>
              <a:buNone/>
            </a:pPr>
            <a:r>
              <a:rPr lang="cs-CZ">
                <a:solidFill>
                  <a:schemeClr val="bg1"/>
                </a:solidFill>
              </a:rPr>
              <a:t>a cholesterolu</a:t>
            </a:r>
          </a:p>
          <a:p>
            <a:pPr>
              <a:buFont typeface="Wingdings" pitchFamily="2" charset="2"/>
              <a:buChar char="Ø"/>
            </a:pPr>
            <a:endParaRPr lang="cs-CZ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457200"/>
          </a:xfrm>
        </p:spPr>
        <p:txBody>
          <a:bodyPr/>
          <a:lstStyle/>
          <a:p>
            <a:r>
              <a:rPr lang="cs-CZ" sz="3200" b="1">
                <a:solidFill>
                  <a:srgbClr val="FFFF00"/>
                </a:solidFill>
              </a:rPr>
              <a:t>Biosyntéza ketolátek</a:t>
            </a:r>
          </a:p>
        </p:txBody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122363"/>
            <a:ext cx="8839200" cy="5114925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Char char="Ø"/>
            </a:pPr>
            <a:endParaRPr lang="cs-CZ" sz="2000" b="1">
              <a:solidFill>
                <a:schemeClr val="accent2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2000" b="1">
                <a:solidFill>
                  <a:srgbClr val="FFFFCC"/>
                </a:solidFill>
              </a:rPr>
              <a:t>Acetyl-CoA (</a:t>
            </a:r>
            <a:r>
              <a:rPr lang="cs-CZ" sz="2000" b="1">
                <a:solidFill>
                  <a:srgbClr val="FFFFCC"/>
                </a:solidFill>
                <a:cs typeface="Times New Roman" pitchFamily="18" charset="0"/>
              </a:rPr>
              <a:t>ß</a:t>
            </a:r>
            <a:r>
              <a:rPr lang="cs-CZ" sz="2000" b="1">
                <a:solidFill>
                  <a:srgbClr val="FFFFCC"/>
                </a:solidFill>
              </a:rPr>
              <a:t>-oxidace): </a:t>
            </a:r>
            <a:r>
              <a:rPr lang="cs-CZ" sz="2000">
                <a:solidFill>
                  <a:schemeClr val="bg1"/>
                </a:solidFill>
              </a:rPr>
              <a:t>vstupuje do citrátového cyklu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2000">
                <a:solidFill>
                  <a:schemeClr val="bg1"/>
                </a:solidFill>
              </a:rPr>
              <a:t>				    nadbytek (hladovění, diabetes mellitus)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2000">
                <a:solidFill>
                  <a:schemeClr val="bg1"/>
                </a:solidFill>
              </a:rPr>
              <a:t>					tvorba ketolátek (energie pro jiné tkáně)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endParaRPr lang="cs-CZ" sz="2000" b="1">
              <a:solidFill>
                <a:schemeClr val="accent2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2000" b="1">
                <a:solidFill>
                  <a:srgbClr val="FFFFCC"/>
                </a:solidFill>
              </a:rPr>
              <a:t>Ketolátky: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2000"/>
              <a:t>		</a:t>
            </a:r>
            <a:r>
              <a:rPr lang="cs-CZ" sz="2000">
                <a:solidFill>
                  <a:schemeClr val="bg1"/>
                </a:solidFill>
              </a:rPr>
              <a:t>Uvolněny do krve (dobře rozpustné), hladina roste během hladovění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2000">
                <a:solidFill>
                  <a:schemeClr val="bg1"/>
                </a:solidFill>
              </a:rPr>
              <a:t>		</a:t>
            </a:r>
            <a:r>
              <a:rPr lang="cs-CZ" sz="2000">
                <a:solidFill>
                  <a:srgbClr val="FF9966"/>
                </a:solidFill>
              </a:rPr>
              <a:t>3-hydroxybutyrát a acetoacetát</a:t>
            </a:r>
            <a:r>
              <a:rPr lang="cs-CZ" sz="2000">
                <a:solidFill>
                  <a:schemeClr val="bg1"/>
                </a:solidFill>
              </a:rPr>
              <a:t> zdroj energie pro tkáně (po 1-2 týdnech hladovění je využívá i mozek)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2000">
                <a:solidFill>
                  <a:schemeClr val="bg1"/>
                </a:solidFill>
              </a:rPr>
              <a:t>		</a:t>
            </a:r>
            <a:r>
              <a:rPr lang="cs-CZ" sz="2000">
                <a:solidFill>
                  <a:srgbClr val="FF9966"/>
                </a:solidFill>
              </a:rPr>
              <a:t>Aceton</a:t>
            </a:r>
            <a:r>
              <a:rPr lang="cs-CZ" sz="2000">
                <a:solidFill>
                  <a:schemeClr val="bg1"/>
                </a:solidFill>
              </a:rPr>
              <a:t> vydechován plícemi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endParaRPr lang="cs-CZ" sz="2000" b="1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endParaRPr lang="cs-CZ" sz="2000" b="1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2000" b="1">
                <a:solidFill>
                  <a:srgbClr val="FFFFCC"/>
                </a:solidFill>
              </a:rPr>
              <a:t>Ketonemie, ketosurie, ketoacidóza:</a:t>
            </a:r>
            <a:r>
              <a:rPr lang="cs-CZ" sz="2000" b="1">
                <a:solidFill>
                  <a:schemeClr val="accent2"/>
                </a:solidFill>
              </a:rPr>
              <a:t> </a:t>
            </a:r>
            <a:r>
              <a:rPr lang="cs-CZ" sz="2000">
                <a:solidFill>
                  <a:schemeClr val="bg1"/>
                </a:solidFill>
              </a:rPr>
              <a:t>když produkce ketolátek převýší poptávku (dlouhodobé hladovění, diabetes mellitus)</a:t>
            </a:r>
          </a:p>
        </p:txBody>
      </p:sp>
      <p:sp>
        <p:nvSpPr>
          <p:cNvPr id="125956" name="AutoShape 4"/>
          <p:cNvSpPr>
            <a:spLocks noChangeArrowheads="1"/>
          </p:cNvSpPr>
          <p:nvPr/>
        </p:nvSpPr>
        <p:spPr bwMode="auto">
          <a:xfrm>
            <a:off x="3059113" y="2133600"/>
            <a:ext cx="649287" cy="142875"/>
          </a:xfrm>
          <a:prstGeom prst="notchedRightArrow">
            <a:avLst>
              <a:gd name="adj1" fmla="val 50000"/>
              <a:gd name="adj2" fmla="val 11361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>
          <a:xfrm>
            <a:off x="374650" y="115888"/>
            <a:ext cx="8229600" cy="922337"/>
          </a:xfrm>
        </p:spPr>
        <p:txBody>
          <a:bodyPr/>
          <a:lstStyle/>
          <a:p>
            <a:r>
              <a:rPr lang="cs-CZ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Ketolátky</a:t>
            </a:r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908050"/>
            <a:ext cx="8229600" cy="5473700"/>
          </a:xfrm>
        </p:spPr>
        <p:txBody>
          <a:bodyPr/>
          <a:lstStyle/>
          <a:p>
            <a:pPr marL="271463" indent="-271463">
              <a:lnSpc>
                <a:spcPct val="105000"/>
              </a:lnSpc>
              <a:buFontTx/>
              <a:buNone/>
            </a:pPr>
            <a:r>
              <a:rPr lang="cs-CZ" sz="2000" b="1" u="sng">
                <a:solidFill>
                  <a:schemeClr val="bg1"/>
                </a:solidFill>
              </a:rPr>
              <a:t>Reakce kyseliny acetoctové a acetonu s nitroprusidem sodným       v alkalickém prostředí, kdy vzniká červenofialově zbarvený komplex </a:t>
            </a:r>
            <a:r>
              <a:rPr lang="cs-CZ" sz="2000">
                <a:solidFill>
                  <a:schemeClr val="bg1"/>
                </a:solidFill>
              </a:rPr>
              <a:t>(stejný princip využívá i Legalova a Lestradetova zkouška)</a:t>
            </a:r>
          </a:p>
          <a:p>
            <a:pPr marL="271463" indent="-271463">
              <a:lnSpc>
                <a:spcPct val="105000"/>
              </a:lnSpc>
              <a:buFontTx/>
              <a:buNone/>
            </a:pPr>
            <a:endParaRPr lang="cs-CZ" sz="2000">
              <a:solidFill>
                <a:schemeClr val="bg1"/>
              </a:solidFill>
            </a:endParaRPr>
          </a:p>
          <a:p>
            <a:pPr marL="271463" indent="-271463">
              <a:lnSpc>
                <a:spcPct val="105000"/>
              </a:lnSpc>
              <a:buFontTx/>
              <a:buNone/>
            </a:pPr>
            <a:endParaRPr lang="cs-CZ" sz="2600" b="1" u="sng">
              <a:solidFill>
                <a:schemeClr val="bg1"/>
              </a:solidFill>
            </a:endParaRPr>
          </a:p>
          <a:p>
            <a:pPr marL="271463" indent="-271463">
              <a:lnSpc>
                <a:spcPct val="105000"/>
              </a:lnSpc>
              <a:buFontTx/>
              <a:buNone/>
            </a:pPr>
            <a:endParaRPr lang="cs-CZ" sz="2600" b="1" u="sng">
              <a:solidFill>
                <a:schemeClr val="bg1"/>
              </a:solidFill>
            </a:endParaRPr>
          </a:p>
          <a:p>
            <a:pPr marL="271463" indent="-271463">
              <a:lnSpc>
                <a:spcPct val="105000"/>
              </a:lnSpc>
              <a:buFontTx/>
              <a:buNone/>
            </a:pPr>
            <a:endParaRPr lang="cs-CZ" sz="1100" b="1" u="sng">
              <a:solidFill>
                <a:schemeClr val="bg1"/>
              </a:solidFill>
            </a:endParaRPr>
          </a:p>
          <a:p>
            <a:pPr marL="271463" indent="-271463">
              <a:lnSpc>
                <a:spcPct val="105000"/>
              </a:lnSpc>
              <a:buFontTx/>
              <a:buNone/>
            </a:pPr>
            <a:r>
              <a:rPr lang="cs-CZ" sz="2800" b="1" u="sng">
                <a:solidFill>
                  <a:srgbClr val="FF6600"/>
                </a:solidFill>
              </a:rPr>
              <a:t>Falešná negativita:</a:t>
            </a:r>
            <a:r>
              <a:rPr lang="cs-CZ" sz="2200" b="1">
                <a:solidFill>
                  <a:schemeClr val="bg1"/>
                </a:solidFill>
              </a:rPr>
              <a:t> </a:t>
            </a:r>
            <a:r>
              <a:rPr lang="cs-CZ" sz="26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kyselina </a:t>
            </a:r>
            <a:r>
              <a:rPr lang="el-GR" sz="26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β</a:t>
            </a:r>
            <a:r>
              <a:rPr lang="cs-CZ" sz="26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-</a:t>
            </a:r>
            <a:r>
              <a:rPr lang="cs-CZ" sz="26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hydroxymáselná               (nejhojněji zastoupená ketolátka) reakci neposkytuje</a:t>
            </a:r>
          </a:p>
          <a:p>
            <a:pPr marL="271463" indent="-271463">
              <a:lnSpc>
                <a:spcPct val="105000"/>
              </a:lnSpc>
              <a:buFontTx/>
              <a:buNone/>
            </a:pPr>
            <a:r>
              <a:rPr lang="cs-CZ" sz="2200">
                <a:solidFill>
                  <a:schemeClr val="bg1"/>
                </a:solidFill>
              </a:rPr>
              <a:t>               </a:t>
            </a:r>
            <a:r>
              <a:rPr lang="cs-CZ" sz="2200" u="sng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negativní výsledek ketoacidózu zcela nevylučuje !!!!</a:t>
            </a:r>
          </a:p>
          <a:p>
            <a:pPr marL="271463" indent="-271463">
              <a:lnSpc>
                <a:spcPct val="105000"/>
              </a:lnSpc>
              <a:buFontTx/>
              <a:buNone/>
            </a:pPr>
            <a:r>
              <a:rPr lang="cs-CZ" sz="2200" b="1" u="sng">
                <a:solidFill>
                  <a:schemeClr val="bg1"/>
                </a:solidFill>
              </a:rPr>
              <a:t>Falešná pozitivita:</a:t>
            </a:r>
            <a:r>
              <a:rPr lang="cs-CZ" sz="2200" b="1">
                <a:solidFill>
                  <a:schemeClr val="bg1"/>
                </a:solidFill>
              </a:rPr>
              <a:t> </a:t>
            </a:r>
            <a:r>
              <a:rPr lang="cs-CZ" sz="2200">
                <a:solidFill>
                  <a:schemeClr val="bg1"/>
                </a:solidFill>
              </a:rPr>
              <a:t>výskyt sloučenin s volnými sulfhydrylovými skupinami (např. antihypertenzivum kaptopril, produkty bakterií při infekcích močových cest)</a:t>
            </a:r>
          </a:p>
        </p:txBody>
      </p:sp>
      <p:pic>
        <p:nvPicPr>
          <p:cNvPr id="130052" name="Picture 4" descr="Soubor:Legalova zkouška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2060575"/>
            <a:ext cx="7620000" cy="1581150"/>
          </a:xfrm>
          <a:prstGeom prst="rect">
            <a:avLst/>
          </a:prstGeom>
          <a:noFill/>
        </p:spPr>
      </p:pic>
      <p:sp>
        <p:nvSpPr>
          <p:cNvPr id="130053" name="AutoShape 5"/>
          <p:cNvSpPr>
            <a:spLocks noChangeArrowheads="1"/>
          </p:cNvSpPr>
          <p:nvPr/>
        </p:nvSpPr>
        <p:spPr bwMode="auto">
          <a:xfrm>
            <a:off x="755650" y="5013325"/>
            <a:ext cx="719138" cy="144463"/>
          </a:xfrm>
          <a:prstGeom prst="rightArrow">
            <a:avLst>
              <a:gd name="adj1" fmla="val 50000"/>
              <a:gd name="adj2" fmla="val 124450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115888"/>
            <a:ext cx="7772400" cy="371475"/>
          </a:xfrm>
        </p:spPr>
        <p:txBody>
          <a:bodyPr/>
          <a:lstStyle/>
          <a:p>
            <a:r>
              <a:rPr lang="cs-CZ" sz="2000" b="1">
                <a:solidFill>
                  <a:srgbClr val="FFFF00"/>
                </a:solidFill>
              </a:rPr>
              <a:t>Metabolismus cholesterolu</a:t>
            </a:r>
          </a:p>
        </p:txBody>
      </p:sp>
      <p:sp>
        <p:nvSpPr>
          <p:cNvPr id="1280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476250"/>
            <a:ext cx="8135937" cy="1655763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sz="1600" b="1">
                <a:solidFill>
                  <a:srgbClr val="FFFF00"/>
                </a:solidFill>
              </a:rPr>
              <a:t>Zdroje cholesterolu:</a:t>
            </a:r>
            <a:r>
              <a:rPr lang="cs-CZ" sz="1600"/>
              <a:t> </a:t>
            </a:r>
            <a:r>
              <a:rPr lang="cs-CZ" sz="1600">
                <a:solidFill>
                  <a:schemeClr val="bg1"/>
                </a:solidFill>
              </a:rPr>
              <a:t>1. potrava, 2. syntéza de novo z acetyl-CoA (játra)</a:t>
            </a:r>
          </a:p>
          <a:p>
            <a:pPr>
              <a:buFont typeface="Wingdings" pitchFamily="2" charset="2"/>
              <a:buChar char="Ø"/>
            </a:pPr>
            <a:r>
              <a:rPr lang="cs-CZ" sz="1600" b="1">
                <a:solidFill>
                  <a:srgbClr val="FFFF00"/>
                </a:solidFill>
              </a:rPr>
              <a:t>Využití cholesterolu</a:t>
            </a:r>
            <a:r>
              <a:rPr lang="cs-CZ" sz="1600">
                <a:solidFill>
                  <a:srgbClr val="FFFF00"/>
                </a:solidFill>
              </a:rPr>
              <a:t>:</a:t>
            </a:r>
            <a:r>
              <a:rPr lang="cs-CZ" sz="1600"/>
              <a:t> </a:t>
            </a:r>
            <a:r>
              <a:rPr lang="cs-CZ" sz="1600">
                <a:solidFill>
                  <a:schemeClr val="bg1"/>
                </a:solidFill>
              </a:rPr>
              <a:t>1. syntéza žlučových kyselin a hormonů, 2. stavební jednotky buněčných membrán, 3. skladování ve formě esterů s mastnými kyselinami,                      4. tvorba VLDL (zásoba pro další tkáně)</a:t>
            </a:r>
          </a:p>
          <a:p>
            <a:pPr>
              <a:buFont typeface="Wingdings" pitchFamily="2" charset="2"/>
              <a:buChar char="Ø"/>
            </a:pPr>
            <a:r>
              <a:rPr lang="cs-CZ" sz="1600" b="1">
                <a:solidFill>
                  <a:srgbClr val="FFFF00"/>
                </a:solidFill>
              </a:rPr>
              <a:t>Játra degradují lipoproteiny obsahující cholesterol a estery cholesterolu</a:t>
            </a:r>
            <a:r>
              <a:rPr lang="cs-CZ" sz="1600"/>
              <a:t> </a:t>
            </a:r>
            <a:r>
              <a:rPr lang="cs-CZ" sz="1600">
                <a:solidFill>
                  <a:schemeClr val="bg1"/>
                </a:solidFill>
              </a:rPr>
              <a:t>(HDL)</a:t>
            </a:r>
          </a:p>
        </p:txBody>
      </p:sp>
      <p:pic>
        <p:nvPicPr>
          <p:cNvPr id="128004" name="Picture 4" descr="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1954213"/>
            <a:ext cx="7050087" cy="49037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1313"/>
            <a:ext cx="8229600" cy="1143000"/>
          </a:xfrm>
        </p:spPr>
        <p:txBody>
          <a:bodyPr/>
          <a:lstStyle/>
          <a:p>
            <a:r>
              <a:rPr lang="cs-CZ" b="1">
                <a:solidFill>
                  <a:srgbClr val="FFFF00"/>
                </a:solidFill>
              </a:rPr>
              <a:t>Porucha metabolismu lipidů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771650"/>
            <a:ext cx="8064500" cy="2233613"/>
          </a:xfrm>
          <a:solidFill>
            <a:srgbClr val="FFFFCC"/>
          </a:solidFill>
        </p:spPr>
        <p:txBody>
          <a:bodyPr/>
          <a:lstStyle/>
          <a:p>
            <a:endParaRPr lang="cs-CZ" sz="1200"/>
          </a:p>
          <a:p>
            <a:r>
              <a:rPr lang="cs-CZ" sz="2400"/>
              <a:t>Steatóza jater: hypertriacyglycerolémie</a:t>
            </a:r>
          </a:p>
          <a:p>
            <a:r>
              <a:rPr lang="cs-CZ" sz="2400"/>
              <a:t>Cirhóza: někdy snížení cholesterolu                                  a jeho esterifikovaného podílu</a:t>
            </a:r>
          </a:p>
          <a:p>
            <a:endParaRPr lang="cs-CZ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706438"/>
            <a:ext cx="8362950" cy="3082925"/>
          </a:xfrm>
          <a:noFill/>
          <a:ln/>
        </p:spPr>
        <p:txBody>
          <a:bodyPr/>
          <a:lstStyle/>
          <a:p>
            <a:r>
              <a:rPr lang="cs-CZ" b="1">
                <a:solidFill>
                  <a:srgbClr val="FFFF00"/>
                </a:solidFill>
              </a:rPr>
              <a:t>Porucha exkrece žlučových kyselin, cizorodých </a:t>
            </a:r>
            <a:br>
              <a:rPr lang="cs-CZ" b="1">
                <a:solidFill>
                  <a:srgbClr val="FFFF00"/>
                </a:solidFill>
              </a:rPr>
            </a:br>
            <a:r>
              <a:rPr lang="cs-CZ" b="1">
                <a:solidFill>
                  <a:srgbClr val="FFFF00"/>
                </a:solidFill>
              </a:rPr>
              <a:t>a toxických látek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0"/>
            <a:ext cx="7772400" cy="515938"/>
          </a:xfrm>
        </p:spPr>
        <p:txBody>
          <a:bodyPr/>
          <a:lstStyle/>
          <a:p>
            <a:r>
              <a:rPr lang="cs-CZ" sz="2000" b="1">
                <a:solidFill>
                  <a:srgbClr val="FFFF00"/>
                </a:solidFill>
              </a:rPr>
              <a:t>Metabolismus žlučových kyselin</a:t>
            </a:r>
          </a:p>
        </p:txBody>
      </p:sp>
      <p:sp>
        <p:nvSpPr>
          <p:cNvPr id="134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476250"/>
            <a:ext cx="8713788" cy="3241675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sz="1800" b="1">
                <a:solidFill>
                  <a:srgbClr val="FFFF00"/>
                </a:solidFill>
              </a:rPr>
              <a:t>Žlučové kyseliny:</a:t>
            </a:r>
          </a:p>
          <a:p>
            <a:pPr>
              <a:buFontTx/>
              <a:buNone/>
            </a:pPr>
            <a:r>
              <a:rPr lang="cs-CZ" sz="1800">
                <a:solidFill>
                  <a:schemeClr val="bg1"/>
                </a:solidFill>
              </a:rPr>
              <a:t>		- 24C steroidy s 1 až 3 hydroxylovými skupinami a postranním řetězcem              	s karboxylovou skupinou</a:t>
            </a:r>
          </a:p>
          <a:p>
            <a:pPr>
              <a:buFontTx/>
              <a:buNone/>
            </a:pPr>
            <a:r>
              <a:rPr lang="cs-CZ" sz="1800">
                <a:solidFill>
                  <a:schemeClr val="bg1"/>
                </a:solidFill>
              </a:rPr>
              <a:t>		- Syntetizovány v játrech z cholesterolu</a:t>
            </a:r>
          </a:p>
          <a:p>
            <a:pPr>
              <a:buFontTx/>
              <a:buNone/>
            </a:pPr>
            <a:r>
              <a:rPr lang="cs-CZ" sz="1800">
                <a:solidFill>
                  <a:schemeClr val="bg1"/>
                </a:solidFill>
              </a:rPr>
              <a:t>		- Amfipatické (polární i nepolární část)- usnadňují trávení tuků</a:t>
            </a:r>
          </a:p>
          <a:p>
            <a:pPr>
              <a:buFontTx/>
              <a:buNone/>
            </a:pPr>
            <a:r>
              <a:rPr lang="cs-CZ" sz="1800">
                <a:solidFill>
                  <a:schemeClr val="bg1"/>
                </a:solidFill>
              </a:rPr>
              <a:t>		- Před uvolněním do střeva jsou konjugovány s glycinem nebo taurinem- 	soli žlučových kyselin</a:t>
            </a:r>
          </a:p>
          <a:p>
            <a:pPr>
              <a:buFontTx/>
              <a:buNone/>
            </a:pPr>
            <a:r>
              <a:rPr lang="cs-CZ" sz="1800">
                <a:solidFill>
                  <a:schemeClr val="bg1"/>
                </a:solidFill>
              </a:rPr>
              <a:t>		- Primární tvořené v játrech, sekundární=dehydroxylace ve střevě</a:t>
            </a:r>
          </a:p>
          <a:p>
            <a:pPr>
              <a:buFont typeface="Wingdings" pitchFamily="2" charset="2"/>
              <a:buChar char="Ø"/>
            </a:pPr>
            <a:r>
              <a:rPr lang="cs-CZ" sz="1800" b="1">
                <a:solidFill>
                  <a:srgbClr val="FFFF00"/>
                </a:solidFill>
              </a:rPr>
              <a:t>Trávení tuků-tvorba micel</a:t>
            </a:r>
            <a:r>
              <a:rPr lang="cs-CZ" sz="1800">
                <a:solidFill>
                  <a:schemeClr val="bg1"/>
                </a:solidFill>
              </a:rPr>
              <a:t> (usnadňují činnost pankreatických lipas)</a:t>
            </a:r>
          </a:p>
        </p:txBody>
      </p:sp>
      <p:pic>
        <p:nvPicPr>
          <p:cNvPr id="134148" name="Picture 4" descr="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4438" y="3573463"/>
            <a:ext cx="4160837" cy="30924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115888"/>
            <a:ext cx="7772400" cy="371475"/>
          </a:xfrm>
        </p:spPr>
        <p:txBody>
          <a:bodyPr/>
          <a:lstStyle/>
          <a:p>
            <a:r>
              <a:rPr lang="cs-CZ" sz="1800" b="1">
                <a:solidFill>
                  <a:srgbClr val="FFFF00"/>
                </a:solidFill>
              </a:rPr>
              <a:t>Metabolismus žlučových kyselin (výhradně v játrech)</a:t>
            </a:r>
          </a:p>
        </p:txBody>
      </p:sp>
      <p:sp>
        <p:nvSpPr>
          <p:cNvPr id="136195" name="Text Box 3"/>
          <p:cNvSpPr txBox="1">
            <a:spLocks noChangeArrowheads="1"/>
          </p:cNvSpPr>
          <p:nvPr/>
        </p:nvSpPr>
        <p:spPr bwMode="auto">
          <a:xfrm>
            <a:off x="179388" y="5229225"/>
            <a:ext cx="4535487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cs-CZ">
                <a:solidFill>
                  <a:schemeClr val="bg1"/>
                </a:solidFill>
                <a:latin typeface="Times New Roman" pitchFamily="18" charset="0"/>
              </a:rPr>
              <a:t>1. Syntéza žlučových kyselin</a:t>
            </a:r>
          </a:p>
          <a:p>
            <a:pPr marL="457200" indent="-457200">
              <a:spcBef>
                <a:spcPct val="50000"/>
              </a:spcBef>
            </a:pPr>
            <a:r>
              <a:rPr lang="cs-CZ">
                <a:solidFill>
                  <a:schemeClr val="bg1"/>
                </a:solidFill>
                <a:latin typeface="Times New Roman" pitchFamily="18" charset="0"/>
              </a:rPr>
              <a:t>2. Konjugace s aminokyselinou</a:t>
            </a:r>
          </a:p>
          <a:p>
            <a:pPr marL="457200" indent="-457200">
              <a:spcBef>
                <a:spcPct val="50000"/>
              </a:spcBef>
            </a:pPr>
            <a:r>
              <a:rPr lang="cs-CZ">
                <a:solidFill>
                  <a:schemeClr val="bg1"/>
                </a:solidFill>
                <a:latin typeface="Times New Roman" pitchFamily="18" charset="0"/>
              </a:rPr>
              <a:t>3. Odstranění vody a koncentrace žluči</a:t>
            </a:r>
          </a:p>
        </p:txBody>
      </p:sp>
      <p:sp>
        <p:nvSpPr>
          <p:cNvPr id="136196" name="Text Box 4"/>
          <p:cNvSpPr txBox="1">
            <a:spLocks noChangeArrowheads="1"/>
          </p:cNvSpPr>
          <p:nvPr/>
        </p:nvSpPr>
        <p:spPr bwMode="auto">
          <a:xfrm>
            <a:off x="4716463" y="5084763"/>
            <a:ext cx="4211637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>
                <a:solidFill>
                  <a:schemeClr val="bg1"/>
                </a:solidFill>
                <a:latin typeface="Times New Roman" pitchFamily="18" charset="0"/>
              </a:rPr>
              <a:t>4. a 5. Střevní bakterie degradují žlučové kyseliny</a:t>
            </a:r>
          </a:p>
          <a:p>
            <a:pPr>
              <a:spcBef>
                <a:spcPct val="50000"/>
              </a:spcBef>
            </a:pPr>
            <a:r>
              <a:rPr lang="cs-CZ">
                <a:solidFill>
                  <a:schemeClr val="bg1"/>
                </a:solidFill>
                <a:latin typeface="Times New Roman" pitchFamily="18" charset="0"/>
              </a:rPr>
              <a:t>6. Reabsorpce žlučových kyselin, transport do jater (0,5g z 15-30g žlučových kyselin vyloučeno, syntéza de novo)</a:t>
            </a:r>
          </a:p>
        </p:txBody>
      </p:sp>
      <p:pic>
        <p:nvPicPr>
          <p:cNvPr id="136197" name="Picture 5" descr="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476250"/>
            <a:ext cx="7158037" cy="4603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33338"/>
            <a:ext cx="7772400" cy="371475"/>
          </a:xfrm>
        </p:spPr>
        <p:txBody>
          <a:bodyPr/>
          <a:lstStyle/>
          <a:p>
            <a:r>
              <a:rPr lang="cs-CZ" sz="2400" b="1">
                <a:solidFill>
                  <a:srgbClr val="FFFF00"/>
                </a:solidFill>
              </a:rPr>
              <a:t>Biotransformace</a:t>
            </a:r>
          </a:p>
        </p:txBody>
      </p:sp>
      <p:sp>
        <p:nvSpPr>
          <p:cNvPr id="138243" name="Text Box 3"/>
          <p:cNvSpPr txBox="1">
            <a:spLocks noChangeArrowheads="1"/>
          </p:cNvSpPr>
          <p:nvPr/>
        </p:nvSpPr>
        <p:spPr bwMode="auto">
          <a:xfrm>
            <a:off x="250825" y="1268413"/>
            <a:ext cx="36734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>
              <a:latin typeface="Times New Roman" pitchFamily="18" charset="0"/>
            </a:endParaRPr>
          </a:p>
        </p:txBody>
      </p:sp>
      <p:sp>
        <p:nvSpPr>
          <p:cNvPr id="138244" name="Text Box 4"/>
          <p:cNvSpPr txBox="1">
            <a:spLocks noChangeArrowheads="1"/>
          </p:cNvSpPr>
          <p:nvPr/>
        </p:nvSpPr>
        <p:spPr bwMode="auto">
          <a:xfrm>
            <a:off x="1524000" y="685800"/>
            <a:ext cx="5715000" cy="127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cs-CZ" b="1">
                <a:solidFill>
                  <a:srgbClr val="FFFFCC"/>
                </a:solidFill>
                <a:latin typeface="Times New Roman" pitchFamily="18" charset="0"/>
              </a:rPr>
              <a:t>Cizorodé látky:</a:t>
            </a:r>
            <a:r>
              <a:rPr lang="cs-CZ" b="1">
                <a:solidFill>
                  <a:schemeClr val="bg1"/>
                </a:solidFill>
                <a:latin typeface="Times New Roman" pitchFamily="18" charset="0"/>
              </a:rPr>
              <a:t>			</a:t>
            </a:r>
            <a:r>
              <a:rPr lang="cs-CZ" b="1">
                <a:solidFill>
                  <a:srgbClr val="FFFFCC"/>
                </a:solidFill>
                <a:latin typeface="Times New Roman" pitchFamily="18" charset="0"/>
              </a:rPr>
              <a:t>Vlastní látky: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cs-CZ">
                <a:solidFill>
                  <a:schemeClr val="bg1"/>
                </a:solidFill>
                <a:latin typeface="Times New Roman" pitchFamily="18" charset="0"/>
              </a:rPr>
              <a:t>Xenobiotika			Steroidní hormony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cs-CZ">
                <a:solidFill>
                  <a:schemeClr val="bg1"/>
                </a:solidFill>
                <a:latin typeface="Times New Roman" pitchFamily="18" charset="0"/>
              </a:rPr>
              <a:t>Farmaceutika			Žlučové pigmenty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cs-CZ">
                <a:solidFill>
                  <a:schemeClr val="bg1"/>
                </a:solidFill>
                <a:latin typeface="Times New Roman" pitchFamily="18" charset="0"/>
              </a:rPr>
              <a:t>Syntetické látky</a:t>
            </a:r>
          </a:p>
        </p:txBody>
      </p:sp>
      <p:sp>
        <p:nvSpPr>
          <p:cNvPr id="138245" name="AutoShape 5"/>
          <p:cNvSpPr>
            <a:spLocks noChangeArrowheads="1"/>
          </p:cNvSpPr>
          <p:nvPr/>
        </p:nvSpPr>
        <p:spPr bwMode="auto">
          <a:xfrm>
            <a:off x="3352800" y="2438400"/>
            <a:ext cx="1752600" cy="2209800"/>
          </a:xfrm>
          <a:prstGeom prst="downArrow">
            <a:avLst>
              <a:gd name="adj1" fmla="val 50000"/>
              <a:gd name="adj2" fmla="val 31522"/>
            </a:avLst>
          </a:prstGeom>
          <a:solidFill>
            <a:schemeClr val="accent1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38246" name="Text Box 6"/>
          <p:cNvSpPr txBox="1">
            <a:spLocks noChangeArrowheads="1"/>
          </p:cNvSpPr>
          <p:nvPr/>
        </p:nvSpPr>
        <p:spPr bwMode="auto">
          <a:xfrm>
            <a:off x="3886200" y="3048000"/>
            <a:ext cx="762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600" b="1">
                <a:latin typeface="Times New Roman" pitchFamily="18" charset="0"/>
              </a:rPr>
              <a:t>Fáze I</a:t>
            </a:r>
          </a:p>
        </p:txBody>
      </p:sp>
      <p:sp>
        <p:nvSpPr>
          <p:cNvPr id="138247" name="Text Box 7"/>
          <p:cNvSpPr txBox="1">
            <a:spLocks noChangeArrowheads="1"/>
          </p:cNvSpPr>
          <p:nvPr/>
        </p:nvSpPr>
        <p:spPr bwMode="auto">
          <a:xfrm>
            <a:off x="2971800" y="5410200"/>
            <a:ext cx="2590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>
                <a:solidFill>
                  <a:schemeClr val="bg1"/>
                </a:solidFill>
                <a:latin typeface="Times New Roman" pitchFamily="18" charset="0"/>
              </a:rPr>
              <a:t>Transformační produkty</a:t>
            </a:r>
          </a:p>
        </p:txBody>
      </p:sp>
      <p:sp>
        <p:nvSpPr>
          <p:cNvPr id="138248" name="Oval 8"/>
          <p:cNvSpPr>
            <a:spLocks noChangeArrowheads="1"/>
          </p:cNvSpPr>
          <p:nvPr/>
        </p:nvSpPr>
        <p:spPr bwMode="auto">
          <a:xfrm>
            <a:off x="2895600" y="5257800"/>
            <a:ext cx="2590800" cy="990600"/>
          </a:xfrm>
          <a:prstGeom prst="ellipse">
            <a:avLst/>
          </a:prstGeom>
          <a:noFill/>
          <a:ln w="25400">
            <a:solidFill>
              <a:srgbClr val="8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38249" name="Rectangle 9"/>
          <p:cNvSpPr>
            <a:spLocks noChangeArrowheads="1"/>
          </p:cNvSpPr>
          <p:nvPr/>
        </p:nvSpPr>
        <p:spPr bwMode="auto">
          <a:xfrm>
            <a:off x="1143000" y="609600"/>
            <a:ext cx="6248400" cy="1524000"/>
          </a:xfrm>
          <a:prstGeom prst="rect">
            <a:avLst/>
          </a:prstGeom>
          <a:noFill/>
          <a:ln w="25400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38250" name="Text Box 10"/>
          <p:cNvSpPr txBox="1">
            <a:spLocks noChangeArrowheads="1"/>
          </p:cNvSpPr>
          <p:nvPr/>
        </p:nvSpPr>
        <p:spPr bwMode="auto">
          <a:xfrm>
            <a:off x="5181600" y="4114800"/>
            <a:ext cx="3429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 sz="2400">
              <a:latin typeface="Times New Roman" pitchFamily="18" charset="0"/>
            </a:endParaRPr>
          </a:p>
        </p:txBody>
      </p:sp>
      <p:sp>
        <p:nvSpPr>
          <p:cNvPr id="138251" name="Text Box 11"/>
          <p:cNvSpPr txBox="1">
            <a:spLocks noChangeArrowheads="1"/>
          </p:cNvSpPr>
          <p:nvPr/>
        </p:nvSpPr>
        <p:spPr bwMode="auto">
          <a:xfrm>
            <a:off x="5486400" y="2362200"/>
            <a:ext cx="3657600" cy="413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cs-CZ" b="1">
                <a:solidFill>
                  <a:schemeClr val="bg1"/>
                </a:solidFill>
                <a:latin typeface="Times New Roman" pitchFamily="18" charset="0"/>
              </a:rPr>
              <a:t>Transformační reakce</a:t>
            </a:r>
          </a:p>
          <a:p>
            <a:pPr marL="457200" indent="-457200">
              <a:spcBef>
                <a:spcPct val="50000"/>
              </a:spcBef>
              <a:buFont typeface="Wingdings" pitchFamily="2" charset="2"/>
              <a:buChar char="Ø"/>
            </a:pPr>
            <a:r>
              <a:rPr lang="cs-CZ">
                <a:solidFill>
                  <a:schemeClr val="bg1"/>
                </a:solidFill>
                <a:latin typeface="Times New Roman" pitchFamily="18" charset="0"/>
              </a:rPr>
              <a:t>Inkorporace funkční skupiny         do nepolární látky nebo pozměnění stávající skupiny</a:t>
            </a:r>
          </a:p>
          <a:p>
            <a:pPr marL="457200" indent="-457200">
              <a:spcBef>
                <a:spcPct val="50000"/>
              </a:spcBef>
              <a:buFont typeface="Wingdings" pitchFamily="2" charset="2"/>
              <a:buChar char="Ø"/>
            </a:pPr>
            <a:r>
              <a:rPr lang="cs-CZ">
                <a:solidFill>
                  <a:schemeClr val="bg1"/>
                </a:solidFill>
                <a:latin typeface="Times New Roman" pitchFamily="18" charset="0"/>
              </a:rPr>
              <a:t>Výsledek: nárůst polarity, pokles biologické aktivity                   a toxicity</a:t>
            </a:r>
          </a:p>
          <a:p>
            <a:pPr marL="457200" indent="-457200">
              <a:lnSpc>
                <a:spcPct val="70000"/>
              </a:lnSpc>
              <a:spcBef>
                <a:spcPct val="50000"/>
              </a:spcBef>
              <a:buFontTx/>
              <a:buAutoNum type="arabicPeriod"/>
            </a:pPr>
            <a:endParaRPr lang="cs-CZ">
              <a:solidFill>
                <a:schemeClr val="bg1"/>
              </a:solidFill>
              <a:latin typeface="Times New Roman" pitchFamily="18" charset="0"/>
            </a:endParaRPr>
          </a:p>
          <a:p>
            <a:pPr marL="457200" indent="-457200">
              <a:lnSpc>
                <a:spcPct val="70000"/>
              </a:lnSpc>
              <a:spcBef>
                <a:spcPct val="50000"/>
              </a:spcBef>
              <a:buFontTx/>
              <a:buAutoNum type="arabicPeriod"/>
            </a:pPr>
            <a:r>
              <a:rPr lang="cs-CZ">
                <a:solidFill>
                  <a:srgbClr val="FF3300"/>
                </a:solidFill>
                <a:latin typeface="Times New Roman" pitchFamily="18" charset="0"/>
              </a:rPr>
              <a:t>Oxidační: hydroxylace, tvorba epoxidů, dealkylace, deaminace</a:t>
            </a:r>
          </a:p>
          <a:p>
            <a:pPr marL="457200" indent="-457200">
              <a:lnSpc>
                <a:spcPct val="70000"/>
              </a:lnSpc>
              <a:spcBef>
                <a:spcPct val="50000"/>
              </a:spcBef>
              <a:buFontTx/>
              <a:buAutoNum type="arabicPeriod"/>
            </a:pPr>
            <a:r>
              <a:rPr lang="cs-CZ">
                <a:solidFill>
                  <a:srgbClr val="FF3300"/>
                </a:solidFill>
                <a:latin typeface="Times New Roman" pitchFamily="18" charset="0"/>
              </a:rPr>
              <a:t>Redukční reakce</a:t>
            </a:r>
          </a:p>
          <a:p>
            <a:pPr marL="457200" indent="-457200">
              <a:lnSpc>
                <a:spcPct val="70000"/>
              </a:lnSpc>
              <a:spcBef>
                <a:spcPct val="50000"/>
              </a:spcBef>
              <a:buFontTx/>
              <a:buAutoNum type="arabicPeriod"/>
            </a:pPr>
            <a:r>
              <a:rPr lang="cs-CZ">
                <a:solidFill>
                  <a:srgbClr val="FF3300"/>
                </a:solidFill>
                <a:latin typeface="Times New Roman" pitchFamily="18" charset="0"/>
              </a:rPr>
              <a:t>Methylace</a:t>
            </a:r>
          </a:p>
          <a:p>
            <a:pPr marL="457200" indent="-457200">
              <a:lnSpc>
                <a:spcPct val="70000"/>
              </a:lnSpc>
              <a:spcBef>
                <a:spcPct val="50000"/>
              </a:spcBef>
              <a:buFontTx/>
              <a:buAutoNum type="arabicPeriod"/>
            </a:pPr>
            <a:r>
              <a:rPr lang="cs-CZ">
                <a:solidFill>
                  <a:srgbClr val="FF3300"/>
                </a:solidFill>
                <a:latin typeface="Times New Roman" pitchFamily="18" charset="0"/>
              </a:rPr>
              <a:t>Desulfurace</a:t>
            </a:r>
          </a:p>
        </p:txBody>
      </p:sp>
      <p:sp>
        <p:nvSpPr>
          <p:cNvPr id="138252" name="Text Box 12"/>
          <p:cNvSpPr txBox="1">
            <a:spLocks noChangeArrowheads="1"/>
          </p:cNvSpPr>
          <p:nvPr/>
        </p:nvSpPr>
        <p:spPr bwMode="auto">
          <a:xfrm>
            <a:off x="381000" y="2590800"/>
            <a:ext cx="2971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>
                <a:solidFill>
                  <a:srgbClr val="CCFF33"/>
                </a:solidFill>
                <a:latin typeface="Times New Roman" pitchFamily="18" charset="0"/>
              </a:rPr>
              <a:t>Špatně rozpustné, biologicky aktivní, toxické</a:t>
            </a:r>
          </a:p>
        </p:txBody>
      </p:sp>
      <p:sp>
        <p:nvSpPr>
          <p:cNvPr id="138253" name="AutoShape 13"/>
          <p:cNvSpPr>
            <a:spLocks noChangeArrowheads="1"/>
          </p:cNvSpPr>
          <p:nvPr/>
        </p:nvSpPr>
        <p:spPr bwMode="auto">
          <a:xfrm rot="10800000">
            <a:off x="457200" y="2438400"/>
            <a:ext cx="2819400" cy="990600"/>
          </a:xfrm>
          <a:prstGeom prst="wedgeRoundRectCallout">
            <a:avLst>
              <a:gd name="adj1" fmla="val -43190"/>
              <a:gd name="adj2" fmla="val 79167"/>
              <a:gd name="adj3" fmla="val 1666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rot="10800000"/>
          <a:lstStyle/>
          <a:p>
            <a:pPr algn="ctr"/>
            <a:endParaRPr lang="cs-CZ" sz="24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260350"/>
            <a:ext cx="7772400" cy="515938"/>
          </a:xfrm>
        </p:spPr>
        <p:txBody>
          <a:bodyPr/>
          <a:lstStyle/>
          <a:p>
            <a:r>
              <a:rPr lang="cs-CZ" sz="2400" b="1">
                <a:solidFill>
                  <a:srgbClr val="FFFF00"/>
                </a:solidFill>
              </a:rPr>
              <a:t>Biotransformace</a:t>
            </a:r>
          </a:p>
        </p:txBody>
      </p:sp>
      <p:sp>
        <p:nvSpPr>
          <p:cNvPr id="140291" name="Text Box 3"/>
          <p:cNvSpPr txBox="1">
            <a:spLocks noChangeArrowheads="1"/>
          </p:cNvSpPr>
          <p:nvPr/>
        </p:nvSpPr>
        <p:spPr bwMode="auto">
          <a:xfrm>
            <a:off x="2209800" y="1143000"/>
            <a:ext cx="4495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>
              <a:latin typeface="Times New Roman" pitchFamily="18" charset="0"/>
            </a:endParaRPr>
          </a:p>
        </p:txBody>
      </p:sp>
      <p:sp>
        <p:nvSpPr>
          <p:cNvPr id="140292" name="Text Box 4"/>
          <p:cNvSpPr txBox="1">
            <a:spLocks noChangeArrowheads="1"/>
          </p:cNvSpPr>
          <p:nvPr/>
        </p:nvSpPr>
        <p:spPr bwMode="auto">
          <a:xfrm>
            <a:off x="3276600" y="1295400"/>
            <a:ext cx="2590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>
                <a:solidFill>
                  <a:schemeClr val="bg1"/>
                </a:solidFill>
                <a:latin typeface="Times New Roman" pitchFamily="18" charset="0"/>
              </a:rPr>
              <a:t>Transformační produkty</a:t>
            </a:r>
          </a:p>
        </p:txBody>
      </p:sp>
      <p:sp>
        <p:nvSpPr>
          <p:cNvPr id="140293" name="Oval 5"/>
          <p:cNvSpPr>
            <a:spLocks noChangeArrowheads="1"/>
          </p:cNvSpPr>
          <p:nvPr/>
        </p:nvSpPr>
        <p:spPr bwMode="auto">
          <a:xfrm>
            <a:off x="3581400" y="4953000"/>
            <a:ext cx="2057400" cy="685800"/>
          </a:xfrm>
          <a:prstGeom prst="ellipse">
            <a:avLst/>
          </a:prstGeom>
          <a:noFill/>
          <a:ln w="25400">
            <a:solidFill>
              <a:srgbClr val="8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40294" name="AutoShape 6"/>
          <p:cNvSpPr>
            <a:spLocks noChangeArrowheads="1"/>
          </p:cNvSpPr>
          <p:nvPr/>
        </p:nvSpPr>
        <p:spPr bwMode="auto">
          <a:xfrm>
            <a:off x="3657600" y="2286000"/>
            <a:ext cx="1752600" cy="2209800"/>
          </a:xfrm>
          <a:prstGeom prst="downArrow">
            <a:avLst>
              <a:gd name="adj1" fmla="val 50000"/>
              <a:gd name="adj2" fmla="val 31522"/>
            </a:avLst>
          </a:prstGeom>
          <a:solidFill>
            <a:schemeClr val="accent1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40295" name="Text Box 7"/>
          <p:cNvSpPr txBox="1">
            <a:spLocks noChangeArrowheads="1"/>
          </p:cNvSpPr>
          <p:nvPr/>
        </p:nvSpPr>
        <p:spPr bwMode="auto">
          <a:xfrm>
            <a:off x="4114800" y="2895600"/>
            <a:ext cx="838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600" b="1">
                <a:latin typeface="Times New Roman" pitchFamily="18" charset="0"/>
              </a:rPr>
              <a:t>Fáze II</a:t>
            </a:r>
          </a:p>
        </p:txBody>
      </p:sp>
      <p:sp>
        <p:nvSpPr>
          <p:cNvPr id="140296" name="Text Box 8"/>
          <p:cNvSpPr txBox="1">
            <a:spLocks noChangeArrowheads="1"/>
          </p:cNvSpPr>
          <p:nvPr/>
        </p:nvSpPr>
        <p:spPr bwMode="auto">
          <a:xfrm>
            <a:off x="3276600" y="5105400"/>
            <a:ext cx="2514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chemeClr val="bg1"/>
                </a:solidFill>
                <a:latin typeface="Times New Roman" pitchFamily="18" charset="0"/>
              </a:rPr>
              <a:t>Konjugáty</a:t>
            </a:r>
          </a:p>
        </p:txBody>
      </p:sp>
      <p:sp>
        <p:nvSpPr>
          <p:cNvPr id="140297" name="Oval 9"/>
          <p:cNvSpPr>
            <a:spLocks noChangeArrowheads="1"/>
          </p:cNvSpPr>
          <p:nvPr/>
        </p:nvSpPr>
        <p:spPr bwMode="auto">
          <a:xfrm>
            <a:off x="3276600" y="1143000"/>
            <a:ext cx="2590800" cy="990600"/>
          </a:xfrm>
          <a:prstGeom prst="ellipse">
            <a:avLst/>
          </a:prstGeom>
          <a:noFill/>
          <a:ln w="25400">
            <a:solidFill>
              <a:srgbClr val="8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40298" name="Line 10"/>
          <p:cNvSpPr>
            <a:spLocks noChangeShapeType="1"/>
          </p:cNvSpPr>
          <p:nvPr/>
        </p:nvSpPr>
        <p:spPr bwMode="auto">
          <a:xfrm flipH="1">
            <a:off x="3733800" y="5715000"/>
            <a:ext cx="4572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40299" name="Line 11"/>
          <p:cNvSpPr>
            <a:spLocks noChangeShapeType="1"/>
          </p:cNvSpPr>
          <p:nvPr/>
        </p:nvSpPr>
        <p:spPr bwMode="auto">
          <a:xfrm>
            <a:off x="4953000" y="5715000"/>
            <a:ext cx="4572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40300" name="Text Box 12"/>
          <p:cNvSpPr txBox="1">
            <a:spLocks noChangeArrowheads="1"/>
          </p:cNvSpPr>
          <p:nvPr/>
        </p:nvSpPr>
        <p:spPr bwMode="auto">
          <a:xfrm>
            <a:off x="3276600" y="6172200"/>
            <a:ext cx="762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>
                <a:solidFill>
                  <a:schemeClr val="bg1"/>
                </a:solidFill>
                <a:latin typeface="Times New Roman" pitchFamily="18" charset="0"/>
              </a:rPr>
              <a:t>Žluč</a:t>
            </a:r>
          </a:p>
        </p:txBody>
      </p:sp>
      <p:sp>
        <p:nvSpPr>
          <p:cNvPr id="140301" name="Text Box 13"/>
          <p:cNvSpPr txBox="1">
            <a:spLocks noChangeArrowheads="1"/>
          </p:cNvSpPr>
          <p:nvPr/>
        </p:nvSpPr>
        <p:spPr bwMode="auto">
          <a:xfrm>
            <a:off x="5257800" y="6096000"/>
            <a:ext cx="762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>
                <a:solidFill>
                  <a:schemeClr val="bg1"/>
                </a:solidFill>
                <a:latin typeface="Times New Roman" pitchFamily="18" charset="0"/>
              </a:rPr>
              <a:t>Moč</a:t>
            </a:r>
          </a:p>
        </p:txBody>
      </p:sp>
      <p:sp>
        <p:nvSpPr>
          <p:cNvPr id="140302" name="Text Box 14"/>
          <p:cNvSpPr txBox="1">
            <a:spLocks noChangeArrowheads="1"/>
          </p:cNvSpPr>
          <p:nvPr/>
        </p:nvSpPr>
        <p:spPr bwMode="auto">
          <a:xfrm>
            <a:off x="5867400" y="2057400"/>
            <a:ext cx="3276600" cy="306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solidFill>
                  <a:schemeClr val="bg1"/>
                </a:solidFill>
                <a:latin typeface="Times New Roman" pitchFamily="18" charset="0"/>
              </a:rPr>
              <a:t>Tvorba konjugátů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cs-CZ">
                <a:solidFill>
                  <a:schemeClr val="bg1"/>
                </a:solidFill>
                <a:latin typeface="Times New Roman" pitchFamily="18" charset="0"/>
              </a:rPr>
              <a:t>Konjugace substrátu s vysoce polární často negativně nabitou látkou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cs-CZ">
                <a:solidFill>
                  <a:schemeClr val="bg1"/>
                </a:solidFill>
                <a:latin typeface="Times New Roman" pitchFamily="18" charset="0"/>
              </a:rPr>
              <a:t>Transferasy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endParaRPr lang="cs-CZ">
              <a:solidFill>
                <a:schemeClr val="bg1"/>
              </a:solidFill>
              <a:latin typeface="Times New Roman" pitchFamily="18" charset="0"/>
            </a:endParaRP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cs-CZ">
                <a:solidFill>
                  <a:srgbClr val="FF6600"/>
                </a:solidFill>
                <a:latin typeface="Times New Roman" pitchFamily="18" charset="0"/>
              </a:rPr>
              <a:t>1. Glukuronizace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cs-CZ">
                <a:solidFill>
                  <a:srgbClr val="FF6600"/>
                </a:solidFill>
                <a:latin typeface="Times New Roman" pitchFamily="18" charset="0"/>
              </a:rPr>
              <a:t>2. Esterifikace se sulfátem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cs-CZ">
                <a:solidFill>
                  <a:srgbClr val="FF6600"/>
                </a:solidFill>
                <a:latin typeface="Times New Roman" pitchFamily="18" charset="0"/>
              </a:rPr>
              <a:t>3. Amidace s Gly a Glu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2346" name="Group 10"/>
          <p:cNvGraphicFramePr>
            <a:graphicFrameLocks noGrp="1"/>
          </p:cNvGraphicFramePr>
          <p:nvPr/>
        </p:nvGraphicFramePr>
        <p:xfrm>
          <a:off x="900113" y="981075"/>
          <a:ext cx="6935787" cy="4367213"/>
        </p:xfrm>
        <a:graphic>
          <a:graphicData uri="http://schemas.openxmlformats.org/drawingml/2006/table">
            <a:tbl>
              <a:tblPr/>
              <a:tblGrid>
                <a:gridCol w="6935787"/>
              </a:tblGrid>
              <a:tr h="592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Příklady enzymů účastnících se biotransformace xenobiotik: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Acetyltransferáza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Amidáza-esteráza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Dehydrogenáza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Monooxygenáza obsahující flavin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Glutathion-S-transferáza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Methyltransferáza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Oxidáza se smíšenou funkcí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Reduktáza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Sulfotransferáza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UDP-glukosyltransferáza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UDP-glukuronosyltransferáza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188913"/>
            <a:ext cx="7772400" cy="515937"/>
          </a:xfrm>
        </p:spPr>
        <p:txBody>
          <a:bodyPr/>
          <a:lstStyle/>
          <a:p>
            <a:r>
              <a:rPr lang="cs-CZ" sz="2000" b="1">
                <a:solidFill>
                  <a:srgbClr val="FFFF00"/>
                </a:solidFill>
              </a:rPr>
              <a:t>Systém cytochrom P450</a:t>
            </a:r>
          </a:p>
        </p:txBody>
      </p:sp>
      <p:sp>
        <p:nvSpPr>
          <p:cNvPr id="143363" name="Text Box 3"/>
          <p:cNvSpPr txBox="1">
            <a:spLocks noChangeArrowheads="1"/>
          </p:cNvSpPr>
          <p:nvPr/>
        </p:nvSpPr>
        <p:spPr bwMode="auto">
          <a:xfrm>
            <a:off x="755650" y="765175"/>
            <a:ext cx="7772400" cy="22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chemeClr val="bg1"/>
                </a:solidFill>
                <a:latin typeface="Times New Roman" pitchFamily="18" charset="0"/>
              </a:rPr>
              <a:t>Systém P450 = monooxygenasy obsahující hemovou skupinu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cs-CZ">
                <a:solidFill>
                  <a:schemeClr val="bg1"/>
                </a:solidFill>
                <a:latin typeface="Times New Roman" pitchFamily="18" charset="0"/>
              </a:rPr>
              <a:t>Enzymatická hydroxylace (fáze I biotransformace): léky, etanol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cs-CZ">
                <a:solidFill>
                  <a:schemeClr val="bg1"/>
                </a:solidFill>
                <a:latin typeface="Times New Roman" pitchFamily="18" charset="0"/>
              </a:rPr>
              <a:t>Biosyntéza steroidních hormonů, žlučových kyselin, eikosanoidů                                 a nenasycených mastných kyselin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cs-CZ">
                <a:solidFill>
                  <a:schemeClr val="bg1"/>
                </a:solidFill>
                <a:latin typeface="Times New Roman" pitchFamily="18" charset="0"/>
              </a:rPr>
              <a:t>Nízká specifita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cs-CZ">
                <a:solidFill>
                  <a:schemeClr val="bg1"/>
                </a:solidFill>
                <a:latin typeface="Times New Roman" pitchFamily="18" charset="0"/>
              </a:rPr>
              <a:t>Játra, kůra nadledvin</a:t>
            </a:r>
          </a:p>
        </p:txBody>
      </p:sp>
      <p:sp>
        <p:nvSpPr>
          <p:cNvPr id="143364" name="Text Box 4"/>
          <p:cNvSpPr txBox="1">
            <a:spLocks noChangeArrowheads="1"/>
          </p:cNvSpPr>
          <p:nvPr/>
        </p:nvSpPr>
        <p:spPr bwMode="auto">
          <a:xfrm>
            <a:off x="250825" y="3789363"/>
            <a:ext cx="4681538" cy="17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chemeClr val="bg1"/>
                </a:solidFill>
                <a:latin typeface="Times New Roman" pitchFamily="18" charset="0"/>
              </a:rPr>
              <a:t>Reakce cytochrom P450 monooxygenas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cs-CZ">
                <a:solidFill>
                  <a:schemeClr val="bg1"/>
                </a:solidFill>
                <a:latin typeface="Times New Roman" pitchFamily="18" charset="0"/>
              </a:rPr>
              <a:t>Redukční štěpení O</a:t>
            </a:r>
            <a:r>
              <a:rPr lang="cs-CZ" baseline="-25000">
                <a:solidFill>
                  <a:schemeClr val="bg1"/>
                </a:solidFill>
                <a:latin typeface="Times New Roman" pitchFamily="18" charset="0"/>
              </a:rPr>
              <a:t>2</a:t>
            </a:r>
            <a:r>
              <a:rPr lang="cs-CZ">
                <a:solidFill>
                  <a:schemeClr val="bg1"/>
                </a:solidFill>
                <a:latin typeface="Times New Roman" pitchFamily="18" charset="0"/>
              </a:rPr>
              <a:t> (jeden atom kyslíku inkorporován do substrátu, druhý uvolněn ve formě vody)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cs-CZ">
                <a:solidFill>
                  <a:schemeClr val="bg1"/>
                </a:solidFill>
                <a:latin typeface="Times New Roman" pitchFamily="18" charset="0"/>
              </a:rPr>
              <a:t>Redukční ekvivalenty dodává NADPH + H</a:t>
            </a:r>
            <a:r>
              <a:rPr lang="cs-CZ" baseline="30000">
                <a:solidFill>
                  <a:schemeClr val="bg1"/>
                </a:solidFill>
                <a:latin typeface="Times New Roman" pitchFamily="18" charset="0"/>
              </a:rPr>
              <a:t>+</a:t>
            </a:r>
            <a:endParaRPr lang="cs-CZ">
              <a:solidFill>
                <a:schemeClr val="bg1"/>
              </a:solidFill>
              <a:latin typeface="Times New Roman" pitchFamily="18" charset="0"/>
            </a:endParaRPr>
          </a:p>
        </p:txBody>
      </p:sp>
      <p:pic>
        <p:nvPicPr>
          <p:cNvPr id="143365" name="Picture 5" descr="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81663" y="1963738"/>
            <a:ext cx="3462337" cy="48942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ChangeArrowheads="1"/>
          </p:cNvSpPr>
          <p:nvPr/>
        </p:nvSpPr>
        <p:spPr bwMode="auto">
          <a:xfrm>
            <a:off x="684213" y="115888"/>
            <a:ext cx="7772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cs-CZ" sz="2000" b="1">
                <a:solidFill>
                  <a:srgbClr val="FFFF00"/>
                </a:solidFill>
              </a:rPr>
              <a:t>Systém cytochrom P450</a:t>
            </a:r>
          </a:p>
        </p:txBody>
      </p:sp>
      <p:sp>
        <p:nvSpPr>
          <p:cNvPr id="145411" name="Text Box 3"/>
          <p:cNvSpPr txBox="1">
            <a:spLocks noChangeArrowheads="1"/>
          </p:cNvSpPr>
          <p:nvPr/>
        </p:nvSpPr>
        <p:spPr bwMode="auto">
          <a:xfrm>
            <a:off x="1258888" y="4810125"/>
            <a:ext cx="6629400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ctr">
              <a:spcBef>
                <a:spcPct val="50000"/>
              </a:spcBef>
            </a:pPr>
            <a:r>
              <a:rPr lang="cs-CZ" sz="1600" b="1">
                <a:solidFill>
                  <a:srgbClr val="FFFF00"/>
                </a:solidFill>
                <a:latin typeface="Times New Roman" pitchFamily="18" charset="0"/>
              </a:rPr>
              <a:t>Příklady reakcí systému cytochrom P450:</a:t>
            </a:r>
          </a:p>
          <a:p>
            <a:pPr marL="457200" indent="-457200">
              <a:spcBef>
                <a:spcPct val="50000"/>
              </a:spcBef>
              <a:buFontTx/>
              <a:buAutoNum type="arabicPeriod"/>
            </a:pPr>
            <a:r>
              <a:rPr lang="cs-CZ" sz="1600">
                <a:solidFill>
                  <a:schemeClr val="bg1"/>
                </a:solidFill>
                <a:latin typeface="Times New Roman" pitchFamily="18" charset="0"/>
              </a:rPr>
              <a:t>Hydroxylace aromatických sloučenin (léky, steroidy)</a:t>
            </a:r>
          </a:p>
          <a:p>
            <a:pPr marL="457200" indent="-457200">
              <a:spcBef>
                <a:spcPct val="50000"/>
              </a:spcBef>
              <a:buFontTx/>
              <a:buAutoNum type="arabicPeriod"/>
            </a:pPr>
            <a:r>
              <a:rPr lang="cs-CZ" sz="1600">
                <a:solidFill>
                  <a:schemeClr val="bg1"/>
                </a:solidFill>
                <a:latin typeface="Times New Roman" pitchFamily="18" charset="0"/>
              </a:rPr>
              <a:t>Hydroxylace alifatických sloučenin</a:t>
            </a:r>
          </a:p>
          <a:p>
            <a:pPr marL="457200" indent="-457200">
              <a:spcBef>
                <a:spcPct val="50000"/>
              </a:spcBef>
              <a:buFontTx/>
              <a:buAutoNum type="arabicPeriod"/>
            </a:pPr>
            <a:r>
              <a:rPr lang="cs-CZ" sz="1600">
                <a:solidFill>
                  <a:schemeClr val="bg1"/>
                </a:solidFill>
                <a:latin typeface="Times New Roman" pitchFamily="18" charset="0"/>
              </a:rPr>
              <a:t>Epoxidace aromatických sloučenin (vznik toxických sloučenin, př. mutagenní vlastnosti benzopyrenu)</a:t>
            </a:r>
          </a:p>
          <a:p>
            <a:pPr marL="457200" indent="-457200">
              <a:spcBef>
                <a:spcPct val="50000"/>
              </a:spcBef>
              <a:buFontTx/>
              <a:buAutoNum type="arabicPeriod"/>
            </a:pPr>
            <a:r>
              <a:rPr lang="cs-CZ" sz="1600">
                <a:solidFill>
                  <a:schemeClr val="bg1"/>
                </a:solidFill>
                <a:latin typeface="Times New Roman" pitchFamily="18" charset="0"/>
              </a:rPr>
              <a:t>Dealkylace</a:t>
            </a:r>
          </a:p>
        </p:txBody>
      </p:sp>
      <p:pic>
        <p:nvPicPr>
          <p:cNvPr id="145412" name="Picture 4" descr="1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549275"/>
            <a:ext cx="5402262" cy="42735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ChangeArrowheads="1"/>
          </p:cNvSpPr>
          <p:nvPr/>
        </p:nvSpPr>
        <p:spPr bwMode="auto">
          <a:xfrm>
            <a:off x="684213" y="188913"/>
            <a:ext cx="7772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cs-CZ" sz="2000" b="1">
                <a:solidFill>
                  <a:srgbClr val="FFFF00"/>
                </a:solidFill>
              </a:rPr>
              <a:t>Degradace ethanolu (játra)</a:t>
            </a:r>
          </a:p>
        </p:txBody>
      </p:sp>
      <p:sp>
        <p:nvSpPr>
          <p:cNvPr id="149507" name="Text Box 3"/>
          <p:cNvSpPr txBox="1">
            <a:spLocks noChangeArrowheads="1"/>
          </p:cNvSpPr>
          <p:nvPr/>
        </p:nvSpPr>
        <p:spPr bwMode="auto">
          <a:xfrm>
            <a:off x="179388" y="765175"/>
            <a:ext cx="4648200" cy="119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lnSpc>
                <a:spcPct val="7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cs-CZ" sz="1600">
                <a:solidFill>
                  <a:schemeClr val="bg1"/>
                </a:solidFill>
                <a:latin typeface="Times New Roman" pitchFamily="18" charset="0"/>
              </a:rPr>
              <a:t>Oxidace na ethanal (alkoholdehydrogenasa, limitující enzym)</a:t>
            </a:r>
          </a:p>
          <a:p>
            <a:pPr marL="457200" indent="-457200">
              <a:lnSpc>
                <a:spcPct val="7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cs-CZ" sz="1600">
                <a:solidFill>
                  <a:schemeClr val="bg1"/>
                </a:solidFill>
                <a:latin typeface="Times New Roman" pitchFamily="18" charset="0"/>
              </a:rPr>
              <a:t>Oxidace na acetát (aldehyddehydrogenasa)</a:t>
            </a:r>
          </a:p>
          <a:p>
            <a:pPr marL="457200" indent="-457200">
              <a:lnSpc>
                <a:spcPct val="7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cs-CZ" sz="1600">
                <a:solidFill>
                  <a:schemeClr val="bg1"/>
                </a:solidFill>
                <a:latin typeface="Times New Roman" pitchFamily="18" charset="0"/>
              </a:rPr>
              <a:t>Konverze na acetyl-CoA (acetát-CoA-ligasa, ATP)</a:t>
            </a:r>
          </a:p>
        </p:txBody>
      </p:sp>
      <p:sp>
        <p:nvSpPr>
          <p:cNvPr id="149508" name="Text Box 4"/>
          <p:cNvSpPr txBox="1">
            <a:spLocks noChangeArrowheads="1"/>
          </p:cNvSpPr>
          <p:nvPr/>
        </p:nvSpPr>
        <p:spPr bwMode="auto">
          <a:xfrm>
            <a:off x="5292725" y="692150"/>
            <a:ext cx="34290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cs-CZ" sz="1600">
                <a:solidFill>
                  <a:schemeClr val="bg1"/>
                </a:solidFill>
                <a:latin typeface="Times New Roman" pitchFamily="18" charset="0"/>
              </a:rPr>
              <a:t>Mikrosomální alkohol oxidační systém (Cyt P450)</a:t>
            </a:r>
          </a:p>
        </p:txBody>
      </p:sp>
      <p:pic>
        <p:nvPicPr>
          <p:cNvPr id="149509" name="Picture 5" descr="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1922463"/>
            <a:ext cx="8310562" cy="49355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260350"/>
            <a:ext cx="7772400" cy="515938"/>
          </a:xfrm>
        </p:spPr>
        <p:txBody>
          <a:bodyPr/>
          <a:lstStyle/>
          <a:p>
            <a:r>
              <a:rPr lang="cs-CZ" sz="2000" b="1">
                <a:solidFill>
                  <a:srgbClr val="FFFF00"/>
                </a:solidFill>
              </a:rPr>
              <a:t>Poškození jater ethanolem</a:t>
            </a:r>
          </a:p>
        </p:txBody>
      </p:sp>
      <p:sp>
        <p:nvSpPr>
          <p:cNvPr id="151555" name="Text Box 3"/>
          <p:cNvSpPr txBox="1">
            <a:spLocks noChangeArrowheads="1"/>
          </p:cNvSpPr>
          <p:nvPr/>
        </p:nvSpPr>
        <p:spPr bwMode="auto">
          <a:xfrm>
            <a:off x="611188" y="908050"/>
            <a:ext cx="7924800" cy="180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cs-CZ" sz="1600">
                <a:solidFill>
                  <a:schemeClr val="bg1"/>
                </a:solidFill>
                <a:latin typeface="Times New Roman" pitchFamily="18" charset="0"/>
              </a:rPr>
              <a:t>Nadměrná konzumace alkoholu po mnoho let vede k poškození jater (denní limit u mužů a žen je 60 a 50g); závislost na tělesné hmotnosti, zdravotním stavu a užívání léků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cs-CZ" sz="1600">
                <a:solidFill>
                  <a:schemeClr val="bg1"/>
                </a:solidFill>
                <a:latin typeface="Times New Roman" pitchFamily="18" charset="0"/>
              </a:rPr>
              <a:t>Vysoká hladina NADH a acetyl-CoA vede k inhibici citrátového cyklu a ketogenese, stimulaci syntézy tuků a cholesterolu (ztukovatění jater, z 5 na 50%, reverzibilní)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cs-CZ" sz="1600">
                <a:solidFill>
                  <a:schemeClr val="bg1"/>
                </a:solidFill>
                <a:latin typeface="Times New Roman" pitchFamily="18" charset="0"/>
              </a:rPr>
              <a:t>Chronický alkoholismus způsobí buněčnou smrt a poškození jater (cirhosa, ireversibilní, ztráta jaterních funkcí)</a:t>
            </a:r>
          </a:p>
        </p:txBody>
      </p:sp>
      <p:pic>
        <p:nvPicPr>
          <p:cNvPr id="151556" name="Picture 4" descr="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3" y="2798763"/>
            <a:ext cx="8986837" cy="40592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14338"/>
            <a:ext cx="8229600" cy="1143000"/>
          </a:xfrm>
        </p:spPr>
        <p:txBody>
          <a:bodyPr/>
          <a:lstStyle/>
          <a:p>
            <a:r>
              <a:rPr lang="cs-CZ" sz="4000" b="1">
                <a:solidFill>
                  <a:srgbClr val="FFFF00"/>
                </a:solidFill>
              </a:rPr>
              <a:t>Porucha exkrece cizorodých        a toxických látek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60563"/>
            <a:ext cx="8229600" cy="3844925"/>
          </a:xfrm>
          <a:solidFill>
            <a:srgbClr val="FFFFCC"/>
          </a:solidFill>
        </p:spPr>
        <p:txBody>
          <a:bodyPr/>
          <a:lstStyle/>
          <a:p>
            <a:pPr>
              <a:spcBef>
                <a:spcPct val="50000"/>
              </a:spcBef>
              <a:buFontTx/>
              <a:buNone/>
            </a:pPr>
            <a:r>
              <a:rPr lang="cs-CZ" sz="1000"/>
              <a:t>   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cs-CZ" sz="2400"/>
              <a:t>    </a:t>
            </a:r>
            <a:r>
              <a:rPr lang="cs-CZ" sz="2400" b="1"/>
              <a:t>Systémy pro exkreci cizorodých látek do žluči:</a:t>
            </a:r>
          </a:p>
          <a:p>
            <a:pPr>
              <a:spcBef>
                <a:spcPct val="50000"/>
              </a:spcBef>
            </a:pPr>
            <a:r>
              <a:rPr lang="cs-CZ" sz="2400"/>
              <a:t>Pro žlučové kyseliny</a:t>
            </a:r>
          </a:p>
          <a:p>
            <a:pPr>
              <a:spcBef>
                <a:spcPct val="50000"/>
              </a:spcBef>
            </a:pPr>
            <a:r>
              <a:rPr lang="cs-CZ" sz="2400"/>
              <a:t>Pro bilirubin, barviva (brómsulfoftalein),                                 léky anionického charakteru 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cs-CZ" sz="2400"/>
              <a:t>   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cs-CZ" sz="24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>
                <a:solidFill>
                  <a:srgbClr val="FFFF00"/>
                </a:solidFill>
              </a:rPr>
              <a:t>Porucha exkrece cizorodých        a toxických látek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557338"/>
            <a:ext cx="8435975" cy="4824412"/>
          </a:xfrm>
          <a:solidFill>
            <a:srgbClr val="FFFFCC"/>
          </a:solidFill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cs-CZ" sz="2400"/>
              <a:t>    Porucha funkce jater: retence žlučových kyselin v krvi, vzestup koncentrace konjugovaného i nekonjugovaného bilirubinu</a:t>
            </a:r>
          </a:p>
          <a:p>
            <a:pPr>
              <a:lnSpc>
                <a:spcPct val="90000"/>
              </a:lnSpc>
              <a:buFontTx/>
              <a:buNone/>
            </a:pPr>
            <a:endParaRPr lang="cs-CZ" sz="800"/>
          </a:p>
          <a:p>
            <a:pPr>
              <a:lnSpc>
                <a:spcPct val="90000"/>
              </a:lnSpc>
              <a:buFontTx/>
              <a:buNone/>
            </a:pPr>
            <a:r>
              <a:rPr lang="cs-CZ" sz="2400"/>
              <a:t>    </a:t>
            </a:r>
            <a:r>
              <a:rPr lang="cs-CZ" sz="2400" b="1" u="sng">
                <a:solidFill>
                  <a:srgbClr val="66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Brómsulfoftaleinový test:</a:t>
            </a:r>
            <a:r>
              <a:rPr lang="cs-CZ" sz="2400"/>
              <a:t> i.v.podané barvivo stanovováno v krvi po dosažení maximální koncentrace (2-3 min po podání) a za 45 min po podání, počítána „retence brómsulfoftaleinu“ (hodnota vyšší než 5 % = neschopnost vychytávat anionická barviva a secernovat je do žluči ) </a:t>
            </a:r>
            <a:endParaRPr lang="cs-CZ" sz="800"/>
          </a:p>
          <a:p>
            <a:pPr>
              <a:lnSpc>
                <a:spcPct val="90000"/>
              </a:lnSpc>
              <a:buFontTx/>
              <a:buNone/>
            </a:pPr>
            <a:r>
              <a:rPr lang="cs-CZ" sz="2400"/>
              <a:t>    </a:t>
            </a:r>
            <a:r>
              <a:rPr lang="cs-CZ" sz="2400" b="1" u="sng">
                <a:solidFill>
                  <a:srgbClr val="66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Zkouška s indocyaninovou zelení</a:t>
            </a:r>
            <a:r>
              <a:rPr lang="cs-CZ" sz="2400"/>
              <a:t> (barvivo vylučované výhradně játry): i.v.podání, ze dvou po sobě následujících odběrů se počítá poločas eliminace  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000" b="1">
                <a:solidFill>
                  <a:srgbClr val="66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</a:t>
            </a:r>
            <a:endParaRPr lang="cs-CZ" sz="2000" b="1" u="sng">
              <a:solidFill>
                <a:srgbClr val="66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14338"/>
            <a:ext cx="8229600" cy="1143000"/>
          </a:xfrm>
        </p:spPr>
        <p:txBody>
          <a:bodyPr/>
          <a:lstStyle/>
          <a:p>
            <a:r>
              <a:rPr lang="cs-CZ" sz="4000" b="1">
                <a:solidFill>
                  <a:srgbClr val="FFFF00"/>
                </a:solidFill>
              </a:rPr>
              <a:t>Exkrece cizorodých                      a toxických látek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774825"/>
            <a:ext cx="8435975" cy="3959225"/>
          </a:xfrm>
          <a:solidFill>
            <a:srgbClr val="FFFFCC"/>
          </a:solidFill>
        </p:spPr>
        <p:txBody>
          <a:bodyPr/>
          <a:lstStyle/>
          <a:p>
            <a:endParaRPr lang="cs-CZ" sz="800"/>
          </a:p>
          <a:p>
            <a:r>
              <a:rPr lang="cs-CZ" sz="2400"/>
              <a:t>Oxidace: cytochrom P-450 (jeho aktivita zvýšená                 při chronickém užívání některých léků)</a:t>
            </a:r>
          </a:p>
          <a:p>
            <a:r>
              <a:rPr lang="cs-CZ" sz="2400"/>
              <a:t>Redukce</a:t>
            </a:r>
          </a:p>
          <a:p>
            <a:r>
              <a:rPr lang="cs-CZ" sz="2400"/>
              <a:t>Methylace</a:t>
            </a:r>
          </a:p>
          <a:p>
            <a:r>
              <a:rPr lang="cs-CZ" sz="2400"/>
              <a:t>Demethylace</a:t>
            </a:r>
          </a:p>
          <a:p>
            <a:r>
              <a:rPr lang="cs-CZ" sz="2400"/>
              <a:t>Konjugace s kyselinou glukuronovou, sírovou, taurinem nebo glycinem</a:t>
            </a:r>
          </a:p>
          <a:p>
            <a:endParaRPr lang="cs-CZ" sz="2400"/>
          </a:p>
          <a:p>
            <a:endParaRPr lang="cs-CZ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14338"/>
            <a:ext cx="8229600" cy="1143000"/>
          </a:xfrm>
        </p:spPr>
        <p:txBody>
          <a:bodyPr/>
          <a:lstStyle/>
          <a:p>
            <a:r>
              <a:rPr lang="cs-CZ" sz="4000" b="1">
                <a:solidFill>
                  <a:srgbClr val="FFFF00"/>
                </a:solidFill>
              </a:rPr>
              <a:t>Porucha exkrece cizorodých        a toxických látek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844675"/>
            <a:ext cx="8435975" cy="3525838"/>
          </a:xfrm>
          <a:solidFill>
            <a:srgbClr val="FFFFCC"/>
          </a:solidFill>
        </p:spPr>
        <p:txBody>
          <a:bodyPr/>
          <a:lstStyle/>
          <a:p>
            <a:pPr>
              <a:spcBef>
                <a:spcPct val="30000"/>
              </a:spcBef>
            </a:pPr>
            <a:endParaRPr lang="cs-CZ" sz="800"/>
          </a:p>
          <a:p>
            <a:pPr>
              <a:spcBef>
                <a:spcPct val="30000"/>
              </a:spcBef>
            </a:pPr>
            <a:r>
              <a:rPr lang="cs-CZ" sz="2400"/>
              <a:t>Kompletní oxidace: ethanol</a:t>
            </a:r>
          </a:p>
          <a:p>
            <a:pPr>
              <a:spcBef>
                <a:spcPct val="30000"/>
              </a:spcBef>
            </a:pPr>
            <a:r>
              <a:rPr lang="cs-CZ" sz="2400"/>
              <a:t>Vyloučení do žluči beze změny: část cholesterolu</a:t>
            </a:r>
          </a:p>
          <a:p>
            <a:pPr>
              <a:spcBef>
                <a:spcPct val="30000"/>
              </a:spcBef>
            </a:pPr>
            <a:r>
              <a:rPr lang="cs-CZ" sz="2400"/>
              <a:t>Metabolická přeměna a eliminace žlučí: konjugovaný bilirubin, cholesterol přeměněný na žlučové kyseliny</a:t>
            </a:r>
          </a:p>
          <a:p>
            <a:pPr>
              <a:spcBef>
                <a:spcPct val="30000"/>
              </a:spcBef>
            </a:pPr>
            <a:r>
              <a:rPr lang="cs-CZ" sz="2400"/>
              <a:t>Metabolická přeměna a eliminace močí: benzodiazepiny, toluen, metabolity steroidních hormonů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r>
              <a:rPr lang="cs-CZ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TOXICKÉ POŠKOZENÍ JATER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060575"/>
            <a:ext cx="8435975" cy="3097213"/>
          </a:xfrm>
          <a:solidFill>
            <a:srgbClr val="FFFFCC"/>
          </a:solidFill>
        </p:spPr>
        <p:txBody>
          <a:bodyPr/>
          <a:lstStyle/>
          <a:p>
            <a:pPr>
              <a:spcBef>
                <a:spcPct val="30000"/>
              </a:spcBef>
            </a:pPr>
            <a:endParaRPr lang="cs-CZ" sz="800"/>
          </a:p>
          <a:p>
            <a:pPr>
              <a:spcBef>
                <a:spcPct val="30000"/>
              </a:spcBef>
            </a:pPr>
            <a:r>
              <a:rPr lang="cs-CZ" sz="2400"/>
              <a:t>Alkohol a hepatotoxické látky</a:t>
            </a:r>
          </a:p>
          <a:p>
            <a:pPr>
              <a:spcBef>
                <a:spcPct val="30000"/>
              </a:spcBef>
            </a:pPr>
            <a:r>
              <a:rPr lang="cs-CZ" sz="2400"/>
              <a:t>Zvýšení ALT, GMT</a:t>
            </a:r>
          </a:p>
          <a:p>
            <a:pPr>
              <a:spcBef>
                <a:spcPct val="30000"/>
              </a:spcBef>
            </a:pPr>
            <a:r>
              <a:rPr lang="cs-CZ" sz="2400"/>
              <a:t>GMT po několikatýdenní abstinenci klesá</a:t>
            </a:r>
          </a:p>
          <a:p>
            <a:pPr>
              <a:spcBef>
                <a:spcPct val="30000"/>
              </a:spcBef>
            </a:pPr>
            <a:r>
              <a:rPr lang="cs-CZ" sz="2400"/>
              <a:t>Zvýšení CDT (carbohydrate-deficient transferrin, bezsacharidový transferin) u alkoholiků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r>
              <a:rPr lang="cs-CZ"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LABORATORNÍ ZNÁMKY CHOLESTÁZY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060575"/>
            <a:ext cx="8435975" cy="4176713"/>
          </a:xfrm>
          <a:solidFill>
            <a:srgbClr val="FFFFCC"/>
          </a:solidFill>
        </p:spPr>
        <p:txBody>
          <a:bodyPr/>
          <a:lstStyle/>
          <a:p>
            <a:pPr>
              <a:spcBef>
                <a:spcPct val="30000"/>
              </a:spcBef>
            </a:pPr>
            <a:endParaRPr lang="cs-CZ" sz="800"/>
          </a:p>
          <a:p>
            <a:pPr>
              <a:spcBef>
                <a:spcPct val="30000"/>
              </a:spcBef>
            </a:pPr>
            <a:r>
              <a:rPr lang="cs-CZ" sz="2400"/>
              <a:t>Konjugovaný bilirubin</a:t>
            </a:r>
          </a:p>
          <a:p>
            <a:pPr>
              <a:spcBef>
                <a:spcPct val="30000"/>
              </a:spcBef>
            </a:pPr>
            <a:r>
              <a:rPr lang="cs-CZ" sz="2400"/>
              <a:t>Žlučové kyseliny</a:t>
            </a:r>
          </a:p>
          <a:p>
            <a:pPr>
              <a:spcBef>
                <a:spcPct val="30000"/>
              </a:spcBef>
            </a:pPr>
            <a:r>
              <a:rPr lang="cs-CZ" sz="2400"/>
              <a:t>Lipoprotein X</a:t>
            </a:r>
          </a:p>
          <a:p>
            <a:pPr>
              <a:spcBef>
                <a:spcPct val="30000"/>
              </a:spcBef>
            </a:pPr>
            <a:r>
              <a:rPr lang="cs-CZ" sz="2400"/>
              <a:t>ALP</a:t>
            </a:r>
          </a:p>
          <a:p>
            <a:pPr>
              <a:spcBef>
                <a:spcPct val="30000"/>
              </a:spcBef>
            </a:pPr>
            <a:r>
              <a:rPr lang="cs-CZ" sz="2400"/>
              <a:t>GMT</a:t>
            </a:r>
          </a:p>
          <a:p>
            <a:pPr>
              <a:spcBef>
                <a:spcPct val="30000"/>
              </a:spcBef>
            </a:pPr>
            <a:r>
              <a:rPr lang="cs-CZ" sz="2400"/>
              <a:t>5-nukleotidáza</a:t>
            </a:r>
          </a:p>
          <a:p>
            <a:pPr>
              <a:spcBef>
                <a:spcPct val="30000"/>
              </a:spcBef>
            </a:pPr>
            <a:r>
              <a:rPr lang="cs-CZ" sz="2400"/>
              <a:t>Cholesterol, triacylglyceroly, fosfolipidy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r>
              <a:rPr lang="cs-CZ"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LABORATORNÍ ZNÁMKY FIBRÓZY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2060575"/>
            <a:ext cx="8435975" cy="3384550"/>
          </a:xfrm>
          <a:solidFill>
            <a:srgbClr val="FFFFCC"/>
          </a:solidFill>
        </p:spPr>
        <p:txBody>
          <a:bodyPr/>
          <a:lstStyle/>
          <a:p>
            <a:pPr>
              <a:spcBef>
                <a:spcPct val="30000"/>
              </a:spcBef>
            </a:pPr>
            <a:endParaRPr lang="cs-CZ" sz="800"/>
          </a:p>
          <a:p>
            <a:pPr>
              <a:spcBef>
                <a:spcPct val="30000"/>
              </a:spcBef>
            </a:pPr>
            <a:r>
              <a:rPr lang="cs-CZ" sz="2400"/>
              <a:t>Tvorba kolagenu (typu I a III), fibronektinu, proteoglykanů</a:t>
            </a:r>
          </a:p>
          <a:p>
            <a:pPr>
              <a:spcBef>
                <a:spcPct val="30000"/>
              </a:spcBef>
            </a:pPr>
            <a:endParaRPr lang="cs-CZ" sz="2400"/>
          </a:p>
          <a:p>
            <a:pPr>
              <a:spcBef>
                <a:spcPct val="30000"/>
              </a:spcBef>
            </a:pPr>
            <a:r>
              <a:rPr lang="cs-CZ" sz="2400"/>
              <a:t>Stanovení N-terminálního propeptidu prokolagenu typu III,</a:t>
            </a:r>
          </a:p>
          <a:p>
            <a:pPr>
              <a:spcBef>
                <a:spcPct val="30000"/>
              </a:spcBef>
              <a:buFontTx/>
              <a:buNone/>
            </a:pPr>
            <a:r>
              <a:rPr lang="cs-CZ" sz="2400"/>
              <a:t>                                            není ale pro játra specifické </a:t>
            </a:r>
          </a:p>
          <a:p>
            <a:pPr>
              <a:spcBef>
                <a:spcPct val="30000"/>
              </a:spcBef>
            </a:pPr>
            <a:endParaRPr lang="cs-CZ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1143000"/>
          </a:xfrm>
        </p:spPr>
        <p:txBody>
          <a:bodyPr/>
          <a:lstStyle/>
          <a:p>
            <a:r>
              <a:rPr lang="cs-CZ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JATERNÍ CIRHÓZA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773238"/>
            <a:ext cx="8207375" cy="4105275"/>
          </a:xfrm>
          <a:solidFill>
            <a:srgbClr val="FFFFCC"/>
          </a:solidFill>
        </p:spPr>
        <p:txBody>
          <a:bodyPr/>
          <a:lstStyle/>
          <a:p>
            <a:pPr>
              <a:spcBef>
                <a:spcPct val="30000"/>
              </a:spcBef>
            </a:pPr>
            <a:endParaRPr lang="cs-CZ" sz="800"/>
          </a:p>
          <a:p>
            <a:pPr>
              <a:spcBef>
                <a:spcPct val="30000"/>
              </a:spcBef>
            </a:pPr>
            <a:r>
              <a:rPr lang="cs-CZ" sz="2400"/>
              <a:t>Alkoholické postižení jater</a:t>
            </a:r>
          </a:p>
          <a:p>
            <a:pPr>
              <a:spcBef>
                <a:spcPct val="30000"/>
              </a:spcBef>
            </a:pPr>
            <a:r>
              <a:rPr lang="cs-CZ" sz="2400"/>
              <a:t>Chronická virová hepatitida B a C</a:t>
            </a:r>
          </a:p>
          <a:p>
            <a:pPr>
              <a:spcBef>
                <a:spcPct val="30000"/>
              </a:spcBef>
            </a:pPr>
            <a:r>
              <a:rPr lang="cs-CZ" sz="2400"/>
              <a:t>Déletrvající cholestáza</a:t>
            </a:r>
          </a:p>
          <a:p>
            <a:pPr>
              <a:spcBef>
                <a:spcPct val="30000"/>
              </a:spcBef>
            </a:pPr>
            <a:r>
              <a:rPr lang="cs-CZ" sz="2400"/>
              <a:t>Autoimunitní biliární cirhóza</a:t>
            </a:r>
          </a:p>
          <a:p>
            <a:pPr>
              <a:spcBef>
                <a:spcPct val="30000"/>
              </a:spcBef>
            </a:pPr>
            <a:r>
              <a:rPr lang="cs-CZ" sz="2400"/>
              <a:t>Dědičné poruchy metabolismu (Wilsonova choroba, deficience </a:t>
            </a:r>
            <a:r>
              <a:rPr lang="el-GR" sz="2400">
                <a:cs typeface="Arial" pitchFamily="34" charset="0"/>
              </a:rPr>
              <a:t>α</a:t>
            </a:r>
            <a:r>
              <a:rPr lang="cs-CZ" sz="2400" baseline="-25000"/>
              <a:t>1</a:t>
            </a:r>
            <a:r>
              <a:rPr lang="cs-CZ" sz="2400"/>
              <a:t>-inhibitoru proteáz, cystická fibróza, hemochromatóza, galaktosémie)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485900"/>
            <a:ext cx="8642350" cy="5183188"/>
          </a:xfrm>
          <a:solidFill>
            <a:srgbClr val="FFFFCC"/>
          </a:solidFill>
        </p:spPr>
        <p:txBody>
          <a:bodyPr/>
          <a:lstStyle/>
          <a:p>
            <a:pPr>
              <a:lnSpc>
                <a:spcPct val="90000"/>
              </a:lnSpc>
              <a:spcBef>
                <a:spcPct val="30000"/>
              </a:spcBef>
            </a:pPr>
            <a:endParaRPr lang="cs-CZ" sz="700"/>
          </a:p>
          <a:p>
            <a:pPr>
              <a:lnSpc>
                <a:spcPct val="90000"/>
              </a:lnSpc>
              <a:spcBef>
                <a:spcPct val="30000"/>
              </a:spcBef>
              <a:buFontTx/>
              <a:buNone/>
            </a:pPr>
            <a:r>
              <a:rPr lang="cs-CZ" sz="2000"/>
              <a:t>    </a:t>
            </a:r>
            <a:r>
              <a:rPr lang="cs-CZ" sz="2000" b="1">
                <a:solidFill>
                  <a:srgbClr val="66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Kompenzovaná</a:t>
            </a:r>
          </a:p>
          <a:p>
            <a:pPr>
              <a:lnSpc>
                <a:spcPct val="90000"/>
              </a:lnSpc>
              <a:spcBef>
                <a:spcPct val="30000"/>
              </a:spcBef>
            </a:pPr>
            <a:r>
              <a:rPr lang="cs-CZ" sz="2000"/>
              <a:t>Bez klinických příznaků</a:t>
            </a:r>
          </a:p>
          <a:p>
            <a:pPr>
              <a:lnSpc>
                <a:spcPct val="90000"/>
              </a:lnSpc>
              <a:spcBef>
                <a:spcPct val="30000"/>
              </a:spcBef>
            </a:pPr>
            <a:r>
              <a:rPr lang="cs-CZ" sz="2000"/>
              <a:t>Zvýšená koncentrace žlučových kyselin a GMT</a:t>
            </a:r>
          </a:p>
          <a:p>
            <a:pPr>
              <a:lnSpc>
                <a:spcPct val="90000"/>
              </a:lnSpc>
              <a:spcBef>
                <a:spcPct val="30000"/>
              </a:spcBef>
            </a:pPr>
            <a:endParaRPr lang="cs-CZ" sz="900"/>
          </a:p>
          <a:p>
            <a:pPr>
              <a:lnSpc>
                <a:spcPct val="90000"/>
              </a:lnSpc>
              <a:spcBef>
                <a:spcPct val="30000"/>
              </a:spcBef>
              <a:buFontTx/>
              <a:buNone/>
            </a:pPr>
            <a:r>
              <a:rPr lang="cs-CZ" sz="2000"/>
              <a:t>    </a:t>
            </a:r>
            <a:r>
              <a:rPr lang="cs-CZ" sz="2000" b="1">
                <a:solidFill>
                  <a:srgbClr val="66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Dekompenzovaná</a:t>
            </a:r>
          </a:p>
          <a:p>
            <a:pPr>
              <a:lnSpc>
                <a:spcPct val="90000"/>
              </a:lnSpc>
              <a:spcBef>
                <a:spcPct val="30000"/>
              </a:spcBef>
            </a:pPr>
            <a:r>
              <a:rPr lang="cs-CZ" sz="2000"/>
              <a:t>Porucha jaterní funkce</a:t>
            </a:r>
          </a:p>
          <a:p>
            <a:pPr>
              <a:lnSpc>
                <a:spcPct val="90000"/>
              </a:lnSpc>
              <a:spcBef>
                <a:spcPct val="30000"/>
              </a:spcBef>
            </a:pPr>
            <a:r>
              <a:rPr lang="cs-CZ" sz="2000"/>
              <a:t>Zvýšení koncentrace NH</a:t>
            </a:r>
            <a:r>
              <a:rPr lang="cs-CZ" sz="2000" baseline="-25000"/>
              <a:t>3</a:t>
            </a:r>
            <a:r>
              <a:rPr lang="cs-CZ" sz="2000"/>
              <a:t> a aminokyselin, klesá koncentrace bílkovin, ikterus se smíšenou hyperbilirubinémií, v terminálním stadiu klesá koncentrace močoviny</a:t>
            </a:r>
          </a:p>
          <a:p>
            <a:pPr>
              <a:lnSpc>
                <a:spcPct val="90000"/>
              </a:lnSpc>
              <a:spcBef>
                <a:spcPct val="30000"/>
              </a:spcBef>
            </a:pPr>
            <a:r>
              <a:rPr lang="cs-CZ" sz="2000"/>
              <a:t>Poškození hepatocytů: vzestup aminotransferáz                                 (zvýšení AST/ALT nad 1 = ukazatel nekrózy hepatocytů) </a:t>
            </a:r>
          </a:p>
          <a:p>
            <a:pPr>
              <a:lnSpc>
                <a:spcPct val="90000"/>
              </a:lnSpc>
              <a:spcBef>
                <a:spcPct val="30000"/>
              </a:spcBef>
            </a:pPr>
            <a:r>
              <a:rPr lang="cs-CZ" sz="2000"/>
              <a:t>V ELFO bílkovin: pokles všech frakcí kromě </a:t>
            </a:r>
            <a:r>
              <a:rPr lang="el-GR" sz="2000">
                <a:cs typeface="Arial" pitchFamily="34" charset="0"/>
              </a:rPr>
              <a:t>γ</a:t>
            </a:r>
            <a:r>
              <a:rPr lang="cs-CZ" sz="2000"/>
              <a:t>-globulinů (ty naopak stoupají v důsledku zvýšené produkce všech imunoglobulinů) </a:t>
            </a:r>
          </a:p>
          <a:p>
            <a:pPr>
              <a:lnSpc>
                <a:spcPct val="90000"/>
              </a:lnSpc>
              <a:spcBef>
                <a:spcPct val="30000"/>
              </a:spcBef>
            </a:pPr>
            <a:r>
              <a:rPr lang="cs-CZ" sz="2000"/>
              <a:t>Při biliární cirhóze: známky obstrukce žluč.cest, zvýšení IgM,                autoPL proti mitochondriím</a:t>
            </a:r>
          </a:p>
        </p:txBody>
      </p:sp>
      <p:sp>
        <p:nvSpPr>
          <p:cNvPr id="36869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1143000"/>
          </a:xfrm>
          <a:noFill/>
          <a:ln/>
        </p:spPr>
        <p:txBody>
          <a:bodyPr/>
          <a:lstStyle/>
          <a:p>
            <a:r>
              <a:rPr lang="cs-CZ"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Laboratorní nálezy                            u jaterní cirhózy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1143000"/>
          </a:xfrm>
        </p:spPr>
        <p:txBody>
          <a:bodyPr/>
          <a:lstStyle/>
          <a:p>
            <a:r>
              <a:rPr lang="cs-CZ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KARCINOM JATER (hepatom)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916113"/>
            <a:ext cx="8207375" cy="2808287"/>
          </a:xfrm>
          <a:solidFill>
            <a:srgbClr val="FFFFCC"/>
          </a:solidFill>
        </p:spPr>
        <p:txBody>
          <a:bodyPr/>
          <a:lstStyle/>
          <a:p>
            <a:pPr>
              <a:spcBef>
                <a:spcPct val="30000"/>
              </a:spcBef>
            </a:pPr>
            <a:endParaRPr lang="cs-CZ" sz="800"/>
          </a:p>
          <a:p>
            <a:pPr>
              <a:spcBef>
                <a:spcPct val="30000"/>
              </a:spcBef>
            </a:pPr>
            <a:r>
              <a:rPr lang="cs-CZ" sz="2400"/>
              <a:t>Vzniká často v cirhotickém terénu</a:t>
            </a:r>
          </a:p>
          <a:p>
            <a:pPr>
              <a:spcBef>
                <a:spcPct val="30000"/>
              </a:spcBef>
            </a:pPr>
            <a:r>
              <a:rPr lang="cs-CZ" sz="2400"/>
              <a:t>Prekanceróza: chronická virová hepatitida B a C</a:t>
            </a:r>
          </a:p>
          <a:p>
            <a:pPr>
              <a:spcBef>
                <a:spcPct val="30000"/>
              </a:spcBef>
            </a:pPr>
            <a:r>
              <a:rPr lang="el-GR" sz="2400">
                <a:cs typeface="Arial" pitchFamily="34" charset="0"/>
              </a:rPr>
              <a:t>α</a:t>
            </a:r>
            <a:r>
              <a:rPr lang="cs-CZ" sz="2400"/>
              <a:t>-1-fetoprotein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1143000"/>
          </a:xfrm>
        </p:spPr>
        <p:txBody>
          <a:bodyPr/>
          <a:lstStyle/>
          <a:p>
            <a:r>
              <a:rPr lang="cs-CZ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METASTÁZY JATER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916113"/>
            <a:ext cx="8207375" cy="3097212"/>
          </a:xfrm>
          <a:solidFill>
            <a:srgbClr val="FFFFCC"/>
          </a:solidFill>
        </p:spPr>
        <p:txBody>
          <a:bodyPr/>
          <a:lstStyle/>
          <a:p>
            <a:pPr>
              <a:lnSpc>
                <a:spcPct val="90000"/>
              </a:lnSpc>
              <a:spcBef>
                <a:spcPct val="30000"/>
              </a:spcBef>
            </a:pPr>
            <a:endParaRPr lang="cs-CZ" sz="800"/>
          </a:p>
          <a:p>
            <a:pPr>
              <a:lnSpc>
                <a:spcPct val="90000"/>
              </a:lnSpc>
              <a:spcBef>
                <a:spcPct val="30000"/>
              </a:spcBef>
            </a:pPr>
            <a:r>
              <a:rPr lang="cs-CZ" sz="2400"/>
              <a:t>Při karcinomech GIT, pankreatu….</a:t>
            </a:r>
          </a:p>
          <a:p>
            <a:pPr>
              <a:lnSpc>
                <a:spcPct val="90000"/>
              </a:lnSpc>
              <a:spcBef>
                <a:spcPct val="30000"/>
              </a:spcBef>
            </a:pPr>
            <a:r>
              <a:rPr lang="cs-CZ" sz="2400"/>
              <a:t>Většinou lokální cholestáza se zvýšením ALP a GMT</a:t>
            </a:r>
          </a:p>
          <a:p>
            <a:pPr>
              <a:lnSpc>
                <a:spcPct val="90000"/>
              </a:lnSpc>
              <a:spcBef>
                <a:spcPct val="30000"/>
              </a:spcBef>
            </a:pPr>
            <a:r>
              <a:rPr lang="cs-CZ" sz="2400"/>
              <a:t>Zbytek jater není postižen</a:t>
            </a:r>
          </a:p>
          <a:p>
            <a:pPr>
              <a:lnSpc>
                <a:spcPct val="90000"/>
              </a:lnSpc>
              <a:spcBef>
                <a:spcPct val="30000"/>
              </a:spcBef>
              <a:buFontTx/>
              <a:buNone/>
            </a:pPr>
            <a:r>
              <a:rPr lang="cs-CZ" sz="2400"/>
              <a:t>              nevázne vychytávání bilirubinu, není ikterus</a:t>
            </a:r>
          </a:p>
          <a:p>
            <a:pPr>
              <a:lnSpc>
                <a:spcPct val="90000"/>
              </a:lnSpc>
              <a:spcBef>
                <a:spcPct val="30000"/>
              </a:spcBef>
            </a:pPr>
            <a:r>
              <a:rPr lang="cs-CZ" sz="2400"/>
              <a:t>Zvýšení aminotransferáz a poměru AST/ALT = zánik hepatocytů</a:t>
            </a:r>
          </a:p>
        </p:txBody>
      </p:sp>
      <p:sp>
        <p:nvSpPr>
          <p:cNvPr id="39940" name="AutoShape 4"/>
          <p:cNvSpPr>
            <a:spLocks noChangeArrowheads="1"/>
          </p:cNvSpPr>
          <p:nvPr/>
        </p:nvSpPr>
        <p:spPr bwMode="auto">
          <a:xfrm>
            <a:off x="1042988" y="3573463"/>
            <a:ext cx="576262" cy="142875"/>
          </a:xfrm>
          <a:prstGeom prst="rightArrow">
            <a:avLst>
              <a:gd name="adj1" fmla="val 50000"/>
              <a:gd name="adj2" fmla="val 100833"/>
            </a:avLst>
          </a:prstGeom>
          <a:solidFill>
            <a:srgbClr val="66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cs-CZ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„Jaterní testy“</a:t>
            </a:r>
          </a:p>
        </p:txBody>
      </p:sp>
      <p:graphicFrame>
        <p:nvGraphicFramePr>
          <p:cNvPr id="41055" name="Group 95"/>
          <p:cNvGraphicFramePr>
            <a:graphicFrameLocks noGrp="1"/>
          </p:cNvGraphicFramePr>
          <p:nvPr>
            <p:ph type="tbl" idx="1"/>
          </p:nvPr>
        </p:nvGraphicFramePr>
        <p:xfrm>
          <a:off x="250825" y="1052513"/>
          <a:ext cx="8569325" cy="5502275"/>
        </p:xfrm>
        <a:graphic>
          <a:graphicData uri="http://schemas.openxmlformats.org/drawingml/2006/table">
            <a:tbl>
              <a:tblPr/>
              <a:tblGrid>
                <a:gridCol w="1368425"/>
                <a:gridCol w="1296988"/>
                <a:gridCol w="2663825"/>
                <a:gridCol w="3240087"/>
              </a:tblGrid>
              <a:tr h="565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Parametr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FFCC">
                            <a:alpha val="50000"/>
                          </a:srgbClr>
                        </a:gs>
                        <a:gs pos="50000">
                          <a:schemeClr val="bg1"/>
                        </a:gs>
                        <a:gs pos="100000">
                          <a:srgbClr val="FFFFCC">
                            <a:alpha val="5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změna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FFCC">
                            <a:alpha val="50000"/>
                          </a:srgbClr>
                        </a:gs>
                        <a:gs pos="50000">
                          <a:schemeClr val="bg1"/>
                        </a:gs>
                        <a:gs pos="100000">
                          <a:srgbClr val="FFFFCC">
                            <a:alpha val="5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význam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FFCC">
                            <a:alpha val="50000"/>
                          </a:srgbClr>
                        </a:gs>
                        <a:gs pos="50000">
                          <a:schemeClr val="bg1"/>
                        </a:gs>
                        <a:gs pos="100000">
                          <a:srgbClr val="FFFFCC">
                            <a:alpha val="5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Jiné zdroje změn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FFCC">
                            <a:alpha val="50000"/>
                          </a:srgbClr>
                        </a:gs>
                        <a:gs pos="50000">
                          <a:schemeClr val="bg1"/>
                        </a:gs>
                        <a:gs pos="100000">
                          <a:srgbClr val="FFFFCC">
                            <a:alpha val="5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ALT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vzestup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poškození hepatocytů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565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AST/ALT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vzestup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tíže poškození hepatocytů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hemolýza, AIM, poškození svalstva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GMT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vzestup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cholestáza, steatóza, toxické postižení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565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ALP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vzestup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cholestáza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kostní afekce, těhotenství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565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CHS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pokles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porucha proteosyntézy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malnutrice, intoxikace organofosfáty, dědičný defekt syntézy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Albumin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pokles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porucha proteosyntézy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ztráty (nejč.močí), hyperhydratace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565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Nekonj. bilirubin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vzestup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jaterní transport aniontů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hemolýza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2635</TotalTime>
  <Words>3378</Words>
  <Application>Microsoft Office PowerPoint</Application>
  <PresentationFormat>Předvádění na obrazovce (4:3)</PresentationFormat>
  <Paragraphs>633</Paragraphs>
  <Slides>77</Slides>
  <Notes>22</Notes>
  <HiddenSlides>0</HiddenSlides>
  <MMClips>0</MMClips>
  <ScaleCrop>false</ScaleCrop>
  <HeadingPairs>
    <vt:vector size="8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77</vt:i4>
      </vt:variant>
    </vt:vector>
  </HeadingPairs>
  <TitlesOfParts>
    <vt:vector size="85" baseType="lpstr">
      <vt:lpstr>Arial</vt:lpstr>
      <vt:lpstr>Times New Roman</vt:lpstr>
      <vt:lpstr>Wingdings</vt:lpstr>
      <vt:lpstr/>
      <vt:lpstr>Comic Sans MS</vt:lpstr>
      <vt:lpstr>Výchozí návrh</vt:lpstr>
      <vt:lpstr>rastrový obrázek</vt:lpstr>
      <vt:lpstr>ISIS/Draw Sketch</vt:lpstr>
      <vt:lpstr>Biochemie jater</vt:lpstr>
      <vt:lpstr>Játra</vt:lpstr>
      <vt:lpstr>Snímek 3</vt:lpstr>
      <vt:lpstr>Snímek 4</vt:lpstr>
      <vt:lpstr>FUNKCE JATER </vt:lpstr>
      <vt:lpstr>Metabolismus jater Hlavní funkce = udržování hladin mnoha látek v krevní plazmě </vt:lpstr>
      <vt:lpstr>Metabolismus jater Hlavní funkce = udržování hladin mnoha látek v krevní plasmě </vt:lpstr>
      <vt:lpstr>Metabolismus jater Hlavní funkce = udržování hladin mnoha látek v krevní plasmě </vt:lpstr>
      <vt:lpstr>Snímek 9</vt:lpstr>
      <vt:lpstr>Snímek 10</vt:lpstr>
      <vt:lpstr>Snímek 11</vt:lpstr>
      <vt:lpstr>Snímek 12</vt:lpstr>
      <vt:lpstr>Snímek 13</vt:lpstr>
      <vt:lpstr>Snímek 14</vt:lpstr>
      <vt:lpstr>Laboratorní známky                 poškození hepatocytů</vt:lpstr>
      <vt:lpstr>Typy testů v hepatologii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α-hydroxybutyrátdehydrogenáza (HBD)</vt:lpstr>
      <vt:lpstr>Snímek 25</vt:lpstr>
      <vt:lpstr>Snímek 26</vt:lpstr>
      <vt:lpstr>Snímek 27</vt:lpstr>
      <vt:lpstr>Snímek 28</vt:lpstr>
      <vt:lpstr>Snímek 29</vt:lpstr>
      <vt:lpstr>Koagulační kaskáda</vt:lpstr>
      <vt:lpstr>Snímek 31</vt:lpstr>
      <vt:lpstr>PORUCHA FUNKCE HEPATOCYTŮ</vt:lpstr>
      <vt:lpstr>Úloha jater v metabolismu aminokyselin</vt:lpstr>
      <vt:lpstr>Močovinový (ornithinový) cyklus</vt:lpstr>
      <vt:lpstr>Snímek 35</vt:lpstr>
      <vt:lpstr>Porucha urogeneze</vt:lpstr>
      <vt:lpstr>Hepatorenální syndrom</vt:lpstr>
      <vt:lpstr>Hepatorenální syndrom</vt:lpstr>
      <vt:lpstr>Hepatorenální syndrom</vt:lpstr>
      <vt:lpstr>Jaterní encefalopatie</vt:lpstr>
      <vt:lpstr>Porucha proteosyntézy</vt:lpstr>
      <vt:lpstr>Porucha metabolismu sacharidů</vt:lpstr>
      <vt:lpstr>Snímek 43</vt:lpstr>
      <vt:lpstr>Snímek 44</vt:lpstr>
      <vt:lpstr>Snímek 45</vt:lpstr>
      <vt:lpstr>Snímek 46</vt:lpstr>
      <vt:lpstr>Snímek 47</vt:lpstr>
      <vt:lpstr>Porucha metabolismu sacharidů</vt:lpstr>
      <vt:lpstr>Snímek 49</vt:lpstr>
      <vt:lpstr>Porucha metabolismu lipidů</vt:lpstr>
      <vt:lpstr>Úloha jater v metabolismu tuků</vt:lpstr>
      <vt:lpstr>Biosyntéza ketolátek</vt:lpstr>
      <vt:lpstr>Ketolátky</vt:lpstr>
      <vt:lpstr>Metabolismus cholesterolu</vt:lpstr>
      <vt:lpstr>Porucha metabolismu lipidů</vt:lpstr>
      <vt:lpstr>Porucha exkrece žlučových kyselin, cizorodých  a toxických látek</vt:lpstr>
      <vt:lpstr>Metabolismus žlučových kyselin</vt:lpstr>
      <vt:lpstr>Metabolismus žlučových kyselin (výhradně v játrech)</vt:lpstr>
      <vt:lpstr>Biotransformace</vt:lpstr>
      <vt:lpstr>Biotransformace</vt:lpstr>
      <vt:lpstr>Snímek 61</vt:lpstr>
      <vt:lpstr>Systém cytochrom P450</vt:lpstr>
      <vt:lpstr>Snímek 63</vt:lpstr>
      <vt:lpstr>Snímek 64</vt:lpstr>
      <vt:lpstr>Poškození jater ethanolem</vt:lpstr>
      <vt:lpstr>Porucha exkrece cizorodých        a toxických látek</vt:lpstr>
      <vt:lpstr>Porucha exkrece cizorodých        a toxických látek</vt:lpstr>
      <vt:lpstr>Exkrece cizorodých                      a toxických látek</vt:lpstr>
      <vt:lpstr>Porucha exkrece cizorodých        a toxických látek</vt:lpstr>
      <vt:lpstr>TOXICKÉ POŠKOZENÍ JATER</vt:lpstr>
      <vt:lpstr>LABORATORNÍ ZNÁMKY CHOLESTÁZY</vt:lpstr>
      <vt:lpstr>LABORATORNÍ ZNÁMKY FIBRÓZY</vt:lpstr>
      <vt:lpstr>JATERNÍ CIRHÓZA</vt:lpstr>
      <vt:lpstr>Laboratorní nálezy                            u jaterní cirhózy</vt:lpstr>
      <vt:lpstr>KARCINOM JATER (hepatom)</vt:lpstr>
      <vt:lpstr>METASTÁZY JATER</vt:lpstr>
      <vt:lpstr>„Jaterní testy“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Biochemické vyšetření funkce jater</dc:title>
  <dc:creator>Magdalena Fořtová</dc:creator>
  <cp:lastModifiedBy>Pavlina</cp:lastModifiedBy>
  <cp:revision>32</cp:revision>
  <dcterms:created xsi:type="dcterms:W3CDTF">2010-11-23T14:15:53Z</dcterms:created>
  <dcterms:modified xsi:type="dcterms:W3CDTF">2014-04-17T12:22:22Z</dcterms:modified>
</cp:coreProperties>
</file>