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8" r:id="rId4"/>
  </p:sldMasterIdLst>
  <p:notesMasterIdLst>
    <p:notesMasterId r:id="rId35"/>
  </p:notesMasterIdLst>
  <p:sldIdLst>
    <p:sldId id="256" r:id="rId5"/>
    <p:sldId id="257" r:id="rId6"/>
    <p:sldId id="258" r:id="rId7"/>
    <p:sldId id="259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6" r:id="rId27"/>
    <p:sldId id="305" r:id="rId28"/>
    <p:sldId id="307" r:id="rId29"/>
    <p:sldId id="308" r:id="rId30"/>
    <p:sldId id="309" r:id="rId31"/>
    <p:sldId id="284" r:id="rId32"/>
    <p:sldId id="285" r:id="rId33"/>
    <p:sldId id="286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599" autoAdjust="0"/>
  </p:normalViewPr>
  <p:slideViewPr>
    <p:cSldViewPr>
      <p:cViewPr varScale="1">
        <p:scale>
          <a:sx n="108" d="100"/>
          <a:sy n="108" d="100"/>
        </p:scale>
        <p:origin x="-107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3842907C-D0AA-4C58-9F94-58B40AD65B29}" type="datetimeFigureOut">
              <a:rPr lang="en-US" smtClean="0"/>
              <a:pPr/>
              <a:t>12/18/2013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1D76769E-C829-4283-B80E-CB90D995C29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6769E-C829-4283-B80E-CB90D995C29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6769E-C829-4283-B80E-CB90D995C29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6769E-C829-4283-B80E-CB90D995C29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noProof="0" dirty="0" smtClean="0"/>
              <a:t>Lieberman, M., Marks, A.D. MARKS’</a:t>
            </a:r>
            <a:r>
              <a:rPr lang="en-US" baseline="0" noProof="0" dirty="0" smtClean="0"/>
              <a:t> Basic medical biochemistry; A clinical approach, 3</a:t>
            </a:r>
            <a:r>
              <a:rPr lang="en-US" baseline="30000" noProof="0" dirty="0" smtClean="0"/>
              <a:t>rd</a:t>
            </a:r>
            <a:r>
              <a:rPr lang="en-US" baseline="0" noProof="0" dirty="0" smtClean="0"/>
              <a:t> edition, </a:t>
            </a:r>
            <a:r>
              <a:rPr lang="en-US" baseline="0" noProof="0" dirty="0" err="1" smtClean="0"/>
              <a:t>Wolters</a:t>
            </a:r>
            <a:r>
              <a:rPr lang="en-US" baseline="0" noProof="0" dirty="0" smtClean="0"/>
              <a:t> </a:t>
            </a:r>
            <a:r>
              <a:rPr lang="en-US" baseline="0" noProof="0" dirty="0" err="1" smtClean="0"/>
              <a:t>Kluwer</a:t>
            </a:r>
            <a:r>
              <a:rPr lang="en-US" baseline="0" noProof="0" dirty="0" smtClean="0"/>
              <a:t>, 2009</a:t>
            </a:r>
          </a:p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6769E-C829-4283-B80E-CB90D995C291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582807"/>
            <a:ext cx="7772400" cy="1199704"/>
          </a:xfrm>
        </p:spPr>
        <p:txBody>
          <a:bodyPr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Shap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/>
            </a:p>
          </p:txBody>
        </p:sp>
        <p:sp>
          <p:nvSpPr>
            <p:cNvPr id="8" name="Shap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/>
            </a:p>
          </p:txBody>
        </p:sp>
        <p:sp>
          <p:nvSpPr>
            <p:cNvPr id="11" name="Shap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6E13C79-1C97-4B32-B2AE-1A69C169643E}" type="datetime2">
              <a:rPr lang="en-US" smtClean="0"/>
              <a:pPr/>
              <a:t>Wednesday, December 18, 2013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5292C34-3E5E-4BA5-AF54-F1601B144FB0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7FEF5B-F2CC-4EC5-8F1F-29A8BF9EFFA9}" type="datetime2">
              <a:rPr lang="en-US" smtClean="0"/>
              <a:pPr/>
              <a:t>Wednesday, December 18,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10EEA-824F-4D46-AFE7-60426C8C06B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888512"/>
            <a:ext cx="4572000" cy="1454888"/>
          </a:xfrm>
        </p:spPr>
        <p:txBody>
          <a:bodyPr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4709C1-563D-4D9C-B702-B64C84A5A174}" type="datetime2">
              <a:rPr lang="en-US" smtClean="0"/>
              <a:pPr/>
              <a:t>Wednesday, December 18,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10EEA-824F-4D46-AFE7-60426C8C06B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/>
            <a:endParaRPr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/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8303D9-A6EB-41FB-BF22-3F49E470997E}" type="datetime2">
              <a:rPr lang="en-US" smtClean="0"/>
              <a:pPr/>
              <a:t>Wednesday, December 18,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10EEA-824F-4D46-AFE7-60426C8C06B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72430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72430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B0534-5698-4F62-9CFE-5DE61A073E78}" type="datetime2">
              <a:rPr lang="en-US" smtClean="0"/>
              <a:pPr/>
              <a:t>Wednesday, December 18, 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10EEA-824F-4D46-AFE7-60426C8C06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827A3-B249-4F87-AB1A-1E06AC1AA2A4}" type="datetime2">
              <a:rPr lang="en-US" smtClean="0"/>
              <a:pPr/>
              <a:t>Wednesday, December 18, 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10EEA-824F-4D46-AFE7-60426C8C06B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546142-29B2-49CC-BCC6-A3AD70B4960E}" type="datetime2">
              <a:rPr lang="en-US" smtClean="0"/>
              <a:pPr/>
              <a:t>Wednesday, December 18, 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10EEA-824F-4D46-AFE7-60426C8C06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34000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86C4691-4882-40A8-AF62-8CF6A18D40B2}" type="datetime2">
              <a:rPr lang="en-US" smtClean="0"/>
              <a:pPr/>
              <a:t>Wednesday, December 18,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10EEA-824F-4D46-AFE7-60426C8C06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371568"/>
            <a:ext cx="7162800" cy="648232"/>
          </a:xfrm>
          <a:noFill/>
        </p:spPr>
        <p:txBody>
          <a:bodyPr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1C6776A-4DEC-47EE-8A49-2C150ECB5465}" type="datetime2">
              <a:rPr lang="en-US" smtClean="0"/>
              <a:pPr/>
              <a:t>Wednesday, December 18, 2013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C410EEA-824F-4D46-AFE7-60426C8C06B0}" type="slidenum">
              <a:rPr lang="en-US" smtClean="0"/>
              <a:pPr/>
              <a:t>‹#›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07688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8" name="Shape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9" name="Shape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/>
            <a:endParaRPr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/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0E14BF-C004-4398-9186-5EE680724D95}" type="datetime2">
              <a:rPr lang="en-US" smtClean="0"/>
              <a:pPr/>
              <a:t>Wednesday, December 18,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92C34-3E5E-4BA5-AF54-F1601B144FB0}" type="slidenum">
              <a:rPr lang="en-US" sz="1400" smtClean="0">
                <a:solidFill>
                  <a:schemeClr val="tx2">
                    <a:shade val="50000"/>
                  </a:schemeClr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0E14BF-C004-4398-9186-5EE680724D95}" type="datetime2">
              <a:rPr lang="en-US" smtClean="0"/>
              <a:pPr/>
              <a:t>Wednesday, December 18,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92C34-3E5E-4BA5-AF54-F1601B144FB0}" type="slidenum">
              <a:rPr lang="en-US" sz="1400" smtClean="0">
                <a:solidFill>
                  <a:schemeClr val="tx2">
                    <a:shade val="50000"/>
                  </a:schemeClr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12" name="Shape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>
              <a:defRPr sz="1000">
                <a:solidFill>
                  <a:schemeClr val="tx1"/>
                </a:solidFill>
              </a:defRPr>
            </a:lvl1pPr>
            <a:extLst/>
          </a:lstStyle>
          <a:p>
            <a:fld id="{D10E14BF-C004-4398-9186-5EE680724D95}" type="datetime2">
              <a:rPr lang="en-US" smtClean="0"/>
              <a:pPr/>
              <a:t>Wednesday, December 18, 2013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>
              <a:defRPr sz="1000">
                <a:solidFill>
                  <a:schemeClr val="tx1"/>
                </a:solidFill>
              </a:defRPr>
            </a:lvl1pPr>
            <a:extLst/>
          </a:lstStyle>
          <a:p>
            <a:pPr algn="r"/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>
              <a:defRPr sz="1000" b="0">
                <a:solidFill>
                  <a:schemeClr val="tx1"/>
                </a:solidFill>
              </a:defRPr>
            </a:lvl1pPr>
            <a:extLst/>
          </a:lstStyle>
          <a:p>
            <a:fld id="{45292C34-3E5E-4BA5-AF54-F1601B144FB0}" type="slidenum">
              <a:rPr lang="en-US" sz="1400" smtClean="0">
                <a:solidFill>
                  <a:schemeClr val="tx2">
                    <a:shade val="50000"/>
                  </a:schemeClr>
                </a:solidFill>
              </a:rPr>
              <a:pPr/>
              <a:t>‹#›</a:t>
            </a:fld>
            <a:endParaRPr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xStyles>
    <p:titleStyle>
      <a:lvl1pPr algn="l" rtl="0" eaLnBrk="1" latinLnBrk="0" hangingPunct="1">
        <a:spcBef>
          <a:spcPct val="0"/>
        </a:spcBef>
        <a:buNone/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5000"/>
        <a:buFont typeface="Wingdings 3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800199"/>
          </a:xfrm>
        </p:spPr>
        <p:txBody>
          <a:bodyPr>
            <a:normAutofit/>
          </a:bodyPr>
          <a:lstStyle/>
          <a:p>
            <a:r>
              <a:rPr lang="cs-CZ" dirty="0" smtClean="0"/>
              <a:t>Mechanismus přenosu signálu do buňky</a:t>
            </a:r>
            <a:endParaRPr lang="cs-CZ" dirty="0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7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Bruno Sopko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Dráhy p</a:t>
            </a:r>
            <a:r>
              <a:rPr lang="cs-CZ" sz="27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řenosu signálu</a:t>
            </a:r>
            <a:endParaRPr lang="cs-CZ" dirty="0" smtClean="0"/>
          </a:p>
          <a:p>
            <a:r>
              <a:rPr lang="cs-CZ" sz="27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Organizace</a:t>
            </a:r>
            <a:endParaRPr lang="cs-CZ" dirty="0" smtClean="0"/>
          </a:p>
          <a:p>
            <a:r>
              <a:rPr lang="cs-CZ" dirty="0" smtClean="0"/>
              <a:t>Signály</a:t>
            </a:r>
          </a:p>
          <a:p>
            <a:r>
              <a:rPr lang="cs-CZ" sz="27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Receptory</a:t>
            </a:r>
          </a:p>
          <a:p>
            <a:pPr lvl="1"/>
            <a:r>
              <a:rPr lang="cs-CZ" dirty="0" smtClean="0"/>
              <a:t>Rozpustné receptory</a:t>
            </a:r>
          </a:p>
          <a:p>
            <a:pPr lvl="1"/>
            <a:r>
              <a:rPr lang="cs-CZ" dirty="0" err="1" smtClean="0"/>
              <a:t>Transmembránové</a:t>
            </a:r>
            <a:r>
              <a:rPr lang="cs-CZ" dirty="0" smtClean="0"/>
              <a:t> receptory</a:t>
            </a:r>
          </a:p>
          <a:p>
            <a:pPr lvl="2"/>
            <a:r>
              <a:rPr lang="cs-CZ" sz="2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Receptory </a:t>
            </a:r>
            <a:r>
              <a:rPr lang="cs-CZ" sz="21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spřažené</a:t>
            </a:r>
            <a:r>
              <a:rPr lang="cs-CZ" sz="2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  enzymovou aktivitou</a:t>
            </a:r>
            <a:endParaRPr lang="cs-CZ" dirty="0" smtClean="0"/>
          </a:p>
          <a:p>
            <a:pPr lvl="2"/>
            <a:r>
              <a:rPr lang="cs-CZ" dirty="0" smtClean="0"/>
              <a:t>Receptory </a:t>
            </a:r>
            <a:r>
              <a:rPr lang="cs-CZ" dirty="0" err="1" smtClean="0"/>
              <a:t>spřažené</a:t>
            </a:r>
            <a:r>
              <a:rPr lang="cs-CZ" dirty="0" smtClean="0"/>
              <a:t> s G-proteinem</a:t>
            </a:r>
          </a:p>
          <a:p>
            <a:pPr lvl="2"/>
            <a:r>
              <a:rPr lang="cs-CZ" dirty="0" smtClean="0"/>
              <a:t>Receptory </a:t>
            </a:r>
            <a:r>
              <a:rPr lang="cs-CZ" dirty="0" err="1" smtClean="0"/>
              <a:t>spřažené</a:t>
            </a:r>
            <a:r>
              <a:rPr lang="cs-CZ" dirty="0" smtClean="0"/>
              <a:t> s iontovým kanálem</a:t>
            </a:r>
          </a:p>
          <a:p>
            <a:r>
              <a:rPr lang="cs-CZ" dirty="0" smtClean="0"/>
              <a:t>Sekundární </a:t>
            </a:r>
            <a:r>
              <a:rPr lang="cs-CZ" dirty="0" err="1" smtClean="0"/>
              <a:t>messengery</a:t>
            </a:r>
            <a:r>
              <a:rPr lang="cs-CZ" dirty="0" smtClean="0"/>
              <a:t>, Amplifikátory, Integrátory</a:t>
            </a:r>
          </a:p>
          <a:p>
            <a:r>
              <a:rPr lang="cs-CZ" sz="2800" dirty="0" smtClean="0"/>
              <a:t>Změny v odpovědi na chemické signály</a:t>
            </a:r>
            <a:endParaRPr lang="cs-CZ" dirty="0" smtClean="0"/>
          </a:p>
          <a:p>
            <a:r>
              <a:rPr lang="cs-CZ" dirty="0" smtClean="0"/>
              <a:t>Inhibitory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83568" y="332656"/>
            <a:ext cx="79208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>
                <a:solidFill>
                  <a:schemeClr val="tx2"/>
                </a:solidFill>
              </a:rPr>
              <a:t>Obsah</a:t>
            </a:r>
            <a:endParaRPr lang="cs-CZ" sz="4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107504" y="3212976"/>
            <a:ext cx="352839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179512" y="1628800"/>
            <a:ext cx="87849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sz="4400" dirty="0" smtClean="0"/>
              <a:t>Dráhy přenosu signálu</a:t>
            </a:r>
            <a:endParaRPr lang="cs-CZ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0" y="1052736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Umožňují buňce detekovat a odpovídat na signály prostředí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Signál </a:t>
            </a:r>
            <a:r>
              <a:rPr lang="cs-CZ" sz="2400" dirty="0" smtClean="0">
                <a:sym typeface="Symbol"/>
              </a:rPr>
              <a:t> </a:t>
            </a:r>
            <a:r>
              <a:rPr lang="cs-CZ" sz="2400" dirty="0" smtClean="0"/>
              <a:t>Receptor </a:t>
            </a:r>
            <a:r>
              <a:rPr lang="cs-CZ" sz="2400" dirty="0" smtClean="0">
                <a:sym typeface="Symbol"/>
              </a:rPr>
              <a:t> </a:t>
            </a:r>
            <a:r>
              <a:rPr lang="cs-CZ" sz="2400" dirty="0" smtClean="0"/>
              <a:t>Transduktor </a:t>
            </a:r>
            <a:r>
              <a:rPr lang="cs-CZ" sz="2400" dirty="0" smtClean="0">
                <a:sym typeface="Symbol"/>
              </a:rPr>
              <a:t> </a:t>
            </a:r>
            <a:r>
              <a:rPr lang="cs-CZ" sz="2400" dirty="0" smtClean="0"/>
              <a:t>Efektor </a:t>
            </a:r>
            <a:r>
              <a:rPr lang="cs-CZ" sz="2400" dirty="0" smtClean="0">
                <a:sym typeface="Symbol"/>
              </a:rPr>
              <a:t> </a:t>
            </a:r>
            <a:r>
              <a:rPr lang="cs-CZ" sz="2400" dirty="0" smtClean="0"/>
              <a:t>Odpověď</a:t>
            </a:r>
          </a:p>
          <a:p>
            <a:pPr algn="ctr"/>
            <a:endParaRPr lang="cs-CZ" sz="2400" dirty="0" smtClean="0"/>
          </a:p>
          <a:p>
            <a:r>
              <a:rPr lang="cs-CZ" sz="4800" dirty="0" smtClean="0">
                <a:sym typeface="Symbol"/>
              </a:rPr>
              <a:t>        </a:t>
            </a:r>
            <a:endParaRPr lang="cs-CZ" sz="4800" dirty="0" smtClean="0"/>
          </a:p>
          <a:p>
            <a:r>
              <a:rPr lang="cs-CZ" sz="2400" dirty="0" smtClean="0"/>
              <a:t> Aktivace  </a:t>
            </a:r>
            <a:r>
              <a:rPr lang="cs-CZ" sz="2400" dirty="0" smtClean="0">
                <a:sym typeface="Symbol"/>
              </a:rPr>
              <a:t>  </a:t>
            </a:r>
            <a:r>
              <a:rPr lang="cs-CZ" sz="2400" dirty="0" smtClean="0"/>
              <a:t>Deaktivace</a:t>
            </a:r>
            <a:endParaRPr lang="en-US" sz="2400" dirty="0"/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348879"/>
            <a:ext cx="3312368" cy="4425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Dráhy přenosu signálu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688632"/>
          </a:xfrm>
        </p:spPr>
        <p:txBody>
          <a:bodyPr>
            <a:noAutofit/>
          </a:bodyPr>
          <a:lstStyle/>
          <a:p>
            <a:r>
              <a:rPr lang="en-US" sz="1800" b="1" dirty="0" smtClean="0"/>
              <a:t>Sign</a:t>
            </a:r>
            <a:r>
              <a:rPr lang="cs-CZ" sz="1800" b="1" dirty="0" smtClean="0"/>
              <a:t>á</a:t>
            </a:r>
            <a:r>
              <a:rPr lang="en-US" sz="1800" b="1" dirty="0" smtClean="0"/>
              <a:t>l</a:t>
            </a:r>
            <a:r>
              <a:rPr lang="cs-CZ" sz="1800" b="1" dirty="0" smtClean="0"/>
              <a:t>y</a:t>
            </a:r>
            <a:r>
              <a:rPr lang="en-US" sz="1800" b="1" dirty="0" smtClean="0"/>
              <a:t>: </a:t>
            </a:r>
            <a:r>
              <a:rPr lang="cs-CZ" sz="1800" dirty="0" smtClean="0"/>
              <a:t>Počátek celé akce</a:t>
            </a:r>
            <a:r>
              <a:rPr lang="en-US" sz="1800" dirty="0" smtClean="0"/>
              <a:t>. </a:t>
            </a:r>
            <a:r>
              <a:rPr lang="cs-CZ" sz="1800" dirty="0" smtClean="0"/>
              <a:t>Jedná se o látky, které buňka detekuje</a:t>
            </a:r>
            <a:r>
              <a:rPr lang="en-US" sz="1800" dirty="0" smtClean="0"/>
              <a:t>.</a:t>
            </a:r>
          </a:p>
          <a:p>
            <a:r>
              <a:rPr lang="en-US" sz="1800" b="1" dirty="0" smtClean="0"/>
              <a:t>Receptor</a:t>
            </a:r>
            <a:r>
              <a:rPr lang="cs-CZ" sz="1800" b="1" dirty="0" smtClean="0"/>
              <a:t>y</a:t>
            </a:r>
            <a:r>
              <a:rPr lang="en-US" sz="1800" b="1" dirty="0" smtClean="0"/>
              <a:t>: </a:t>
            </a:r>
            <a:r>
              <a:rPr lang="cs-CZ" sz="1800" dirty="0" smtClean="0"/>
              <a:t>Reakce na signální látky způsobí změnu struktury receptoru, a tím celou dráhu</a:t>
            </a:r>
            <a:r>
              <a:rPr lang="en-US" sz="1800" dirty="0" smtClean="0"/>
              <a:t>. </a:t>
            </a:r>
          </a:p>
          <a:p>
            <a:r>
              <a:rPr lang="en-US" sz="1800" b="1" dirty="0" err="1" smtClean="0"/>
              <a:t>Transdu</a:t>
            </a:r>
            <a:r>
              <a:rPr lang="cs-CZ" sz="1800" b="1" dirty="0" err="1" smtClean="0"/>
              <a:t>ktory</a:t>
            </a:r>
            <a:r>
              <a:rPr lang="en-US" sz="1800" b="1" dirty="0" smtClean="0"/>
              <a:t>: </a:t>
            </a:r>
            <a:r>
              <a:rPr lang="cs-CZ" sz="1800" dirty="0" smtClean="0"/>
              <a:t>Přijmou signál a předají jej v jiné formě. Signál </a:t>
            </a:r>
            <a:r>
              <a:rPr lang="cs-CZ" sz="1800" dirty="0" smtClean="0"/>
              <a:t>mohou i </a:t>
            </a:r>
            <a:r>
              <a:rPr lang="cs-CZ" sz="1800" dirty="0" smtClean="0"/>
              <a:t>zesílit (amplifikovat) nebo integrovat signály z různých zdrojů. Většina komponent signálních drah může být považována za transduktory.</a:t>
            </a:r>
            <a:endParaRPr lang="en-US" sz="1800" dirty="0" smtClean="0"/>
          </a:p>
          <a:p>
            <a:r>
              <a:rPr lang="en-US" sz="1800" b="1" dirty="0" smtClean="0"/>
              <a:t>Se</a:t>
            </a:r>
            <a:r>
              <a:rPr lang="cs-CZ" sz="1800" b="1" dirty="0" smtClean="0"/>
              <a:t>ku</a:t>
            </a:r>
            <a:r>
              <a:rPr lang="en-US" sz="1800" b="1" dirty="0" err="1" smtClean="0"/>
              <a:t>nd</a:t>
            </a:r>
            <a:r>
              <a:rPr lang="cs-CZ" sz="1800" b="1" dirty="0" err="1" smtClean="0"/>
              <a:t>ární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messenge</a:t>
            </a:r>
            <a:r>
              <a:rPr lang="cs-CZ" sz="1800" b="1" dirty="0" err="1" smtClean="0"/>
              <a:t>ři</a:t>
            </a:r>
            <a:r>
              <a:rPr lang="en-US" sz="1800" b="1" dirty="0" smtClean="0"/>
              <a:t>: </a:t>
            </a:r>
            <a:r>
              <a:rPr lang="cs-CZ" sz="1800" dirty="0" smtClean="0"/>
              <a:t>Malé molekuly, které jsou produkovány buňkou v odpovědi na signál. Mohou aktivovat další komponenty odpovědi.</a:t>
            </a:r>
          </a:p>
          <a:p>
            <a:r>
              <a:rPr lang="cs-CZ" sz="1800" b="1" dirty="0" smtClean="0"/>
              <a:t>Zesilovače (</a:t>
            </a:r>
            <a:r>
              <a:rPr lang="en-US" sz="1800" b="1" dirty="0" err="1" smtClean="0"/>
              <a:t>Amplifi</a:t>
            </a:r>
            <a:r>
              <a:rPr lang="cs-CZ" sz="1800" b="1" dirty="0" err="1" smtClean="0"/>
              <a:t>kátory</a:t>
            </a:r>
            <a:r>
              <a:rPr lang="cs-CZ" sz="1800" b="1" dirty="0" smtClean="0"/>
              <a:t>)</a:t>
            </a:r>
            <a:r>
              <a:rPr lang="en-US" sz="1800" b="1" dirty="0" smtClean="0"/>
              <a:t>: </a:t>
            </a:r>
            <a:r>
              <a:rPr lang="cs-CZ" sz="1800" dirty="0" smtClean="0"/>
              <a:t>Zesilují signál. Mění </a:t>
            </a:r>
            <a:r>
              <a:rPr lang="cs-CZ" sz="1800" dirty="0" err="1" smtClean="0"/>
              <a:t>jednomolekulový</a:t>
            </a:r>
            <a:r>
              <a:rPr lang="cs-CZ" sz="1800" dirty="0" smtClean="0"/>
              <a:t> </a:t>
            </a:r>
            <a:r>
              <a:rPr lang="cs-CZ" sz="1800" dirty="0" smtClean="0"/>
              <a:t>signál ve velké množství molekul sekundárního </a:t>
            </a:r>
            <a:r>
              <a:rPr lang="cs-CZ" sz="1800" dirty="0" err="1" smtClean="0"/>
              <a:t>messengeru</a:t>
            </a:r>
            <a:r>
              <a:rPr lang="cs-CZ" sz="1800" dirty="0" smtClean="0"/>
              <a:t> nebo dalšího signálu.</a:t>
            </a:r>
          </a:p>
          <a:p>
            <a:r>
              <a:rPr lang="en-US" sz="1800" b="1" dirty="0" err="1" smtClean="0"/>
              <a:t>Integr</a:t>
            </a:r>
            <a:r>
              <a:rPr lang="cs-CZ" sz="1800" b="1" dirty="0" smtClean="0"/>
              <a:t>á</a:t>
            </a:r>
            <a:r>
              <a:rPr lang="en-US" sz="1800" b="1" dirty="0" smtClean="0"/>
              <a:t>tor</a:t>
            </a:r>
            <a:r>
              <a:rPr lang="cs-CZ" sz="1800" b="1" dirty="0" smtClean="0"/>
              <a:t>y</a:t>
            </a:r>
            <a:r>
              <a:rPr lang="en-US" sz="1800" b="1" dirty="0" smtClean="0"/>
              <a:t>:</a:t>
            </a:r>
            <a:r>
              <a:rPr lang="en-US" sz="1800" dirty="0" smtClean="0"/>
              <a:t> </a:t>
            </a:r>
            <a:r>
              <a:rPr lang="cs-CZ" sz="1800" dirty="0" smtClean="0"/>
              <a:t> Umožňují složení několika signálů do jedné odpovědi.</a:t>
            </a:r>
            <a:endParaRPr lang="en-US" sz="1800" dirty="0" smtClean="0"/>
          </a:p>
          <a:p>
            <a:r>
              <a:rPr lang="en-US" sz="1800" b="1" dirty="0" err="1" smtClean="0"/>
              <a:t>Efe</a:t>
            </a:r>
            <a:r>
              <a:rPr lang="cs-CZ" sz="1800" b="1" dirty="0" smtClean="0"/>
              <a:t>k</a:t>
            </a:r>
            <a:r>
              <a:rPr lang="en-US" sz="1800" b="1" dirty="0" smtClean="0"/>
              <a:t>tor</a:t>
            </a:r>
            <a:r>
              <a:rPr lang="cs-CZ" sz="1800" b="1" dirty="0" smtClean="0"/>
              <a:t>y</a:t>
            </a:r>
            <a:r>
              <a:rPr lang="en-US" sz="1800" b="1" dirty="0" smtClean="0"/>
              <a:t>: </a:t>
            </a:r>
            <a:r>
              <a:rPr lang="cs-CZ" sz="1800" dirty="0" smtClean="0"/>
              <a:t>Konečný produkt signální dráhy. Jejich aktivací nastává požadovaný efekt/reakce. Někdy signály mohou aktivovat více drah a tím mít různé efekty.</a:t>
            </a:r>
          </a:p>
          <a:p>
            <a:r>
              <a:rPr lang="en-US" sz="1800" b="1" dirty="0" smtClean="0"/>
              <a:t>Inhibitor</a:t>
            </a:r>
            <a:r>
              <a:rPr lang="cs-CZ" sz="1800" b="1" dirty="0" smtClean="0"/>
              <a:t>y</a:t>
            </a:r>
            <a:r>
              <a:rPr lang="en-US" sz="1800" b="1" dirty="0" smtClean="0"/>
              <a:t>: </a:t>
            </a:r>
            <a:r>
              <a:rPr lang="cs-CZ" sz="1800" dirty="0" smtClean="0"/>
              <a:t>Vypínače signálních drah.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US" dirty="0" err="1" smtClean="0"/>
              <a:t>Signály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3457021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32656"/>
            <a:ext cx="2633464" cy="3681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437112"/>
            <a:ext cx="374441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941168"/>
            <a:ext cx="3167091" cy="1656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395536" y="3356992"/>
            <a:ext cx="3703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Přímá </a:t>
            </a:r>
            <a:r>
              <a:rPr lang="cs-CZ" dirty="0" err="1" smtClean="0"/>
              <a:t>mezibuběčná</a:t>
            </a:r>
            <a:r>
              <a:rPr lang="cs-CZ" dirty="0" smtClean="0"/>
              <a:t> signalizace</a:t>
            </a:r>
            <a:endParaRPr lang="en-US" dirty="0"/>
          </a:p>
        </p:txBody>
      </p:sp>
      <p:sp>
        <p:nvSpPr>
          <p:cNvPr id="9" name="TextovéPole 8"/>
          <p:cNvSpPr txBox="1"/>
          <p:nvPr/>
        </p:nvSpPr>
        <p:spPr>
          <a:xfrm>
            <a:off x="7609732" y="1196752"/>
            <a:ext cx="1534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Endokrinní </a:t>
            </a:r>
          </a:p>
          <a:p>
            <a:r>
              <a:rPr lang="cs-CZ" dirty="0" smtClean="0"/>
              <a:t>signalizace</a:t>
            </a:r>
            <a:endParaRPr lang="en-US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393305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Parakrinní</a:t>
            </a:r>
            <a:r>
              <a:rPr lang="cs-CZ" dirty="0" smtClean="0"/>
              <a:t> signalizace</a:t>
            </a:r>
            <a:endParaRPr lang="en-US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76056" y="450912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Autokrinní</a:t>
            </a:r>
            <a:r>
              <a:rPr lang="cs-CZ" dirty="0" smtClean="0"/>
              <a:t> signalizace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Rozpustné receptory</a:t>
            </a:r>
          </a:p>
          <a:p>
            <a:r>
              <a:rPr lang="cs-CZ" dirty="0" err="1" smtClean="0"/>
              <a:t>Transmembránové</a:t>
            </a:r>
            <a:r>
              <a:rPr lang="cs-CZ" dirty="0" smtClean="0"/>
              <a:t> receptory</a:t>
            </a:r>
          </a:p>
          <a:p>
            <a:pPr lvl="1"/>
            <a:r>
              <a:rPr lang="cs-CZ" dirty="0" smtClean="0"/>
              <a:t>Receptory </a:t>
            </a:r>
            <a:r>
              <a:rPr lang="cs-CZ" dirty="0" err="1" smtClean="0"/>
              <a:t>spřažené</a:t>
            </a:r>
            <a:r>
              <a:rPr lang="cs-CZ" dirty="0" smtClean="0"/>
              <a:t> s  enzymovou aktivitou</a:t>
            </a:r>
          </a:p>
          <a:p>
            <a:pPr lvl="1"/>
            <a:r>
              <a:rPr lang="cs-CZ" dirty="0" smtClean="0"/>
              <a:t>Receptory </a:t>
            </a:r>
            <a:r>
              <a:rPr lang="cs-CZ" dirty="0" err="1" smtClean="0"/>
              <a:t>spřažené</a:t>
            </a:r>
            <a:r>
              <a:rPr lang="cs-CZ" dirty="0" smtClean="0"/>
              <a:t> s G-proteinem</a:t>
            </a:r>
          </a:p>
          <a:p>
            <a:pPr lvl="1"/>
            <a:r>
              <a:rPr lang="cs-CZ" dirty="0" smtClean="0"/>
              <a:t>Receptory </a:t>
            </a:r>
            <a:r>
              <a:rPr lang="cs-CZ" dirty="0" err="1" smtClean="0"/>
              <a:t>spřažené</a:t>
            </a:r>
            <a:r>
              <a:rPr lang="cs-CZ" dirty="0" smtClean="0"/>
              <a:t> s iontovým kanálem</a:t>
            </a:r>
          </a:p>
          <a:p>
            <a:endParaRPr lang="en-US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Receptory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792088"/>
          </a:xfrm>
        </p:spPr>
        <p:txBody>
          <a:bodyPr>
            <a:noAutofit/>
          </a:bodyPr>
          <a:lstStyle/>
          <a:p>
            <a:r>
              <a:rPr lang="cs-CZ" sz="2800" dirty="0" smtClean="0"/>
              <a:t>Rozpustné receptory - </a:t>
            </a:r>
            <a:r>
              <a:rPr lang="cs-CZ" sz="2800" dirty="0" err="1" smtClean="0"/>
              <a:t>Nadrodina</a:t>
            </a:r>
            <a:r>
              <a:rPr lang="cs-CZ" sz="2800" dirty="0" smtClean="0"/>
              <a:t> receptorů S</a:t>
            </a:r>
            <a:r>
              <a:rPr lang="en-US" sz="2800" dirty="0" err="1" smtClean="0"/>
              <a:t>teroid</a:t>
            </a:r>
            <a:r>
              <a:rPr lang="cs-CZ" sz="2800" dirty="0" err="1" smtClean="0"/>
              <a:t>ních</a:t>
            </a:r>
            <a:r>
              <a:rPr lang="en-US" sz="2800" dirty="0" smtClean="0"/>
              <a:t>/Thyroid</a:t>
            </a:r>
            <a:r>
              <a:rPr lang="cs-CZ" sz="2800" dirty="0" err="1" smtClean="0"/>
              <a:t>ních</a:t>
            </a:r>
            <a:r>
              <a:rPr lang="en-US" sz="2800" dirty="0" smtClean="0"/>
              <a:t> </a:t>
            </a:r>
            <a:r>
              <a:rPr lang="cs-CZ" sz="2800" dirty="0" smtClean="0"/>
              <a:t>h</a:t>
            </a:r>
            <a:r>
              <a:rPr lang="en-US" sz="2800" dirty="0" err="1" smtClean="0"/>
              <a:t>ormon</a:t>
            </a:r>
            <a:r>
              <a:rPr lang="cs-CZ" sz="2800" dirty="0" smtClean="0"/>
              <a:t>ů</a:t>
            </a:r>
            <a:endParaRPr lang="en-US" sz="2800" dirty="0"/>
          </a:p>
        </p:txBody>
      </p:sp>
      <p:pic>
        <p:nvPicPr>
          <p:cNvPr id="12" name="Zástupný symbol pro obsah 3" descr="1000px-Cortisol2.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3027028" cy="2016001"/>
          </a:xfrm>
        </p:spPr>
      </p:pic>
      <p:sp>
        <p:nvSpPr>
          <p:cNvPr id="13" name="TextovéPole 12"/>
          <p:cNvSpPr txBox="1"/>
          <p:nvPr/>
        </p:nvSpPr>
        <p:spPr>
          <a:xfrm>
            <a:off x="107504" y="3068960"/>
            <a:ext cx="2917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K</a:t>
            </a:r>
            <a:r>
              <a:rPr lang="en-US" dirty="0" err="1" smtClean="0"/>
              <a:t>ortisol</a:t>
            </a:r>
            <a:r>
              <a:rPr lang="en-US" dirty="0" smtClean="0"/>
              <a:t> (</a:t>
            </a:r>
            <a:r>
              <a:rPr lang="en-US" dirty="0" err="1" smtClean="0"/>
              <a:t>glu</a:t>
            </a:r>
            <a:r>
              <a:rPr lang="cs-CZ" dirty="0" smtClean="0"/>
              <a:t>k</a:t>
            </a:r>
            <a:r>
              <a:rPr lang="en-US" dirty="0" smtClean="0"/>
              <a:t>o</a:t>
            </a:r>
            <a:r>
              <a:rPr lang="cs-CZ" dirty="0" smtClean="0"/>
              <a:t>k</a:t>
            </a:r>
            <a:r>
              <a:rPr lang="en-US" dirty="0" err="1" smtClean="0"/>
              <a:t>orti</a:t>
            </a:r>
            <a:r>
              <a:rPr lang="cs-CZ" dirty="0" smtClean="0"/>
              <a:t>k</a:t>
            </a:r>
            <a:r>
              <a:rPr lang="en-US" dirty="0" err="1" smtClean="0"/>
              <a:t>oid</a:t>
            </a:r>
            <a:r>
              <a:rPr lang="en-US" dirty="0" smtClean="0"/>
              <a:t>)</a:t>
            </a:r>
          </a:p>
        </p:txBody>
      </p:sp>
      <p:pic>
        <p:nvPicPr>
          <p:cNvPr id="14" name="Obrázek 13" descr="640px-Androsteron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052736"/>
            <a:ext cx="2664295" cy="1914962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2843808" y="3068960"/>
            <a:ext cx="2582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Androsteron</a:t>
            </a:r>
            <a:r>
              <a:rPr lang="en-US" dirty="0" smtClean="0"/>
              <a:t> (steroid)</a:t>
            </a:r>
            <a:endParaRPr lang="cs-CZ" dirty="0"/>
          </a:p>
        </p:txBody>
      </p:sp>
      <p:pic>
        <p:nvPicPr>
          <p:cNvPr id="16" name="Obrázek 15" descr="1024px-(S)-Triiodthyronine_Structural_Formula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908720"/>
            <a:ext cx="3205921" cy="2088232"/>
          </a:xfrm>
          <a:prstGeom prst="rect">
            <a:avLst/>
          </a:prstGeom>
        </p:spPr>
      </p:pic>
      <p:pic>
        <p:nvPicPr>
          <p:cNvPr id="17" name="Obrázek 16" descr="1000px-All-trans-Retinsäure.sv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3861048"/>
            <a:ext cx="3721307" cy="1124716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539552" y="5229200"/>
            <a:ext cx="4448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r>
              <a:rPr lang="cs-CZ" dirty="0" err="1" smtClean="0"/>
              <a:t>ll</a:t>
            </a:r>
            <a:r>
              <a:rPr lang="cs-CZ" dirty="0" smtClean="0"/>
              <a:t>-</a:t>
            </a:r>
            <a:r>
              <a:rPr lang="cs-CZ" i="1" dirty="0" smtClean="0"/>
              <a:t>trans</a:t>
            </a:r>
            <a:r>
              <a:rPr lang="en-US" dirty="0" smtClean="0"/>
              <a:t> </a:t>
            </a:r>
            <a:r>
              <a:rPr lang="cs-CZ" dirty="0" smtClean="0"/>
              <a:t>retinolová kyselina</a:t>
            </a:r>
            <a:r>
              <a:rPr lang="en-US" dirty="0" smtClean="0"/>
              <a:t> (retinoid)</a:t>
            </a:r>
            <a:endParaRPr lang="cs-CZ" dirty="0"/>
          </a:p>
        </p:txBody>
      </p:sp>
      <p:pic>
        <p:nvPicPr>
          <p:cNvPr id="19" name="Obrázek 18" descr="1000px-Ergocalciferol.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60032" y="3573016"/>
            <a:ext cx="2844633" cy="3043757"/>
          </a:xfrm>
          <a:prstGeom prst="rect">
            <a:avLst/>
          </a:prstGeom>
        </p:spPr>
      </p:pic>
      <p:sp>
        <p:nvSpPr>
          <p:cNvPr id="20" name="TextovéPole 19"/>
          <p:cNvSpPr txBox="1"/>
          <p:nvPr/>
        </p:nvSpPr>
        <p:spPr>
          <a:xfrm>
            <a:off x="7308304" y="5517232"/>
            <a:ext cx="1435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Vitamin D</a:t>
            </a:r>
            <a:r>
              <a:rPr lang="en-US" baseline="-25000" dirty="0" smtClean="0"/>
              <a:t>2</a:t>
            </a:r>
            <a:endParaRPr lang="cs-CZ" baseline="-25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08104" y="306896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3,3',5-</a:t>
            </a:r>
            <a:r>
              <a:rPr lang="cs-CZ" dirty="0" err="1" smtClean="0"/>
              <a:t>trijodo</a:t>
            </a:r>
            <a:r>
              <a:rPr lang="cs-CZ" dirty="0" smtClean="0"/>
              <a:t>-L-</a:t>
            </a:r>
            <a:r>
              <a:rPr lang="cs-CZ" dirty="0" err="1" smtClean="0"/>
              <a:t>thyronine</a:t>
            </a:r>
            <a:r>
              <a:rPr lang="en-US" dirty="0" smtClean="0"/>
              <a:t> </a:t>
            </a:r>
          </a:p>
          <a:p>
            <a:r>
              <a:rPr lang="en-US" dirty="0" smtClean="0"/>
              <a:t>(thyroid)</a:t>
            </a:r>
            <a:endParaRPr lang="cs-CZ" dirty="0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2800" dirty="0" smtClean="0"/>
              <a:t>Rozpustné receptory - </a:t>
            </a:r>
            <a:r>
              <a:rPr lang="cs-CZ" sz="2800" dirty="0" err="1" smtClean="0"/>
              <a:t>Nadrodina</a:t>
            </a:r>
            <a:r>
              <a:rPr lang="cs-CZ" sz="2800" dirty="0" smtClean="0"/>
              <a:t> receptorů S</a:t>
            </a:r>
            <a:r>
              <a:rPr lang="en-US" sz="2800" dirty="0" err="1" smtClean="0"/>
              <a:t>teroid</a:t>
            </a:r>
            <a:r>
              <a:rPr lang="cs-CZ" sz="2800" dirty="0" err="1" smtClean="0"/>
              <a:t>ních</a:t>
            </a:r>
            <a:r>
              <a:rPr lang="en-US" sz="2800" dirty="0" smtClean="0"/>
              <a:t>/Thyroid</a:t>
            </a:r>
            <a:r>
              <a:rPr lang="cs-CZ" sz="2800" dirty="0" err="1" smtClean="0"/>
              <a:t>ních</a:t>
            </a:r>
            <a:r>
              <a:rPr lang="en-US" sz="2800" dirty="0" smtClean="0"/>
              <a:t> </a:t>
            </a:r>
            <a:r>
              <a:rPr lang="cs-CZ" sz="2800" dirty="0" smtClean="0"/>
              <a:t>h</a:t>
            </a:r>
            <a:r>
              <a:rPr lang="en-US" sz="2800" dirty="0" err="1" smtClean="0"/>
              <a:t>ormon</a:t>
            </a:r>
            <a:r>
              <a:rPr lang="cs-CZ" sz="2800" dirty="0" smtClean="0"/>
              <a:t>ů</a:t>
            </a:r>
            <a:endParaRPr lang="en-US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5" y="1412776"/>
            <a:ext cx="4690807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376167"/>
          </a:xfrm>
        </p:spPr>
        <p:txBody>
          <a:bodyPr>
            <a:normAutofit lnSpcReduction="10000"/>
          </a:bodyPr>
          <a:lstStyle/>
          <a:p>
            <a:r>
              <a:rPr lang="cs-CZ" b="1" dirty="0" err="1" smtClean="0"/>
              <a:t>Tyrosin</a:t>
            </a:r>
            <a:r>
              <a:rPr lang="cs-CZ" b="1" dirty="0" smtClean="0"/>
              <a:t> kinázy</a:t>
            </a:r>
            <a:r>
              <a:rPr lang="cs-CZ" dirty="0" smtClean="0"/>
              <a:t> – </a:t>
            </a:r>
            <a:r>
              <a:rPr lang="cs-CZ" dirty="0" err="1" smtClean="0"/>
              <a:t>fosforylují</a:t>
            </a:r>
            <a:r>
              <a:rPr lang="cs-CZ" dirty="0" smtClean="0"/>
              <a:t> proteiny za spotřeby ATP</a:t>
            </a:r>
          </a:p>
          <a:p>
            <a:r>
              <a:rPr lang="cs-CZ" b="1" dirty="0" err="1" smtClean="0"/>
              <a:t>Fosfolipáza</a:t>
            </a:r>
            <a:r>
              <a:rPr lang="cs-CZ" b="1" dirty="0" smtClean="0"/>
              <a:t> C</a:t>
            </a:r>
            <a:r>
              <a:rPr lang="cs-CZ" dirty="0" smtClean="0"/>
              <a:t> – štěpí PIP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  <a:r>
              <a:rPr lang="cs-CZ" smtClean="0"/>
              <a:t>na </a:t>
            </a:r>
            <a:r>
              <a:rPr lang="cs-CZ" smtClean="0"/>
              <a:t>PIP</a:t>
            </a:r>
            <a:r>
              <a:rPr lang="cs-CZ" baseline="-25000" smtClean="0"/>
              <a:t>3</a:t>
            </a:r>
            <a:r>
              <a:rPr lang="cs-CZ" smtClean="0"/>
              <a:t> </a:t>
            </a:r>
            <a:r>
              <a:rPr lang="cs-CZ" dirty="0" smtClean="0"/>
              <a:t>a DAG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 err="1" smtClean="0"/>
              <a:t>Transmembránové</a:t>
            </a:r>
            <a:r>
              <a:rPr lang="cs-CZ" sz="3000" dirty="0" smtClean="0"/>
              <a:t> receptory - </a:t>
            </a:r>
            <a:r>
              <a:rPr lang="cs-CZ" sz="3000" dirty="0" err="1" smtClean="0"/>
              <a:t>Receptory</a:t>
            </a:r>
            <a:r>
              <a:rPr lang="cs-CZ" sz="3000" dirty="0" smtClean="0"/>
              <a:t> </a:t>
            </a:r>
            <a:r>
              <a:rPr lang="cs-CZ" sz="3000" dirty="0" err="1" smtClean="0"/>
              <a:t>spřažené</a:t>
            </a:r>
            <a:r>
              <a:rPr lang="cs-CZ" sz="3000" dirty="0" smtClean="0"/>
              <a:t> s  enzymovou aktivitou </a:t>
            </a:r>
            <a:endParaRPr lang="en-US" sz="3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857496"/>
            <a:ext cx="5143536" cy="3693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Tyrosin</a:t>
            </a:r>
            <a:r>
              <a:rPr lang="cs-CZ" dirty="0" smtClean="0"/>
              <a:t> kinázy / RAS MAP kinázy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759" y="1928802"/>
            <a:ext cx="8699241" cy="296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Tyrosin</a:t>
            </a:r>
            <a:r>
              <a:rPr lang="cs-CZ" dirty="0" smtClean="0"/>
              <a:t> kinázy / Inzulinový receptor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16" y="1571612"/>
            <a:ext cx="9019461" cy="4357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2547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Tyrosin</a:t>
            </a:r>
            <a:r>
              <a:rPr lang="cs-CZ" dirty="0" smtClean="0"/>
              <a:t> kinázy / JAK-STAT receptory</a:t>
            </a:r>
            <a:endParaRPr lang="cs-CZ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597" y="1268760"/>
            <a:ext cx="8987746" cy="308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115616" y="5143512"/>
            <a:ext cx="71416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JAK – Janus </a:t>
            </a:r>
            <a:r>
              <a:rPr lang="en-US" sz="2000" dirty="0" err="1" smtClean="0"/>
              <a:t>Kinase</a:t>
            </a:r>
            <a:endParaRPr lang="en-US" sz="2000" dirty="0" smtClean="0"/>
          </a:p>
          <a:p>
            <a:r>
              <a:rPr lang="en-US" sz="2000" dirty="0" smtClean="0"/>
              <a:t>STAT – Signal Transducer and Activator of Transcription</a:t>
            </a:r>
            <a:endParaRPr lang="cs-CZ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Tyrosin</a:t>
            </a:r>
            <a:r>
              <a:rPr lang="cs-CZ" dirty="0" smtClean="0"/>
              <a:t> kinázy / Receptory </a:t>
            </a:r>
            <a:r>
              <a:rPr lang="cs-CZ" dirty="0" err="1" smtClean="0"/>
              <a:t>Serino</a:t>
            </a:r>
            <a:r>
              <a:rPr lang="cs-CZ" dirty="0" smtClean="0"/>
              <a:t>-</a:t>
            </a:r>
            <a:r>
              <a:rPr lang="cs-CZ" dirty="0" err="1" smtClean="0"/>
              <a:t>Threoninových</a:t>
            </a:r>
            <a:r>
              <a:rPr lang="cs-CZ" dirty="0" smtClean="0"/>
              <a:t> Kináz</a:t>
            </a:r>
            <a:endParaRPr lang="cs-CZ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616126"/>
            <a:ext cx="8887346" cy="3027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000760" y="6072206"/>
            <a:ext cx="2193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Převážně </a:t>
            </a:r>
            <a:r>
              <a:rPr lang="cs-CZ" dirty="0" err="1" smtClean="0"/>
              <a:t>cytokiny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Fofolipáza</a:t>
            </a:r>
            <a:r>
              <a:rPr lang="cs-CZ" dirty="0" smtClean="0"/>
              <a:t> C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235387"/>
            <a:ext cx="7894847" cy="4848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939784"/>
          </a:xfrm>
        </p:spPr>
        <p:txBody>
          <a:bodyPr>
            <a:normAutofit fontScale="90000"/>
          </a:bodyPr>
          <a:lstStyle/>
          <a:p>
            <a:r>
              <a:rPr lang="cs-CZ" sz="4000" dirty="0" err="1" smtClean="0"/>
              <a:t>Transmembránové</a:t>
            </a:r>
            <a:r>
              <a:rPr lang="cs-CZ" sz="4000" dirty="0" smtClean="0"/>
              <a:t> receptory / </a:t>
            </a:r>
            <a:r>
              <a:rPr lang="cs-CZ" sz="4000" dirty="0" err="1" smtClean="0"/>
              <a:t>Receptory</a:t>
            </a:r>
            <a:r>
              <a:rPr lang="cs-CZ" sz="4000" dirty="0" smtClean="0"/>
              <a:t> </a:t>
            </a:r>
            <a:r>
              <a:rPr lang="cs-CZ" sz="4000" dirty="0" err="1" smtClean="0"/>
              <a:t>spřažené</a:t>
            </a:r>
            <a:r>
              <a:rPr lang="cs-CZ" sz="4000" dirty="0" smtClean="0"/>
              <a:t> s G-proteinem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00174"/>
            <a:ext cx="3067050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3857620" y="2000240"/>
            <a:ext cx="5000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Charakteristická struktura receptorů</a:t>
            </a:r>
          </a:p>
          <a:p>
            <a:endParaRPr lang="cs-CZ" dirty="0" smtClean="0"/>
          </a:p>
          <a:p>
            <a:r>
              <a:rPr lang="cs-CZ" dirty="0" err="1" smtClean="0"/>
              <a:t>Heptahelikální</a:t>
            </a:r>
            <a:r>
              <a:rPr lang="cs-CZ" dirty="0" smtClean="0"/>
              <a:t> receptory (7 </a:t>
            </a:r>
            <a:r>
              <a:rPr lang="cs-CZ" dirty="0" err="1" smtClean="0"/>
              <a:t>transmembránových</a:t>
            </a:r>
            <a:r>
              <a:rPr lang="cs-CZ" dirty="0" smtClean="0"/>
              <a:t> </a:t>
            </a:r>
            <a:r>
              <a:rPr lang="el-GR" dirty="0" smtClean="0"/>
              <a:t>α</a:t>
            </a:r>
            <a:r>
              <a:rPr lang="cs-CZ" dirty="0" smtClean="0"/>
              <a:t>-</a:t>
            </a:r>
            <a:r>
              <a:rPr lang="cs-CZ" dirty="0" err="1" smtClean="0"/>
              <a:t>helixů</a:t>
            </a:r>
            <a:r>
              <a:rPr lang="cs-CZ" dirty="0" smtClean="0"/>
              <a:t>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err="1" smtClean="0"/>
              <a:t>Transmembránové</a:t>
            </a:r>
            <a:r>
              <a:rPr lang="cs-CZ" sz="4000" dirty="0" smtClean="0"/>
              <a:t> receptory / </a:t>
            </a:r>
            <a:r>
              <a:rPr lang="cs-CZ" sz="4000" dirty="0" err="1" smtClean="0"/>
              <a:t>Receptory</a:t>
            </a:r>
            <a:r>
              <a:rPr lang="cs-CZ" sz="4000" dirty="0" smtClean="0"/>
              <a:t> </a:t>
            </a:r>
            <a:r>
              <a:rPr lang="cs-CZ" sz="4000" dirty="0" err="1" smtClean="0"/>
              <a:t>spřažené</a:t>
            </a:r>
            <a:r>
              <a:rPr lang="cs-CZ" sz="4000" dirty="0" smtClean="0"/>
              <a:t> s G-proteinem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357298"/>
            <a:ext cx="8715436" cy="5360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>
            <a:normAutofit/>
          </a:bodyPr>
          <a:lstStyle/>
          <a:p>
            <a:r>
              <a:rPr lang="cs-CZ" sz="3200" dirty="0" err="1" smtClean="0"/>
              <a:t>Transmembránové</a:t>
            </a:r>
            <a:r>
              <a:rPr lang="cs-CZ" sz="3200" dirty="0" smtClean="0"/>
              <a:t> receptory / </a:t>
            </a:r>
            <a:r>
              <a:rPr lang="cs-CZ" sz="3200" dirty="0" err="1" smtClean="0"/>
              <a:t>Receptory</a:t>
            </a:r>
            <a:r>
              <a:rPr lang="cs-CZ" sz="3200" dirty="0" smtClean="0"/>
              <a:t> </a:t>
            </a:r>
            <a:r>
              <a:rPr lang="cs-CZ" sz="3200" dirty="0" err="1" smtClean="0"/>
              <a:t>spřažené</a:t>
            </a:r>
            <a:r>
              <a:rPr lang="cs-CZ" sz="3200" dirty="0" smtClean="0"/>
              <a:t> s iontovým kanálem </a:t>
            </a:r>
            <a:endParaRPr lang="cs-CZ" sz="3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285860"/>
            <a:ext cx="8429652" cy="5087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cAMP</a:t>
            </a:r>
            <a:endParaRPr lang="cs-CZ" dirty="0" smtClean="0"/>
          </a:p>
          <a:p>
            <a:r>
              <a:rPr lang="cs-CZ" dirty="0" err="1" smtClean="0"/>
              <a:t>cGMP</a:t>
            </a:r>
            <a:endParaRPr lang="cs-CZ" dirty="0" smtClean="0"/>
          </a:p>
          <a:p>
            <a:r>
              <a:rPr lang="cs-CZ" dirty="0" smtClean="0"/>
              <a:t>Fosfolipidy a Ca</a:t>
            </a:r>
            <a:r>
              <a:rPr lang="cs-CZ" baseline="30000" dirty="0" smtClean="0"/>
              <a:t>2</a:t>
            </a:r>
            <a:r>
              <a:rPr lang="en-US" baseline="30000" dirty="0" smtClean="0"/>
              <a:t>+</a:t>
            </a:r>
          </a:p>
          <a:p>
            <a:r>
              <a:rPr lang="en-US" dirty="0" smtClean="0"/>
              <a:t>PI</a:t>
            </a:r>
            <a:r>
              <a:rPr lang="en-US" baseline="-25000" dirty="0" smtClean="0"/>
              <a:t>3</a:t>
            </a:r>
            <a:r>
              <a:rPr lang="en-US" dirty="0" smtClean="0"/>
              <a:t> kin</a:t>
            </a:r>
            <a:r>
              <a:rPr lang="cs-CZ" dirty="0" err="1" smtClean="0"/>
              <a:t>áza</a:t>
            </a:r>
            <a:r>
              <a:rPr lang="cs-CZ" dirty="0" smtClean="0"/>
              <a:t>/AKT  a </a:t>
            </a:r>
            <a:r>
              <a:rPr lang="cs-CZ" dirty="0" err="1" smtClean="0"/>
              <a:t>mTOR</a:t>
            </a:r>
            <a:endParaRPr lang="cs-CZ" dirty="0" smtClean="0"/>
          </a:p>
          <a:p>
            <a:r>
              <a:rPr lang="cs-CZ" dirty="0" smtClean="0"/>
              <a:t>MAP kinázová dráha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dirty="0" smtClean="0"/>
              <a:t>Sekundární </a:t>
            </a:r>
            <a:r>
              <a:rPr lang="cs-CZ" dirty="0" err="1" smtClean="0"/>
              <a:t>messengery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cAMP</a:t>
            </a:r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62" y="1428736"/>
            <a:ext cx="8639042" cy="4709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cAMP</a:t>
            </a:r>
            <a:endParaRPr lang="cs-CZ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914" y="1285860"/>
            <a:ext cx="7833052" cy="505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cAMP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430" y="1714488"/>
            <a:ext cx="8776282" cy="3357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cs-CZ" dirty="0" err="1" smtClean="0"/>
              <a:t>cGMP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662" y="1357298"/>
            <a:ext cx="853983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2286016" cy="115409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Fosfolipidy a Ca</a:t>
            </a:r>
            <a:r>
              <a:rPr lang="cs-CZ" sz="2800" baseline="30000" dirty="0" smtClean="0"/>
              <a:t>2</a:t>
            </a:r>
            <a:r>
              <a:rPr lang="en-US" sz="2800" baseline="30000" dirty="0" smtClean="0"/>
              <a:t>+</a:t>
            </a:r>
            <a:endParaRPr lang="cs-CZ" sz="2800" dirty="0"/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14290"/>
            <a:ext cx="6238918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85728"/>
            <a:ext cx="4857784" cy="1131910"/>
          </a:xfrm>
        </p:spPr>
        <p:txBody>
          <a:bodyPr/>
          <a:lstStyle/>
          <a:p>
            <a:r>
              <a:rPr lang="cs-CZ" dirty="0" smtClean="0"/>
              <a:t>Fosfolipidy a Ca</a:t>
            </a:r>
            <a:r>
              <a:rPr lang="cs-CZ" baseline="30000" dirty="0" smtClean="0"/>
              <a:t>2</a:t>
            </a:r>
            <a:r>
              <a:rPr lang="en-US" baseline="30000" dirty="0" smtClean="0"/>
              <a:t>+</a:t>
            </a:r>
            <a:endParaRPr lang="cs-CZ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428604"/>
            <a:ext cx="3123084" cy="623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58138" cy="868346"/>
          </a:xfrm>
        </p:spPr>
        <p:txBody>
          <a:bodyPr/>
          <a:lstStyle/>
          <a:p>
            <a:r>
              <a:rPr lang="cs-CZ" dirty="0" smtClean="0"/>
              <a:t>Fosfolipidy a Ca</a:t>
            </a:r>
            <a:r>
              <a:rPr lang="cs-CZ" baseline="30000" dirty="0" smtClean="0"/>
              <a:t>2</a:t>
            </a:r>
            <a:r>
              <a:rPr lang="en-US" baseline="30000" dirty="0" smtClean="0"/>
              <a:t>+</a:t>
            </a:r>
            <a:endParaRPr lang="cs-CZ" dirty="0"/>
          </a:p>
        </p:txBody>
      </p:sp>
      <p:graphicFrame>
        <p:nvGraphicFramePr>
          <p:cNvPr id="13314" name="Object 2"/>
          <p:cNvGraphicFramePr>
            <a:graphicFrameLocks noChangeAspect="1"/>
          </p:cNvGraphicFramePr>
          <p:nvPr/>
        </p:nvGraphicFramePr>
        <p:xfrm>
          <a:off x="142844" y="1285860"/>
          <a:ext cx="6553200" cy="5260975"/>
        </p:xfrm>
        <a:graphic>
          <a:graphicData uri="http://schemas.openxmlformats.org/presentationml/2006/ole">
            <p:oleObj spid="_x0000_s13314" name="Image" r:id="rId3" imgW="12101587" imgH="9714286" progId="">
              <p:embed/>
            </p:oleObj>
          </a:graphicData>
        </a:graphic>
      </p:graphicFrame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643050"/>
            <a:ext cx="233362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r>
              <a:rPr lang="en-US" dirty="0" smtClean="0"/>
              <a:t>PI</a:t>
            </a:r>
            <a:r>
              <a:rPr lang="en-US" baseline="-25000" dirty="0" smtClean="0"/>
              <a:t>3</a:t>
            </a:r>
            <a:r>
              <a:rPr lang="en-US" dirty="0" smtClean="0"/>
              <a:t> kin</a:t>
            </a:r>
            <a:r>
              <a:rPr lang="cs-CZ" dirty="0" err="1" smtClean="0"/>
              <a:t>áza</a:t>
            </a:r>
            <a:r>
              <a:rPr lang="cs-CZ" dirty="0" smtClean="0"/>
              <a:t>/AKT  a </a:t>
            </a:r>
            <a:r>
              <a:rPr lang="cs-CZ" dirty="0" err="1" smtClean="0"/>
              <a:t>mTOR</a:t>
            </a:r>
            <a:endParaRPr lang="cs-CZ" dirty="0" smtClean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993434"/>
            <a:ext cx="5929354" cy="5652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357166"/>
            <a:ext cx="20383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715040"/>
          </a:xfrm>
        </p:spPr>
        <p:txBody>
          <a:bodyPr>
            <a:normAutofit fontScale="77500" lnSpcReduction="20000"/>
          </a:bodyPr>
          <a:lstStyle/>
          <a:p>
            <a:r>
              <a:rPr lang="cs-CZ" sz="2800" dirty="0" smtClean="0"/>
              <a:t>Každá</a:t>
            </a:r>
            <a:r>
              <a:rPr lang="en-US" sz="2800" dirty="0" smtClean="0"/>
              <a:t> MAP kin</a:t>
            </a:r>
            <a:r>
              <a:rPr lang="cs-CZ" sz="2800" dirty="0" err="1" smtClean="0"/>
              <a:t>ázová</a:t>
            </a:r>
            <a:r>
              <a:rPr lang="en-US" sz="2800" dirty="0" smtClean="0"/>
              <a:t> </a:t>
            </a:r>
            <a:r>
              <a:rPr lang="cs-CZ" sz="2800" dirty="0" smtClean="0"/>
              <a:t>cesta</a:t>
            </a:r>
            <a:r>
              <a:rPr lang="en-US" sz="2800" dirty="0" smtClean="0"/>
              <a:t> </a:t>
            </a:r>
            <a:r>
              <a:rPr lang="cs-CZ" sz="2800" dirty="0" smtClean="0"/>
              <a:t>začíná</a:t>
            </a:r>
            <a:r>
              <a:rPr lang="en-US" sz="2800" dirty="0" smtClean="0"/>
              <a:t> </a:t>
            </a:r>
            <a:r>
              <a:rPr lang="cs-CZ" sz="2800" dirty="0" smtClean="0"/>
              <a:t>aktivací</a:t>
            </a:r>
            <a:r>
              <a:rPr lang="en-US" sz="2800" dirty="0" smtClean="0"/>
              <a:t> GEF</a:t>
            </a:r>
            <a:r>
              <a:rPr lang="cs-CZ" sz="2800" dirty="0" smtClean="0"/>
              <a:t> proteinu</a:t>
            </a:r>
            <a:r>
              <a:rPr lang="en-US" sz="2800" dirty="0" smtClean="0"/>
              <a:t> </a:t>
            </a:r>
            <a:r>
              <a:rPr lang="cs-CZ" sz="2800" dirty="0" smtClean="0"/>
              <a:t>(</a:t>
            </a:r>
            <a:r>
              <a:rPr lang="en-US" sz="2800" dirty="0" smtClean="0"/>
              <a:t>Guanine Nucleotide Exchange Factor</a:t>
            </a:r>
            <a:r>
              <a:rPr lang="cs-CZ" sz="2800" dirty="0" smtClean="0"/>
              <a:t>)</a:t>
            </a:r>
            <a:r>
              <a:rPr lang="en-US" sz="2800" dirty="0" smtClean="0"/>
              <a:t>.</a:t>
            </a:r>
            <a:r>
              <a:rPr lang="cs-CZ" sz="2800" dirty="0" smtClean="0"/>
              <a:t> V </a:t>
            </a:r>
            <a:r>
              <a:rPr lang="en-US" sz="2800" dirty="0" smtClean="0"/>
              <a:t> </a:t>
            </a:r>
            <a:r>
              <a:rPr lang="cs-CZ" sz="2800" dirty="0" smtClean="0"/>
              <a:t>tomto</a:t>
            </a:r>
            <a:r>
              <a:rPr lang="en-US" sz="2800" dirty="0" smtClean="0"/>
              <a:t> </a:t>
            </a:r>
            <a:r>
              <a:rPr lang="cs-CZ" sz="2800" dirty="0" smtClean="0"/>
              <a:t>příkladu</a:t>
            </a:r>
            <a:r>
              <a:rPr lang="en-US" sz="2800" dirty="0" smtClean="0"/>
              <a:t> </a:t>
            </a:r>
            <a:r>
              <a:rPr lang="cs-CZ" sz="2800" dirty="0" smtClean="0"/>
              <a:t>vidíme </a:t>
            </a:r>
            <a:r>
              <a:rPr lang="en-US" sz="2800" dirty="0" smtClean="0"/>
              <a:t>a</a:t>
            </a:r>
            <a:r>
              <a:rPr lang="cs-CZ" sz="2800" dirty="0" smtClean="0"/>
              <a:t>k</a:t>
            </a:r>
            <a:r>
              <a:rPr lang="en-US" sz="2800" dirty="0" err="1" smtClean="0"/>
              <a:t>tiva</a:t>
            </a:r>
            <a:r>
              <a:rPr lang="cs-CZ" sz="2800" dirty="0" err="1" smtClean="0"/>
              <a:t>ci</a:t>
            </a:r>
            <a:r>
              <a:rPr lang="en-US" sz="2800" dirty="0" smtClean="0"/>
              <a:t> GEF T</a:t>
            </a:r>
            <a:r>
              <a:rPr lang="cs-CZ" sz="2800" dirty="0" smtClean="0"/>
              <a:t>-buněčného a</a:t>
            </a:r>
            <a:r>
              <a:rPr lang="en-US" sz="2800" dirty="0" err="1" smtClean="0"/>
              <a:t>dapt</a:t>
            </a:r>
            <a:r>
              <a:rPr lang="cs-CZ" sz="2800" dirty="0" smtClean="0"/>
              <a:t>o</a:t>
            </a:r>
            <a:r>
              <a:rPr lang="en-US" sz="2800" dirty="0" smtClean="0"/>
              <a:t>r</a:t>
            </a:r>
            <a:r>
              <a:rPr lang="cs-CZ" sz="2800" dirty="0" err="1" smtClean="0"/>
              <a:t>ového</a:t>
            </a:r>
            <a:r>
              <a:rPr lang="en-US" sz="2800" dirty="0" smtClean="0"/>
              <a:t> protein</a:t>
            </a:r>
            <a:r>
              <a:rPr lang="cs-CZ" sz="2800" dirty="0" smtClean="0"/>
              <a:t>u</a:t>
            </a:r>
            <a:r>
              <a:rPr lang="en-US" sz="2800" dirty="0" smtClean="0"/>
              <a:t> LAT,</a:t>
            </a:r>
            <a:r>
              <a:rPr lang="cs-CZ" sz="2800" dirty="0" smtClean="0"/>
              <a:t> který</a:t>
            </a:r>
            <a:r>
              <a:rPr lang="en-US" sz="2800" dirty="0" smtClean="0"/>
              <a:t> </a:t>
            </a:r>
            <a:r>
              <a:rPr lang="cs-CZ" sz="2800" dirty="0" smtClean="0"/>
              <a:t>spojuje</a:t>
            </a:r>
            <a:r>
              <a:rPr lang="en-US" sz="2800" dirty="0" smtClean="0"/>
              <a:t> </a:t>
            </a:r>
            <a:r>
              <a:rPr lang="en-US" sz="2800" dirty="0" err="1" smtClean="0"/>
              <a:t>ligand</a:t>
            </a:r>
            <a:r>
              <a:rPr lang="en-US" sz="2800" dirty="0" smtClean="0"/>
              <a:t> </a:t>
            </a:r>
            <a:r>
              <a:rPr lang="cs-CZ" sz="2800" dirty="0" smtClean="0"/>
              <a:t>vázaný na </a:t>
            </a:r>
            <a:r>
              <a:rPr lang="en-US" sz="2800" dirty="0" smtClean="0"/>
              <a:t>T</a:t>
            </a:r>
            <a:r>
              <a:rPr lang="cs-CZ" sz="2800" dirty="0" smtClean="0"/>
              <a:t>-buněčný</a:t>
            </a:r>
            <a:r>
              <a:rPr lang="en-US" sz="2800" dirty="0" smtClean="0"/>
              <a:t> receptor </a:t>
            </a:r>
            <a:r>
              <a:rPr lang="cs-CZ" sz="2800" dirty="0" smtClean="0"/>
              <a:t>s</a:t>
            </a:r>
            <a:r>
              <a:rPr lang="en-US" sz="2800" dirty="0" smtClean="0"/>
              <a:t> MAP kin</a:t>
            </a:r>
            <a:r>
              <a:rPr lang="cs-CZ" sz="2800" dirty="0" err="1" smtClean="0"/>
              <a:t>ázovou</a:t>
            </a:r>
            <a:r>
              <a:rPr lang="en-US" sz="2800" dirty="0" smtClean="0"/>
              <a:t> </a:t>
            </a:r>
            <a:r>
              <a:rPr lang="cs-CZ" sz="2800" dirty="0" smtClean="0"/>
              <a:t>cestou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GEF protein</a:t>
            </a:r>
            <a:r>
              <a:rPr lang="cs-CZ" sz="2800" dirty="0" smtClean="0"/>
              <a:t>y</a:t>
            </a:r>
            <a:r>
              <a:rPr lang="en-US" sz="2800" dirty="0" smtClean="0"/>
              <a:t> a</a:t>
            </a:r>
            <a:r>
              <a:rPr lang="cs-CZ" sz="2800" dirty="0" err="1" smtClean="0"/>
              <a:t>ktivují</a:t>
            </a:r>
            <a:r>
              <a:rPr lang="en-US" sz="2800" dirty="0" smtClean="0"/>
              <a:t> </a:t>
            </a:r>
            <a:r>
              <a:rPr lang="cs-CZ" sz="2800" dirty="0" smtClean="0"/>
              <a:t>malé</a:t>
            </a:r>
            <a:r>
              <a:rPr lang="en-US" sz="2800" dirty="0" smtClean="0"/>
              <a:t> G protein</a:t>
            </a:r>
            <a:r>
              <a:rPr lang="cs-CZ" sz="2800" dirty="0" smtClean="0"/>
              <a:t>y</a:t>
            </a:r>
            <a:r>
              <a:rPr lang="en-US" sz="2800" dirty="0" smtClean="0"/>
              <a:t> </a:t>
            </a:r>
            <a:r>
              <a:rPr lang="cs-CZ" sz="2800" dirty="0" smtClean="0"/>
              <a:t>výměnou</a:t>
            </a:r>
            <a:r>
              <a:rPr lang="en-US" sz="2800" dirty="0" smtClean="0"/>
              <a:t> GDP </a:t>
            </a:r>
            <a:r>
              <a:rPr lang="cs-CZ" sz="2800" dirty="0" smtClean="0"/>
              <a:t>vázaného na</a:t>
            </a:r>
            <a:r>
              <a:rPr lang="en-US" sz="2800" dirty="0" smtClean="0"/>
              <a:t> G protein </a:t>
            </a:r>
            <a:r>
              <a:rPr lang="cs-CZ" sz="2800" dirty="0" smtClean="0"/>
              <a:t>za</a:t>
            </a:r>
            <a:r>
              <a:rPr lang="en-US" sz="2800" dirty="0" smtClean="0"/>
              <a:t> GTP.</a:t>
            </a:r>
            <a:r>
              <a:rPr lang="cs-CZ" sz="2800" dirty="0" smtClean="0"/>
              <a:t> S navázaným</a:t>
            </a:r>
            <a:r>
              <a:rPr lang="en-US" sz="2800" dirty="0" smtClean="0"/>
              <a:t> GTP </a:t>
            </a:r>
            <a:r>
              <a:rPr lang="cs-CZ" sz="2800" dirty="0" smtClean="0"/>
              <a:t>je tento</a:t>
            </a:r>
            <a:r>
              <a:rPr lang="en-US" sz="2800" dirty="0" smtClean="0"/>
              <a:t> G protein </a:t>
            </a:r>
            <a:r>
              <a:rPr lang="cs-CZ" sz="2800" dirty="0" smtClean="0"/>
              <a:t>aktivní </a:t>
            </a:r>
            <a:r>
              <a:rPr lang="en-US" sz="2800" dirty="0" smtClean="0"/>
              <a:t>a</a:t>
            </a:r>
            <a:r>
              <a:rPr lang="cs-CZ" sz="2800" dirty="0" smtClean="0"/>
              <a:t> může</a:t>
            </a:r>
            <a:r>
              <a:rPr lang="en-US" sz="2800" dirty="0" smtClean="0"/>
              <a:t> a</a:t>
            </a:r>
            <a:r>
              <a:rPr lang="cs-CZ" sz="2800" dirty="0" err="1" smtClean="0"/>
              <a:t>ktivovat</a:t>
            </a:r>
            <a:r>
              <a:rPr lang="en-US" sz="2800" dirty="0" smtClean="0"/>
              <a:t> </a:t>
            </a:r>
            <a:r>
              <a:rPr lang="cs-CZ" sz="2800" dirty="0" smtClean="0"/>
              <a:t>další</a:t>
            </a:r>
            <a:r>
              <a:rPr lang="en-US" sz="2800" dirty="0" smtClean="0"/>
              <a:t> protein</a:t>
            </a:r>
            <a:r>
              <a:rPr lang="cs-CZ" sz="2800" dirty="0" smtClean="0"/>
              <a:t>y</a:t>
            </a:r>
            <a:r>
              <a:rPr lang="en-US" sz="2800" dirty="0" smtClean="0"/>
              <a:t>.</a:t>
            </a:r>
          </a:p>
          <a:p>
            <a:r>
              <a:rPr lang="cs-CZ" sz="2800" dirty="0" smtClean="0"/>
              <a:t>V </a:t>
            </a:r>
            <a:r>
              <a:rPr lang="en-US" sz="2800" dirty="0" smtClean="0"/>
              <a:t>MAP kin</a:t>
            </a:r>
            <a:r>
              <a:rPr lang="cs-CZ" sz="2800" dirty="0" err="1" smtClean="0"/>
              <a:t>ázové</a:t>
            </a:r>
            <a:r>
              <a:rPr lang="en-US" sz="2800" dirty="0" smtClean="0"/>
              <a:t> </a:t>
            </a:r>
            <a:r>
              <a:rPr lang="cs-CZ" sz="2800" dirty="0" smtClean="0"/>
              <a:t>cestě</a:t>
            </a:r>
            <a:r>
              <a:rPr lang="en-US" sz="2800" dirty="0" smtClean="0"/>
              <a:t> protein </a:t>
            </a:r>
            <a:r>
              <a:rPr lang="cs-CZ" sz="2800" dirty="0" smtClean="0"/>
              <a:t>aktivovaný</a:t>
            </a:r>
            <a:r>
              <a:rPr lang="en-US" sz="2800" dirty="0" smtClean="0"/>
              <a:t> </a:t>
            </a:r>
            <a:r>
              <a:rPr lang="cs-CZ" sz="2800" dirty="0" smtClean="0"/>
              <a:t>malým</a:t>
            </a:r>
            <a:r>
              <a:rPr lang="en-US" sz="2800" dirty="0" smtClean="0"/>
              <a:t> G protein</a:t>
            </a:r>
            <a:r>
              <a:rPr lang="cs-CZ" sz="2800" dirty="0" err="1" smtClean="0"/>
              <a:t>em</a:t>
            </a:r>
            <a:r>
              <a:rPr lang="en-US" sz="2800" dirty="0" smtClean="0"/>
              <a:t> </a:t>
            </a:r>
            <a:r>
              <a:rPr lang="cs-CZ" sz="2800" dirty="0" smtClean="0"/>
              <a:t>je </a:t>
            </a:r>
            <a:r>
              <a:rPr lang="en-US" sz="2800" dirty="0" smtClean="0"/>
              <a:t>MAP </a:t>
            </a:r>
            <a:r>
              <a:rPr lang="cs-CZ" sz="2800" dirty="0" smtClean="0"/>
              <a:t>k</a:t>
            </a:r>
            <a:r>
              <a:rPr lang="en-US" sz="2800" dirty="0" smtClean="0"/>
              <a:t>in</a:t>
            </a:r>
            <a:r>
              <a:rPr lang="cs-CZ" sz="2800" dirty="0" err="1" smtClean="0"/>
              <a:t>áza</a:t>
            </a:r>
            <a:r>
              <a:rPr lang="en-US" sz="2800" dirty="0" smtClean="0"/>
              <a:t> kin</a:t>
            </a:r>
            <a:r>
              <a:rPr lang="cs-CZ" sz="2800" dirty="0" err="1" smtClean="0"/>
              <a:t>áza</a:t>
            </a:r>
            <a:r>
              <a:rPr lang="en-US" sz="2800" dirty="0" smtClean="0"/>
              <a:t> kin</a:t>
            </a:r>
            <a:r>
              <a:rPr lang="cs-CZ" sz="2800" dirty="0" err="1" smtClean="0"/>
              <a:t>áza</a:t>
            </a:r>
            <a:r>
              <a:rPr lang="en-US" sz="2800" dirty="0" smtClean="0"/>
              <a:t> </a:t>
            </a:r>
            <a:r>
              <a:rPr lang="cs-CZ" sz="2800" dirty="0" smtClean="0"/>
              <a:t>(</a:t>
            </a:r>
            <a:r>
              <a:rPr lang="en-US" sz="2800" dirty="0" smtClean="0"/>
              <a:t>MAPKKK</a:t>
            </a:r>
            <a:r>
              <a:rPr lang="cs-CZ" sz="2800" dirty="0" smtClean="0"/>
              <a:t>)</a:t>
            </a:r>
            <a:r>
              <a:rPr lang="en-US" sz="2800" dirty="0" smtClean="0"/>
              <a:t>.</a:t>
            </a:r>
          </a:p>
          <a:p>
            <a:r>
              <a:rPr lang="cs-CZ" sz="2800" dirty="0" err="1" smtClean="0"/>
              <a:t>Ak</a:t>
            </a:r>
            <a:r>
              <a:rPr lang="en-US" sz="2800" dirty="0" err="1" smtClean="0"/>
              <a:t>tiv</a:t>
            </a:r>
            <a:r>
              <a:rPr lang="cs-CZ" sz="2800" dirty="0" err="1" smtClean="0"/>
              <a:t>ovaná</a:t>
            </a:r>
            <a:r>
              <a:rPr lang="en-US" sz="2800" dirty="0" smtClean="0"/>
              <a:t> MAPKKK </a:t>
            </a:r>
            <a:r>
              <a:rPr lang="cs-CZ" sz="2800" dirty="0" smtClean="0"/>
              <a:t>dále</a:t>
            </a:r>
            <a:r>
              <a:rPr lang="en-US" sz="2800" dirty="0" smtClean="0"/>
              <a:t> </a:t>
            </a:r>
            <a:r>
              <a:rPr lang="cs-CZ" sz="2800" dirty="0" smtClean="0"/>
              <a:t>f</a:t>
            </a:r>
            <a:r>
              <a:rPr lang="en-US" sz="2800" dirty="0" err="1" smtClean="0"/>
              <a:t>os</a:t>
            </a:r>
            <a:r>
              <a:rPr lang="cs-CZ" sz="2800" dirty="0" smtClean="0"/>
              <a:t>f</a:t>
            </a:r>
            <a:r>
              <a:rPr lang="en-US" sz="2800" dirty="0" err="1" smtClean="0"/>
              <a:t>oryl</a:t>
            </a:r>
            <a:r>
              <a:rPr lang="cs-CZ" sz="2800" dirty="0" err="1" smtClean="0"/>
              <a:t>uje</a:t>
            </a:r>
            <a:r>
              <a:rPr lang="en-US" sz="2800" dirty="0" smtClean="0"/>
              <a:t> </a:t>
            </a:r>
            <a:r>
              <a:rPr lang="cs-CZ" sz="2800" dirty="0" smtClean="0"/>
              <a:t>druhou</a:t>
            </a:r>
            <a:r>
              <a:rPr lang="en-US" sz="2800" dirty="0" smtClean="0"/>
              <a:t> kin</a:t>
            </a:r>
            <a:r>
              <a:rPr lang="cs-CZ" sz="2800" dirty="0" err="1" smtClean="0"/>
              <a:t>ázu</a:t>
            </a:r>
            <a:r>
              <a:rPr lang="cs-CZ" sz="2800" dirty="0" smtClean="0"/>
              <a:t> - </a:t>
            </a:r>
            <a:r>
              <a:rPr lang="en-US" sz="2800" dirty="0" smtClean="0"/>
              <a:t> MAP kin</a:t>
            </a:r>
            <a:r>
              <a:rPr lang="cs-CZ" sz="2800" dirty="0" err="1" smtClean="0"/>
              <a:t>ázu</a:t>
            </a:r>
            <a:r>
              <a:rPr lang="en-US" sz="2800" dirty="0" smtClean="0"/>
              <a:t> kin</a:t>
            </a:r>
            <a:r>
              <a:rPr lang="cs-CZ" sz="2800" dirty="0" err="1" smtClean="0"/>
              <a:t>ázu</a:t>
            </a:r>
            <a:r>
              <a:rPr lang="en-US" sz="2800" dirty="0" smtClean="0"/>
              <a:t> </a:t>
            </a:r>
            <a:r>
              <a:rPr lang="cs-CZ" sz="2800" dirty="0" smtClean="0"/>
              <a:t>(</a:t>
            </a:r>
            <a:r>
              <a:rPr lang="en-US" sz="2800" dirty="0" smtClean="0"/>
              <a:t>MAPKK</a:t>
            </a:r>
            <a:r>
              <a:rPr lang="cs-CZ" sz="2800" dirty="0" smtClean="0"/>
              <a:t>)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MAPKK </a:t>
            </a:r>
            <a:r>
              <a:rPr lang="cs-CZ" sz="2800" dirty="0" smtClean="0"/>
              <a:t>je</a:t>
            </a:r>
            <a:r>
              <a:rPr lang="en-US" sz="2800" dirty="0" smtClean="0"/>
              <a:t> kin</a:t>
            </a:r>
            <a:r>
              <a:rPr lang="cs-CZ" sz="2800" dirty="0" err="1" smtClean="0"/>
              <a:t>áza</a:t>
            </a:r>
            <a:r>
              <a:rPr lang="cs-CZ" sz="2800" dirty="0" smtClean="0"/>
              <a:t> s dvojí funkcí – je schopna</a:t>
            </a:r>
            <a:r>
              <a:rPr lang="en-US" sz="2800" dirty="0" smtClean="0"/>
              <a:t> </a:t>
            </a:r>
            <a:r>
              <a:rPr lang="cs-CZ" sz="2800" dirty="0" smtClean="0"/>
              <a:t>f</a:t>
            </a:r>
            <a:r>
              <a:rPr lang="en-US" sz="2800" dirty="0" err="1" smtClean="0"/>
              <a:t>os</a:t>
            </a:r>
            <a:r>
              <a:rPr lang="cs-CZ" sz="2800" dirty="0" smtClean="0"/>
              <a:t>f</a:t>
            </a:r>
            <a:r>
              <a:rPr lang="en-US" sz="2800" dirty="0" err="1" smtClean="0"/>
              <a:t>oryl</a:t>
            </a:r>
            <a:r>
              <a:rPr lang="cs-CZ" sz="2800" dirty="0" err="1" smtClean="0"/>
              <a:t>ovat</a:t>
            </a:r>
            <a:r>
              <a:rPr lang="en-US" sz="2800" dirty="0" smtClean="0"/>
              <a:t> </a:t>
            </a:r>
            <a:r>
              <a:rPr lang="cs-CZ" sz="2800" dirty="0" smtClean="0"/>
              <a:t>jak</a:t>
            </a:r>
            <a:r>
              <a:rPr lang="en-US" sz="2800" dirty="0" smtClean="0"/>
              <a:t> </a:t>
            </a:r>
            <a:r>
              <a:rPr lang="en-US" sz="2800" dirty="0" err="1" smtClean="0"/>
              <a:t>tyrosin</a:t>
            </a:r>
            <a:r>
              <a:rPr lang="en-US" sz="2800" dirty="0" smtClean="0"/>
              <a:t> </a:t>
            </a:r>
            <a:r>
              <a:rPr lang="cs-CZ" sz="2800" dirty="0" smtClean="0"/>
              <a:t>tak</a:t>
            </a:r>
            <a:r>
              <a:rPr lang="en-US" sz="2800" dirty="0" smtClean="0"/>
              <a:t> </a:t>
            </a:r>
            <a:r>
              <a:rPr lang="en-US" sz="2800" dirty="0" err="1" smtClean="0"/>
              <a:t>serin</a:t>
            </a:r>
            <a:r>
              <a:rPr lang="en-US" sz="2800" dirty="0" smtClean="0"/>
              <a:t> </a:t>
            </a:r>
            <a:r>
              <a:rPr lang="cs-CZ" sz="2800" dirty="0" smtClean="0"/>
              <a:t>cílového proteinu</a:t>
            </a:r>
            <a:endParaRPr lang="en-US" sz="2800" dirty="0" smtClean="0"/>
          </a:p>
          <a:p>
            <a:r>
              <a:rPr lang="en-US" sz="2800" dirty="0" smtClean="0"/>
              <a:t>MAPKK </a:t>
            </a:r>
            <a:r>
              <a:rPr lang="cs-CZ" sz="2800" dirty="0" smtClean="0"/>
              <a:t>f</a:t>
            </a:r>
            <a:r>
              <a:rPr lang="en-US" sz="2800" dirty="0" err="1" smtClean="0"/>
              <a:t>os</a:t>
            </a:r>
            <a:r>
              <a:rPr lang="cs-CZ" sz="2800" dirty="0" smtClean="0"/>
              <a:t>f</a:t>
            </a:r>
            <a:r>
              <a:rPr lang="en-US" sz="2800" dirty="0" err="1" smtClean="0"/>
              <a:t>horyl</a:t>
            </a:r>
            <a:r>
              <a:rPr lang="cs-CZ" sz="2800" dirty="0" err="1" smtClean="0"/>
              <a:t>uje</a:t>
            </a:r>
            <a:r>
              <a:rPr lang="cs-CZ" sz="2800" dirty="0" smtClean="0"/>
              <a:t> </a:t>
            </a:r>
            <a:r>
              <a:rPr lang="en-US" sz="2800" dirty="0" smtClean="0"/>
              <a:t>a</a:t>
            </a:r>
            <a:r>
              <a:rPr lang="cs-CZ" sz="2800" dirty="0" smtClean="0"/>
              <a:t> </a:t>
            </a:r>
            <a:r>
              <a:rPr lang="en-US" sz="2800" dirty="0" smtClean="0"/>
              <a:t>a</a:t>
            </a:r>
            <a:r>
              <a:rPr lang="cs-CZ" sz="2800" dirty="0" smtClean="0"/>
              <a:t>k</a:t>
            </a:r>
            <a:r>
              <a:rPr lang="en-US" sz="2800" dirty="0" err="1" smtClean="0"/>
              <a:t>tiv</a:t>
            </a:r>
            <a:r>
              <a:rPr lang="cs-CZ" sz="2800" dirty="0" err="1" smtClean="0"/>
              <a:t>uje</a:t>
            </a:r>
            <a:r>
              <a:rPr lang="en-US" sz="2800" dirty="0" smtClean="0"/>
              <a:t> </a:t>
            </a:r>
            <a:r>
              <a:rPr lang="cs-CZ" sz="2800" dirty="0" smtClean="0"/>
              <a:t>třetí</a:t>
            </a:r>
            <a:r>
              <a:rPr lang="en-US" sz="2800" dirty="0" smtClean="0"/>
              <a:t> kin</a:t>
            </a:r>
            <a:r>
              <a:rPr lang="cs-CZ" sz="2800" dirty="0" err="1" smtClean="0"/>
              <a:t>ázu</a:t>
            </a:r>
            <a:r>
              <a:rPr lang="en-US" sz="2800" dirty="0" smtClean="0"/>
              <a:t> </a:t>
            </a:r>
            <a:r>
              <a:rPr lang="cs-CZ" sz="2800" dirty="0" smtClean="0"/>
              <a:t>nazývanou</a:t>
            </a:r>
            <a:r>
              <a:rPr lang="en-US" sz="2800" dirty="0" smtClean="0"/>
              <a:t> MAP kin</a:t>
            </a:r>
            <a:r>
              <a:rPr lang="cs-CZ" sz="2800" dirty="0" err="1" smtClean="0"/>
              <a:t>áza</a:t>
            </a:r>
            <a:r>
              <a:rPr lang="en-US" sz="2800" dirty="0" smtClean="0"/>
              <a:t> </a:t>
            </a:r>
            <a:r>
              <a:rPr lang="cs-CZ" sz="2800" dirty="0" smtClean="0"/>
              <a:t>(</a:t>
            </a:r>
            <a:r>
              <a:rPr lang="en-US" sz="2800" dirty="0" smtClean="0"/>
              <a:t>MAPK</a:t>
            </a:r>
            <a:r>
              <a:rPr lang="cs-CZ" sz="2800" dirty="0" smtClean="0"/>
              <a:t>)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A</a:t>
            </a:r>
            <a:r>
              <a:rPr lang="cs-CZ" sz="2800" dirty="0" smtClean="0"/>
              <a:t>k</a:t>
            </a:r>
            <a:r>
              <a:rPr lang="en-US" sz="2800" dirty="0" err="1" smtClean="0"/>
              <a:t>tiv</a:t>
            </a:r>
            <a:r>
              <a:rPr lang="cs-CZ" sz="2800" dirty="0" err="1" smtClean="0"/>
              <a:t>ovaná</a:t>
            </a:r>
            <a:r>
              <a:rPr lang="en-US" sz="2800" dirty="0" smtClean="0"/>
              <a:t> MAP kin</a:t>
            </a:r>
            <a:r>
              <a:rPr lang="cs-CZ" sz="2800" dirty="0" err="1" smtClean="0"/>
              <a:t>áza</a:t>
            </a:r>
            <a:r>
              <a:rPr lang="en-US" sz="2800" dirty="0" smtClean="0"/>
              <a:t> </a:t>
            </a:r>
            <a:r>
              <a:rPr lang="cs-CZ" sz="2800" dirty="0" smtClean="0"/>
              <a:t>poté</a:t>
            </a:r>
            <a:r>
              <a:rPr lang="en-US" sz="2800" dirty="0" smtClean="0"/>
              <a:t> </a:t>
            </a:r>
            <a:r>
              <a:rPr lang="en-US" sz="2800" dirty="0" err="1" smtClean="0"/>
              <a:t>migr</a:t>
            </a:r>
            <a:r>
              <a:rPr lang="cs-CZ" sz="2800" dirty="0" err="1" smtClean="0"/>
              <a:t>uje</a:t>
            </a:r>
            <a:r>
              <a:rPr lang="en-US" sz="2800" dirty="0" smtClean="0"/>
              <a:t> </a:t>
            </a:r>
            <a:r>
              <a:rPr lang="cs-CZ" sz="2800" dirty="0" smtClean="0"/>
              <a:t>d</a:t>
            </a:r>
            <a:r>
              <a:rPr lang="en-US" sz="2800" dirty="0" smtClean="0"/>
              <a:t>o </a:t>
            </a:r>
            <a:r>
              <a:rPr lang="cs-CZ" sz="2800" dirty="0" smtClean="0"/>
              <a:t>jádra</a:t>
            </a:r>
            <a:r>
              <a:rPr lang="en-US" sz="2800" dirty="0" smtClean="0"/>
              <a:t> </a:t>
            </a:r>
            <a:r>
              <a:rPr lang="cs-CZ" sz="2800" dirty="0" smtClean="0"/>
              <a:t>kde</a:t>
            </a:r>
            <a:r>
              <a:rPr lang="en-US" sz="2800" dirty="0" smtClean="0"/>
              <a:t> a</a:t>
            </a:r>
            <a:r>
              <a:rPr lang="cs-CZ" sz="2800" dirty="0" smtClean="0"/>
              <a:t>k</a:t>
            </a:r>
            <a:r>
              <a:rPr lang="en-US" sz="2800" dirty="0" err="1" smtClean="0"/>
              <a:t>tiv</a:t>
            </a:r>
            <a:r>
              <a:rPr lang="cs-CZ" sz="2800" dirty="0" err="1" smtClean="0"/>
              <a:t>uje</a:t>
            </a:r>
            <a:r>
              <a:rPr lang="en-US" sz="2800" dirty="0" smtClean="0"/>
              <a:t> trans</a:t>
            </a:r>
            <a:r>
              <a:rPr lang="cs-CZ" sz="2800" dirty="0" smtClean="0"/>
              <a:t>k</a:t>
            </a:r>
            <a:r>
              <a:rPr lang="en-US" sz="2800" dirty="0" smtClean="0"/>
              <a:t>rip</a:t>
            </a:r>
            <a:r>
              <a:rPr lang="cs-CZ" sz="2800" dirty="0" smtClean="0"/>
              <a:t>ční</a:t>
            </a:r>
            <a:r>
              <a:rPr lang="en-US" sz="2800" dirty="0" smtClean="0"/>
              <a:t> </a:t>
            </a:r>
            <a:r>
              <a:rPr lang="en-US" sz="2800" dirty="0" err="1" smtClean="0"/>
              <a:t>fa</a:t>
            </a:r>
            <a:r>
              <a:rPr lang="cs-CZ" sz="2800" dirty="0" smtClean="0"/>
              <a:t>k</a:t>
            </a:r>
            <a:r>
              <a:rPr lang="en-US" sz="2800" dirty="0" smtClean="0"/>
              <a:t>tor</a:t>
            </a:r>
            <a:r>
              <a:rPr lang="cs-CZ" sz="2800" dirty="0" smtClean="0"/>
              <a:t>y</a:t>
            </a:r>
            <a:r>
              <a:rPr lang="en-US" sz="2800" dirty="0" smtClean="0"/>
              <a:t>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MAP kinázová dráha</a:t>
            </a:r>
            <a:endParaRPr lang="cs-CZ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Intracelulární fosforylační místa</a:t>
            </a:r>
            <a:endParaRPr lang="en-US" dirty="0" smtClean="0"/>
          </a:p>
          <a:p>
            <a:r>
              <a:rPr lang="cs-CZ" dirty="0" smtClean="0"/>
              <a:t>Počet receptorů </a:t>
            </a:r>
            <a:r>
              <a:rPr lang="en-US" dirty="0" smtClean="0"/>
              <a:t>– </a:t>
            </a:r>
            <a:r>
              <a:rPr lang="cs-CZ" dirty="0" smtClean="0"/>
              <a:t>regulované snížení</a:t>
            </a:r>
            <a:endParaRPr lang="en-US" dirty="0" smtClean="0"/>
          </a:p>
          <a:p>
            <a:r>
              <a:rPr lang="cs-CZ" dirty="0" smtClean="0"/>
              <a:t>Komplex h</a:t>
            </a:r>
            <a:r>
              <a:rPr lang="en-US" dirty="0" err="1" smtClean="0"/>
              <a:t>ormon</a:t>
            </a:r>
            <a:r>
              <a:rPr lang="cs-CZ" dirty="0" smtClean="0"/>
              <a:t>u s </a:t>
            </a:r>
            <a:r>
              <a:rPr lang="en-US" dirty="0" smtClean="0"/>
              <a:t>receptor</a:t>
            </a:r>
            <a:r>
              <a:rPr lang="cs-CZ" dirty="0" err="1" smtClean="0"/>
              <a:t>em</a:t>
            </a:r>
            <a:r>
              <a:rPr lang="en-US" dirty="0" smtClean="0"/>
              <a:t> </a:t>
            </a:r>
            <a:r>
              <a:rPr lang="cs-CZ" dirty="0" smtClean="0"/>
              <a:t>zpracován</a:t>
            </a:r>
            <a:r>
              <a:rPr lang="en-US" dirty="0" smtClean="0"/>
              <a:t> </a:t>
            </a:r>
            <a:r>
              <a:rPr lang="en-US" dirty="0" err="1" smtClean="0"/>
              <a:t>endocyt</a:t>
            </a:r>
            <a:r>
              <a:rPr lang="cs-CZ" dirty="0" err="1" smtClean="0"/>
              <a:t>ózou</a:t>
            </a:r>
            <a:endParaRPr lang="en-US" dirty="0" smtClean="0"/>
          </a:p>
          <a:p>
            <a:r>
              <a:rPr lang="en-US" dirty="0" err="1" smtClean="0"/>
              <a:t>Degrada</a:t>
            </a:r>
            <a:r>
              <a:rPr lang="cs-CZ" dirty="0" err="1" smtClean="0"/>
              <a:t>ce</a:t>
            </a:r>
            <a:r>
              <a:rPr lang="en-US" dirty="0" smtClean="0"/>
              <a:t> a </a:t>
            </a:r>
            <a:r>
              <a:rPr lang="en-US" dirty="0" err="1" smtClean="0"/>
              <a:t>recy</a:t>
            </a:r>
            <a:r>
              <a:rPr lang="cs-CZ" dirty="0" smtClean="0"/>
              <a:t>k</a:t>
            </a:r>
            <a:r>
              <a:rPr lang="en-US" dirty="0" smtClean="0"/>
              <a:t>la</a:t>
            </a:r>
            <a:r>
              <a:rPr lang="cs-CZ" dirty="0" err="1" smtClean="0"/>
              <a:t>ce</a:t>
            </a:r>
            <a:r>
              <a:rPr lang="en-US" dirty="0" smtClean="0"/>
              <a:t> receptor</a:t>
            </a:r>
            <a:r>
              <a:rPr lang="cs-CZ" dirty="0" smtClean="0"/>
              <a:t>ů</a:t>
            </a:r>
            <a:endParaRPr lang="en-US" dirty="0" smtClean="0"/>
          </a:p>
          <a:p>
            <a:r>
              <a:rPr lang="cs-CZ" dirty="0" smtClean="0"/>
              <a:t>Počet</a:t>
            </a:r>
            <a:r>
              <a:rPr lang="en-US" dirty="0" smtClean="0"/>
              <a:t> </a:t>
            </a:r>
            <a:r>
              <a:rPr lang="cs-CZ" dirty="0" smtClean="0"/>
              <a:t>dostupných</a:t>
            </a:r>
            <a:r>
              <a:rPr lang="en-US" dirty="0" smtClean="0"/>
              <a:t> receptor</a:t>
            </a:r>
            <a:r>
              <a:rPr lang="cs-CZ" dirty="0" smtClean="0"/>
              <a:t>ů</a:t>
            </a:r>
            <a:r>
              <a:rPr lang="en-US" dirty="0" smtClean="0"/>
              <a:t> </a:t>
            </a:r>
            <a:r>
              <a:rPr lang="cs-CZ" dirty="0" smtClean="0"/>
              <a:t>může být modifikován </a:t>
            </a:r>
            <a:r>
              <a:rPr lang="cs-CZ" dirty="0" err="1" smtClean="0"/>
              <a:t>dalšímy</a:t>
            </a:r>
            <a:r>
              <a:rPr lang="en-US" dirty="0" smtClean="0"/>
              <a:t> </a:t>
            </a:r>
            <a:r>
              <a:rPr lang="en-US" dirty="0" err="1" smtClean="0"/>
              <a:t>hormon</a:t>
            </a:r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Změny v odpovědi na chemické signály</a:t>
            </a:r>
            <a:endParaRPr lang="en-US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Signální faktor </a:t>
            </a:r>
            <a:r>
              <a:rPr lang="en-US" dirty="0" smtClean="0"/>
              <a:t>(</a:t>
            </a:r>
            <a:r>
              <a:rPr lang="en-US" dirty="0" err="1" smtClean="0"/>
              <a:t>acetylcholin</a:t>
            </a:r>
            <a:r>
              <a:rPr lang="cs-CZ" dirty="0" smtClean="0"/>
              <a:t>-</a:t>
            </a:r>
            <a:r>
              <a:rPr lang="en-US" dirty="0" smtClean="0"/>
              <a:t>ester</a:t>
            </a:r>
            <a:r>
              <a:rPr lang="cs-CZ" dirty="0" err="1" smtClean="0"/>
              <a:t>áza</a:t>
            </a:r>
            <a:r>
              <a:rPr lang="en-US" dirty="0" smtClean="0"/>
              <a:t>, </a:t>
            </a:r>
            <a:r>
              <a:rPr lang="cs-CZ" dirty="0" smtClean="0"/>
              <a:t>štěpení inzulinu v játrech</a:t>
            </a:r>
            <a:r>
              <a:rPr lang="en-US" dirty="0" smtClean="0"/>
              <a:t>)</a:t>
            </a:r>
          </a:p>
          <a:p>
            <a:r>
              <a:rPr lang="cs-CZ" dirty="0" smtClean="0"/>
              <a:t>Vlastní reakcí </a:t>
            </a:r>
            <a:r>
              <a:rPr lang="en-US" dirty="0" smtClean="0"/>
              <a:t>(GTP </a:t>
            </a:r>
            <a:r>
              <a:rPr lang="cs-CZ" dirty="0" smtClean="0"/>
              <a:t>v</a:t>
            </a:r>
            <a:r>
              <a:rPr lang="en-US" dirty="0" smtClean="0"/>
              <a:t> G-protein</a:t>
            </a:r>
            <a:r>
              <a:rPr lang="cs-CZ" dirty="0" smtClean="0"/>
              <a:t>u</a:t>
            </a:r>
            <a:r>
              <a:rPr lang="en-US" dirty="0" smtClean="0"/>
              <a:t> </a:t>
            </a:r>
            <a:r>
              <a:rPr lang="cs-CZ" dirty="0" smtClean="0"/>
              <a:t>je použit</a:t>
            </a:r>
            <a:r>
              <a:rPr lang="en-US" dirty="0" smtClean="0"/>
              <a:t>, G-protein GDP </a:t>
            </a:r>
            <a:r>
              <a:rPr lang="cs-CZ" dirty="0" smtClean="0"/>
              <a:t>k</a:t>
            </a:r>
            <a:r>
              <a:rPr lang="en-US" dirty="0" err="1" smtClean="0"/>
              <a:t>omplex</a:t>
            </a:r>
            <a:r>
              <a:rPr lang="en-US" dirty="0" smtClean="0"/>
              <a:t> </a:t>
            </a:r>
            <a:r>
              <a:rPr lang="cs-CZ" dirty="0" smtClean="0"/>
              <a:t>tvoří následně</a:t>
            </a:r>
            <a:r>
              <a:rPr lang="en-US" dirty="0" smtClean="0"/>
              <a:t> origin</a:t>
            </a:r>
            <a:r>
              <a:rPr lang="cs-CZ" dirty="0" smtClean="0"/>
              <a:t>á</a:t>
            </a:r>
            <a:r>
              <a:rPr lang="en-US" dirty="0" smtClean="0"/>
              <a:t>l</a:t>
            </a:r>
            <a:r>
              <a:rPr lang="cs-CZ" dirty="0" smtClean="0"/>
              <a:t>ní</a:t>
            </a:r>
            <a:r>
              <a:rPr lang="en-US" dirty="0" smtClean="0"/>
              <a:t> </a:t>
            </a:r>
            <a:r>
              <a:rPr lang="cs-CZ" dirty="0" smtClean="0"/>
              <a:t>komplex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Degrada</a:t>
            </a:r>
            <a:r>
              <a:rPr lang="cs-CZ" dirty="0" err="1" smtClean="0"/>
              <a:t>ce</a:t>
            </a:r>
            <a:r>
              <a:rPr lang="en-US" dirty="0" smtClean="0"/>
              <a:t> se</a:t>
            </a:r>
            <a:r>
              <a:rPr lang="cs-CZ" dirty="0" smtClean="0"/>
              <a:t>kun</a:t>
            </a:r>
            <a:r>
              <a:rPr lang="en-US" dirty="0" smtClean="0"/>
              <a:t>d</a:t>
            </a:r>
            <a:r>
              <a:rPr lang="cs-CZ" dirty="0" err="1" smtClean="0"/>
              <a:t>árního</a:t>
            </a:r>
            <a:r>
              <a:rPr lang="en-US" dirty="0" smtClean="0"/>
              <a:t> messenger</a:t>
            </a:r>
            <a:r>
              <a:rPr lang="cs-CZ" dirty="0" smtClean="0"/>
              <a:t>u</a:t>
            </a:r>
            <a:r>
              <a:rPr lang="en-US" dirty="0" smtClean="0"/>
              <a:t> (</a:t>
            </a:r>
            <a:r>
              <a:rPr lang="cs-CZ" dirty="0" smtClean="0"/>
              <a:t>f</a:t>
            </a:r>
            <a:r>
              <a:rPr lang="en-US" dirty="0" err="1" smtClean="0"/>
              <a:t>os</a:t>
            </a:r>
            <a:r>
              <a:rPr lang="cs-CZ" dirty="0" smtClean="0"/>
              <a:t>f</a:t>
            </a:r>
            <a:r>
              <a:rPr lang="en-US" dirty="0" err="1" smtClean="0"/>
              <a:t>odiester</a:t>
            </a:r>
            <a:r>
              <a:rPr lang="cs-CZ" dirty="0" err="1" smtClean="0"/>
              <a:t>ázové</a:t>
            </a:r>
            <a:r>
              <a:rPr lang="en-US" dirty="0" smtClean="0"/>
              <a:t> </a:t>
            </a:r>
            <a:r>
              <a:rPr lang="cs-CZ" dirty="0" smtClean="0"/>
              <a:t>štěpení</a:t>
            </a:r>
            <a:r>
              <a:rPr lang="en-US" dirty="0" smtClean="0"/>
              <a:t> </a:t>
            </a:r>
            <a:r>
              <a:rPr lang="en-US" dirty="0" err="1" smtClean="0"/>
              <a:t>cAMP</a:t>
            </a:r>
            <a:r>
              <a:rPr lang="en-US" dirty="0" smtClean="0"/>
              <a:t>)</a:t>
            </a:r>
          </a:p>
          <a:p>
            <a:r>
              <a:rPr lang="cs-CZ" dirty="0" smtClean="0"/>
              <a:t>F</a:t>
            </a:r>
            <a:r>
              <a:rPr lang="en-US" dirty="0" err="1" smtClean="0"/>
              <a:t>os</a:t>
            </a:r>
            <a:r>
              <a:rPr lang="cs-CZ" dirty="0" smtClean="0"/>
              <a:t>f</a:t>
            </a:r>
            <a:r>
              <a:rPr lang="en-US" dirty="0" smtClean="0"/>
              <a:t>at</a:t>
            </a:r>
            <a:r>
              <a:rPr lang="cs-CZ" dirty="0" err="1" smtClean="0"/>
              <a:t>ázy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Terminace signálu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R.K. Murray a </a:t>
            </a:r>
            <a:r>
              <a:rPr lang="en-US" dirty="0" err="1" smtClean="0"/>
              <a:t>spol</a:t>
            </a:r>
            <a:r>
              <a:rPr lang="en-US" dirty="0" smtClean="0"/>
              <a:t>.: </a:t>
            </a:r>
            <a:r>
              <a:rPr lang="en-US" dirty="0" err="1" smtClean="0"/>
              <a:t>Harperova</a:t>
            </a:r>
            <a:r>
              <a:rPr lang="en-US" dirty="0" smtClean="0"/>
              <a:t> </a:t>
            </a:r>
            <a:r>
              <a:rPr lang="en-US" dirty="0" err="1" smtClean="0"/>
              <a:t>biochemie;český</a:t>
            </a:r>
            <a:r>
              <a:rPr lang="en-US" dirty="0" smtClean="0"/>
              <a:t> </a:t>
            </a:r>
            <a:r>
              <a:rPr lang="en-US" dirty="0" err="1" smtClean="0"/>
              <a:t>překlad</a:t>
            </a:r>
            <a:r>
              <a:rPr lang="en-US" dirty="0" smtClean="0"/>
              <a:t> 23. </a:t>
            </a:r>
            <a:r>
              <a:rPr lang="en-US" dirty="0" err="1" smtClean="0"/>
              <a:t>vydání</a:t>
            </a:r>
            <a:r>
              <a:rPr lang="en-US" dirty="0" smtClean="0"/>
              <a:t>, H8H, 1998</a:t>
            </a:r>
            <a:endParaRPr lang="cs-CZ" dirty="0" smtClean="0"/>
          </a:p>
          <a:p>
            <a:r>
              <a:rPr lang="en-US" dirty="0" err="1" smtClean="0"/>
              <a:t>Bohuslav</a:t>
            </a:r>
            <a:r>
              <a:rPr lang="en-US" dirty="0" smtClean="0"/>
              <a:t> </a:t>
            </a:r>
            <a:r>
              <a:rPr lang="en-US" dirty="0" err="1" smtClean="0"/>
              <a:t>Matouš</a:t>
            </a:r>
            <a:r>
              <a:rPr lang="en-US" dirty="0" smtClean="0"/>
              <a:t> et al.: </a:t>
            </a:r>
            <a:r>
              <a:rPr lang="en-US" dirty="0" err="1" smtClean="0"/>
              <a:t>Základy</a:t>
            </a:r>
            <a:r>
              <a:rPr lang="en-US" dirty="0" smtClean="0"/>
              <a:t> </a:t>
            </a:r>
            <a:r>
              <a:rPr lang="en-US" dirty="0" err="1" smtClean="0"/>
              <a:t>lékařské</a:t>
            </a:r>
            <a:r>
              <a:rPr lang="en-US" dirty="0" smtClean="0"/>
              <a:t> </a:t>
            </a:r>
            <a:r>
              <a:rPr lang="en-US" dirty="0" err="1" smtClean="0"/>
              <a:t>chemie</a:t>
            </a:r>
            <a:r>
              <a:rPr lang="en-US" dirty="0" smtClean="0"/>
              <a:t> a </a:t>
            </a:r>
            <a:r>
              <a:rPr lang="en-US" dirty="0" err="1" smtClean="0"/>
              <a:t>biochemie</a:t>
            </a:r>
            <a:r>
              <a:rPr lang="en-US" dirty="0" smtClean="0"/>
              <a:t>, 2010</a:t>
            </a:r>
            <a:endParaRPr lang="cs-CZ" dirty="0" smtClean="0"/>
          </a:p>
          <a:p>
            <a:r>
              <a:rPr lang="en-US" dirty="0" smtClean="0"/>
              <a:t>Allan D. Marks, MD: Basic Medical Biochemistry a Clinical Approach, Lippincott Williams &amp; Wilkins, 2009</a:t>
            </a:r>
            <a:endParaRPr lang="cs-CZ" dirty="0" smtClean="0"/>
          </a:p>
          <a:p>
            <a:r>
              <a:rPr lang="en-US" dirty="0" smtClean="0"/>
              <a:t>Ernst J. M. </a:t>
            </a:r>
            <a:r>
              <a:rPr lang="en-US" dirty="0" err="1" smtClean="0"/>
              <a:t>Helmreich</a:t>
            </a:r>
            <a:r>
              <a:rPr lang="cs-CZ" dirty="0" smtClean="0"/>
              <a:t>, </a:t>
            </a:r>
            <a:r>
              <a:rPr lang="en-US" dirty="0" smtClean="0"/>
              <a:t>The Biochemistry of Cell </a:t>
            </a:r>
            <a:r>
              <a:rPr lang="en-US" dirty="0" err="1" smtClean="0"/>
              <a:t>Signalling</a:t>
            </a:r>
            <a:r>
              <a:rPr lang="cs-CZ" dirty="0" smtClean="0"/>
              <a:t>, Oxford University </a:t>
            </a:r>
            <a:r>
              <a:rPr lang="cs-CZ" dirty="0" err="1" smtClean="0"/>
              <a:t>Press</a:t>
            </a:r>
            <a:r>
              <a:rPr lang="cs-CZ" dirty="0" smtClean="0"/>
              <a:t>, USA, 2001</a:t>
            </a:r>
            <a:endParaRPr lang="en-US" dirty="0" smtClean="0"/>
          </a:p>
          <a:p>
            <a:r>
              <a:rPr lang="en-US" dirty="0" smtClean="0"/>
              <a:t>Geoffrey M. Cooper, Robert E. </a:t>
            </a:r>
            <a:r>
              <a:rPr lang="en-US" dirty="0" err="1" smtClean="0"/>
              <a:t>Hausman</a:t>
            </a:r>
            <a:r>
              <a:rPr lang="cs-CZ" dirty="0" smtClean="0"/>
              <a:t>, </a:t>
            </a:r>
            <a:r>
              <a:rPr lang="en-US" dirty="0" smtClean="0"/>
              <a:t>The Cell: A Molecular Approach, Fourth Edition</a:t>
            </a:r>
            <a:r>
              <a:rPr lang="cs-CZ" dirty="0" smtClean="0"/>
              <a:t>, </a:t>
            </a:r>
            <a:r>
              <a:rPr lang="cs-CZ" dirty="0" err="1" smtClean="0"/>
              <a:t>Sinauer</a:t>
            </a:r>
            <a:r>
              <a:rPr lang="cs-CZ" dirty="0" smtClean="0"/>
              <a:t> </a:t>
            </a:r>
            <a:r>
              <a:rPr lang="cs-CZ" dirty="0" err="1" smtClean="0"/>
              <a:t>Associates</a:t>
            </a:r>
            <a:r>
              <a:rPr lang="cs-CZ" dirty="0" smtClean="0"/>
              <a:t>, </a:t>
            </a:r>
            <a:r>
              <a:rPr lang="cs-CZ" dirty="0" err="1" smtClean="0"/>
              <a:t>Inc</a:t>
            </a:r>
            <a:r>
              <a:rPr lang="cs-CZ" dirty="0" smtClean="0"/>
              <a:t>., 2006</a:t>
            </a:r>
            <a:endParaRPr lang="en-US" dirty="0" smtClean="0"/>
          </a:p>
          <a:p>
            <a:r>
              <a:rPr lang="en-US" dirty="0" smtClean="0"/>
              <a:t>Michael J. </a:t>
            </a:r>
            <a:r>
              <a:rPr lang="en-US" dirty="0" err="1" smtClean="0"/>
              <a:t>Berridge</a:t>
            </a:r>
            <a:r>
              <a:rPr lang="en-US" dirty="0" smtClean="0"/>
              <a:t>, Peter </a:t>
            </a:r>
            <a:r>
              <a:rPr lang="en-US" dirty="0" err="1" smtClean="0"/>
              <a:t>Lipp</a:t>
            </a:r>
            <a:r>
              <a:rPr lang="en-US" dirty="0" smtClean="0"/>
              <a:t> and Martin D. </a:t>
            </a:r>
            <a:r>
              <a:rPr lang="en-US" dirty="0" err="1" smtClean="0"/>
              <a:t>Bootman</a:t>
            </a:r>
            <a:r>
              <a:rPr lang="cs-CZ" dirty="0" smtClean="0"/>
              <a:t>, </a:t>
            </a:r>
            <a:r>
              <a:rPr lang="en-US" dirty="0" smtClean="0"/>
              <a:t>The versatility and</a:t>
            </a:r>
            <a:r>
              <a:rPr lang="cs-CZ" dirty="0" smtClean="0"/>
              <a:t> </a:t>
            </a:r>
            <a:r>
              <a:rPr lang="en-US" dirty="0" smtClean="0"/>
              <a:t>universality of calcium</a:t>
            </a:r>
            <a:r>
              <a:rPr lang="cs-CZ" dirty="0" smtClean="0"/>
              <a:t> </a:t>
            </a:r>
            <a:r>
              <a:rPr lang="en-US" dirty="0" err="1" smtClean="0"/>
              <a:t>signalling</a:t>
            </a:r>
            <a:r>
              <a:rPr lang="cs-CZ" dirty="0" smtClean="0"/>
              <a:t>, N</a:t>
            </a:r>
            <a:r>
              <a:rPr lang="en-US" dirty="0" err="1" smtClean="0"/>
              <a:t>ature</a:t>
            </a:r>
            <a:r>
              <a:rPr lang="en-US" dirty="0" smtClean="0"/>
              <a:t> </a:t>
            </a:r>
            <a:r>
              <a:rPr lang="cs-CZ" dirty="0" smtClean="0"/>
              <a:t>R</a:t>
            </a:r>
            <a:r>
              <a:rPr lang="en-US" dirty="0" err="1" smtClean="0"/>
              <a:t>eviews</a:t>
            </a:r>
            <a:r>
              <a:rPr lang="en-US" dirty="0" smtClean="0"/>
              <a:t> | </a:t>
            </a:r>
            <a:r>
              <a:rPr lang="cs-CZ" dirty="0" smtClean="0"/>
              <a:t>M</a:t>
            </a:r>
            <a:r>
              <a:rPr lang="en-US" dirty="0" err="1" smtClean="0"/>
              <a:t>olecular</a:t>
            </a:r>
            <a:r>
              <a:rPr lang="en-US" dirty="0" smtClean="0"/>
              <a:t> </a:t>
            </a:r>
            <a:r>
              <a:rPr lang="cs-CZ" dirty="0" smtClean="0"/>
              <a:t>C</a:t>
            </a:r>
            <a:r>
              <a:rPr lang="en-US" dirty="0" smtClean="0"/>
              <a:t>ell </a:t>
            </a:r>
            <a:r>
              <a:rPr lang="cs-CZ" dirty="0" smtClean="0"/>
              <a:t>B</a:t>
            </a:r>
            <a:r>
              <a:rPr lang="en-US" dirty="0" err="1" smtClean="0"/>
              <a:t>iology</a:t>
            </a:r>
            <a:r>
              <a:rPr lang="cs-CZ" dirty="0" smtClean="0"/>
              <a:t> (1</a:t>
            </a:r>
            <a:r>
              <a:rPr lang="cs-CZ" smtClean="0"/>
              <a:t>), 2000</a:t>
            </a:r>
            <a:endParaRPr lang="en-US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ainstrmSess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130000" t="-95000" r="40000" b="21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AC6DD24B17643A43B5911557F59D23340400899CD97D2199F748BA22A48D93649A64" ma:contentTypeVersion="31" ma:contentTypeDescription="Create a new document." ma:contentTypeScope="" ma:versionID="9e1ac57e4c2658fe23858d96be6d3be6"/>
</file>

<file path=customXml/itemProps1.xml><?xml version="1.0" encoding="utf-8"?>
<ds:datastoreItem xmlns:ds="http://schemas.openxmlformats.org/officeDocument/2006/customXml" ds:itemID="{0C16D257-9D85-4E03-AD4A-9BA937848FAF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B9767C2-CEBA-44D9-8CE9-AB64B255A9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4D6E5B-E19E-44E3-842E-EBD63A469AFA}">
  <ds:schemaRefs>
    <ds:schemaRef ds:uri="http://schemas.microsoft.com/office/2006/metadata/contentType"/>
    <ds:schemaRef ds:uri="http://schemas.microsoft.com/office/2006/metadata/properties/metaAttribut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BrainstrmSess</Template>
  <TotalTime>0</TotalTime>
  <Words>796</Words>
  <Application>Microsoft Office PowerPoint</Application>
  <PresentationFormat>Předvádění na obrazovce (4:3)</PresentationFormat>
  <Paragraphs>113</Paragraphs>
  <Slides>30</Slides>
  <Notes>4</Notes>
  <HiddenSlides>1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2" baseType="lpstr">
      <vt:lpstr>BrainstrmSess</vt:lpstr>
      <vt:lpstr>Image</vt:lpstr>
      <vt:lpstr>Mechanismus přenosu signálu do buňky</vt:lpstr>
      <vt:lpstr>Snímek 2</vt:lpstr>
      <vt:lpstr>Dráhy přenosu signálu</vt:lpstr>
      <vt:lpstr>Dráhy přenosu signálu</vt:lpstr>
      <vt:lpstr>Signály</vt:lpstr>
      <vt:lpstr>Receptory</vt:lpstr>
      <vt:lpstr>Rozpustné receptory - Nadrodina receptorů Steroidních/Thyroidních hormonů</vt:lpstr>
      <vt:lpstr>Rozpustné receptory - Nadrodina receptorů Steroidních/Thyroidních hormonů</vt:lpstr>
      <vt:lpstr>Transmembránové receptory - Receptory spřažené s  enzymovou aktivitou </vt:lpstr>
      <vt:lpstr>Tyrosin kinázy / RAS MAP kinázy</vt:lpstr>
      <vt:lpstr>Tyrosin kinázy / Inzulinový receptor</vt:lpstr>
      <vt:lpstr>Tyrosin kinázy / JAK-STAT receptory</vt:lpstr>
      <vt:lpstr>Tyrosin kinázy / Receptory Serino-Threoninových Kináz</vt:lpstr>
      <vt:lpstr>Fofolipáza C</vt:lpstr>
      <vt:lpstr>Transmembránové receptory / Receptory spřažené s G-proteinem </vt:lpstr>
      <vt:lpstr>Transmembránové receptory / Receptory spřažené s G-proteinem </vt:lpstr>
      <vt:lpstr>Transmembránové receptory / Receptory spřažené s iontovým kanálem </vt:lpstr>
      <vt:lpstr>Sekundární messengery</vt:lpstr>
      <vt:lpstr>cAMP</vt:lpstr>
      <vt:lpstr>cAMP</vt:lpstr>
      <vt:lpstr>cAMP</vt:lpstr>
      <vt:lpstr>cGMP</vt:lpstr>
      <vt:lpstr>Fosfolipidy a Ca2+</vt:lpstr>
      <vt:lpstr>Fosfolipidy a Ca2+</vt:lpstr>
      <vt:lpstr>Fosfolipidy a Ca2+</vt:lpstr>
      <vt:lpstr>PI3 kináza/AKT  a mTOR</vt:lpstr>
      <vt:lpstr>MAP kinázová dráha</vt:lpstr>
      <vt:lpstr>Změny v odpovědi na chemické signály</vt:lpstr>
      <vt:lpstr>Terminace signálu</vt:lpstr>
      <vt:lpstr>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2012-02-20T13:52:59Z</dcterms:created>
  <dcterms:modified xsi:type="dcterms:W3CDTF">2013-12-18T09:28:32Z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TC101671239990</vt:lpwstr>
  </property>
</Properties>
</file>