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Default Extension="png" ContentType="image/png"/>
  <Override PartName="/ppt/slideLayouts/slideLayout5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jpeg" ContentType="image/jpeg"/>
  <Override PartName="/ppt/slideLayouts/slideLayout63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wmf" ContentType="image/x-wmf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  <p:sldMasterId id="2147483679" r:id="rId2"/>
    <p:sldMasterId id="2147483680" r:id="rId3"/>
    <p:sldMasterId id="2147483681" r:id="rId4"/>
    <p:sldMasterId id="2147483682" r:id="rId5"/>
    <p:sldMasterId id="2147483683" r:id="rId6"/>
  </p:sldMasterIdLst>
  <p:notesMasterIdLst>
    <p:notesMasterId r:id="rId18"/>
  </p:notesMasterIdLst>
  <p:handoutMasterIdLst>
    <p:handoutMasterId r:id="rId19"/>
  </p:handoutMasterIdLst>
  <p:sldIdLst>
    <p:sldId id="26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7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1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EA775933-CD30-478D-99C5-867227F5422D}" type="datetimeFigureOut">
              <a:rPr lang="cs-CZ"/>
              <a:pPr>
                <a:defRPr/>
              </a:pPr>
              <a:t>3.10.2010</a:t>
            </a:fld>
            <a:endParaRPr lang="cs-CZ"/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13A9734D-EF12-4DFB-B812-6AE751A202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4037E839-F696-4CE6-A903-0B3FF0DCC6A2}" type="datetimeFigureOut">
              <a:rPr lang="cs-CZ"/>
              <a:pPr>
                <a:defRPr/>
              </a:pPr>
              <a:t>3.10.2010</a:t>
            </a:fld>
            <a:endParaRPr lang="cs-CZ"/>
          </a:p>
        </p:txBody>
      </p:sp>
      <p:sp>
        <p:nvSpPr>
          <p:cNvPr id="74756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7BACEBD9-53D9-483C-9B69-64745971C3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Klepnutím lze upravit styl předlohy podnadpisů.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388" y="1125538"/>
            <a:ext cx="4038600" cy="49101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370388" y="1125538"/>
            <a:ext cx="4038600" cy="49101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61138" y="152400"/>
            <a:ext cx="2125662" cy="588327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79388" y="152400"/>
            <a:ext cx="6229350" cy="588327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Klepnutím lze upravit styl předlohy podnadpisů.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388" y="1412875"/>
            <a:ext cx="4038600" cy="4910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370388" y="1412875"/>
            <a:ext cx="4038600" cy="4910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61138" y="152400"/>
            <a:ext cx="2125662" cy="6170613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79388" y="152400"/>
            <a:ext cx="6229350" cy="6170613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Klepnutím lze upravit styl předlohy podnadpisů.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388" y="1125538"/>
            <a:ext cx="4038600" cy="49101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370388" y="1125538"/>
            <a:ext cx="4038600" cy="49101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61138" y="152400"/>
            <a:ext cx="2125662" cy="588327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79388" y="152400"/>
            <a:ext cx="6229350" cy="588327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Klepnutím lze upravit styl předlohy podnadpisů.</a:t>
            </a: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188" y="1123950"/>
            <a:ext cx="3451225" cy="72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14813" y="1123950"/>
            <a:ext cx="3452812" cy="72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1570037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1570037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Klepnutím lze upravit styl předlohy podnadpisů.</a:t>
            </a: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560762" cy="1511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324350" y="1125538"/>
            <a:ext cx="3560763" cy="1511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40513" y="1125538"/>
            <a:ext cx="2057400" cy="32766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68313" y="1125538"/>
            <a:ext cx="6019800" cy="32766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Klepnutím lze upravit styl předlohy podnadpisů.</a:t>
            </a: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2.jpe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179388" y="1125538"/>
            <a:ext cx="8229600" cy="491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  <a:p>
            <a:pPr lvl="4"/>
            <a:r>
              <a:rPr lang="en-US" smtClean="0"/>
              <a:t>Sixth level</a:t>
            </a:r>
          </a:p>
          <a:p>
            <a:pPr lvl="4"/>
            <a:r>
              <a:rPr lang="en-US" smtClean="0"/>
              <a:t>Seventh level</a:t>
            </a:r>
          </a:p>
          <a:p>
            <a:pPr lvl="4"/>
            <a:r>
              <a:rPr lang="en-US" smtClean="0"/>
              <a:t>Eighth level</a:t>
            </a:r>
          </a:p>
          <a:p>
            <a:pPr lvl="4"/>
            <a:r>
              <a:rPr lang="en-US" smtClean="0"/>
              <a:t>Ninth level</a:t>
            </a:r>
          </a:p>
        </p:txBody>
      </p:sp>
      <p:sp>
        <p:nvSpPr>
          <p:cNvPr id="11" name="Rectangle 20"/>
          <p:cNvSpPr/>
          <p:nvPr/>
        </p:nvSpPr>
        <p:spPr>
          <a:xfrm>
            <a:off x="0" y="0"/>
            <a:ext cx="9144000" cy="90805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21"/>
          <p:cNvSpPr/>
          <p:nvPr/>
        </p:nvSpPr>
        <p:spPr>
          <a:xfrm>
            <a:off x="0" y="0"/>
            <a:ext cx="250825" cy="90805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9" name="Title Placeholder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600" b="1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300" b="1">
          <a:solidFill>
            <a:schemeClr val="tx1"/>
          </a:solidFill>
          <a:latin typeface="+mn-lt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Font typeface="Wingdings" pitchFamily="2" charset="2"/>
        <a:buChar char="§"/>
        <a:defRPr sz="2000" b="1">
          <a:solidFill>
            <a:schemeClr val="tx1"/>
          </a:solidFill>
          <a:latin typeface="+mn-lt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549FB3"/>
        </a:buClr>
        <a:buFont typeface="Wingdings" pitchFamily="2" charset="2"/>
        <a:buChar char="§"/>
        <a:defRPr b="1">
          <a:solidFill>
            <a:schemeClr val="tx1"/>
          </a:solidFill>
          <a:latin typeface="+mn-lt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5pPr>
      <a:lvl6pPr marL="18288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6pPr>
      <a:lvl7pPr marL="22860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7pPr>
      <a:lvl8pPr marL="27432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8pPr>
      <a:lvl9pPr marL="32004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179388" y="1412875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  <a:p>
            <a:pPr lvl="4"/>
            <a:r>
              <a:rPr lang="en-US" smtClean="0"/>
              <a:t>Sixth level</a:t>
            </a:r>
          </a:p>
          <a:p>
            <a:pPr lvl="4"/>
            <a:r>
              <a:rPr lang="en-US" smtClean="0"/>
              <a:t>Seventh level</a:t>
            </a:r>
          </a:p>
          <a:p>
            <a:pPr lvl="4"/>
            <a:r>
              <a:rPr lang="en-US" smtClean="0"/>
              <a:t>Eighth level</a:t>
            </a:r>
          </a:p>
          <a:p>
            <a:pPr lvl="4"/>
            <a:r>
              <a:rPr lang="en-US" smtClean="0"/>
              <a:t>Ninth level</a:t>
            </a:r>
          </a:p>
        </p:txBody>
      </p:sp>
      <p:sp>
        <p:nvSpPr>
          <p:cNvPr id="11" name="Rectangle 20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21"/>
          <p:cNvSpPr/>
          <p:nvPr/>
        </p:nvSpPr>
        <p:spPr>
          <a:xfrm>
            <a:off x="0" y="0"/>
            <a:ext cx="250825" cy="119697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317" name="Title Placeholder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600" b="1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300" b="1">
          <a:solidFill>
            <a:schemeClr val="tx1"/>
          </a:solidFill>
          <a:latin typeface="+mn-lt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Font typeface="Wingdings" pitchFamily="2" charset="2"/>
        <a:buChar char="§"/>
        <a:defRPr sz="2000" b="1">
          <a:solidFill>
            <a:schemeClr val="tx1"/>
          </a:solidFill>
          <a:latin typeface="+mn-lt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549FB3"/>
        </a:buClr>
        <a:buFont typeface="Wingdings" pitchFamily="2" charset="2"/>
        <a:buChar char="§"/>
        <a:defRPr b="1">
          <a:solidFill>
            <a:schemeClr val="tx1"/>
          </a:solidFill>
          <a:latin typeface="+mn-lt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5pPr>
      <a:lvl6pPr marL="18288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6pPr>
      <a:lvl7pPr marL="22860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7pPr>
      <a:lvl8pPr marL="27432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8pPr>
      <a:lvl9pPr marL="32004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179388" y="1125538"/>
            <a:ext cx="8229600" cy="491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  <a:p>
            <a:pPr lvl="4"/>
            <a:r>
              <a:rPr lang="en-US" smtClean="0"/>
              <a:t>Sixth level</a:t>
            </a:r>
          </a:p>
          <a:p>
            <a:pPr lvl="4"/>
            <a:r>
              <a:rPr lang="en-US" smtClean="0"/>
              <a:t>Seventh level</a:t>
            </a:r>
          </a:p>
          <a:p>
            <a:pPr lvl="4"/>
            <a:r>
              <a:rPr lang="en-US" smtClean="0"/>
              <a:t>Eighth level</a:t>
            </a:r>
          </a:p>
          <a:p>
            <a:pPr lvl="4"/>
            <a:r>
              <a:rPr lang="en-US" smtClean="0"/>
              <a:t>Ninth level</a:t>
            </a:r>
          </a:p>
        </p:txBody>
      </p:sp>
      <p:sp>
        <p:nvSpPr>
          <p:cNvPr id="25603" name="Title Placeholder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 pitchFamily="34" charset="-18"/>
          <a:cs typeface="Arial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600" b="1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300" b="1">
          <a:solidFill>
            <a:schemeClr val="tx1"/>
          </a:solidFill>
          <a:latin typeface="+mn-lt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Font typeface="Wingdings" pitchFamily="2" charset="2"/>
        <a:buChar char="§"/>
        <a:defRPr sz="2000" b="1">
          <a:solidFill>
            <a:schemeClr val="tx1"/>
          </a:solidFill>
          <a:latin typeface="+mn-lt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549FB3"/>
        </a:buClr>
        <a:buFont typeface="Wingdings" pitchFamily="2" charset="2"/>
        <a:buChar char="§"/>
        <a:defRPr b="1">
          <a:solidFill>
            <a:schemeClr val="tx1"/>
          </a:solidFill>
          <a:latin typeface="+mn-lt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5pPr>
      <a:lvl6pPr marL="18288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6pPr>
      <a:lvl7pPr marL="22860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7pPr>
      <a:lvl8pPr marL="27432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8pPr>
      <a:lvl9pPr marL="32004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1188" y="1123950"/>
            <a:ext cx="7056437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COR PULMONALE</a:t>
            </a:r>
          </a:p>
        </p:txBody>
      </p:sp>
      <p:sp>
        <p:nvSpPr>
          <p:cNvPr id="12" name="Rectangle 32"/>
          <p:cNvSpPr>
            <a:spLocks noChangeArrowheads="1"/>
          </p:cNvSpPr>
          <p:nvPr/>
        </p:nvSpPr>
        <p:spPr bwMode="auto">
          <a:xfrm>
            <a:off x="0" y="836613"/>
            <a:ext cx="9144000" cy="2060575"/>
          </a:xfrm>
          <a:prstGeom prst="rect">
            <a:avLst/>
          </a:prstGeom>
          <a:noFill/>
          <a:ln w="6350" cap="rnd" algn="ctr">
            <a:solidFill>
              <a:srgbClr val="993300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6" name="Rectangle 31"/>
          <p:cNvSpPr>
            <a:spLocks noChangeArrowheads="1"/>
          </p:cNvSpPr>
          <p:nvPr/>
        </p:nvSpPr>
        <p:spPr bwMode="auto">
          <a:xfrm>
            <a:off x="0" y="836613"/>
            <a:ext cx="250825" cy="2060575"/>
          </a:xfrm>
          <a:prstGeom prst="rect">
            <a:avLst/>
          </a:prstGeom>
          <a:solidFill>
            <a:srgbClr val="993300"/>
          </a:solidFill>
          <a:ln w="6350" cap="rnd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  <a:cs typeface="Arial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defRPr sz="4000" b="1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defRPr sz="2300">
          <a:solidFill>
            <a:schemeClr val="tx2"/>
          </a:solidFill>
          <a:latin typeface="+mn-lt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76000"/>
        <a:buFont typeface="Wingdings 3" pitchFamily="18" charset="2"/>
        <a:buChar char=""/>
        <a:defRPr sz="2000">
          <a:solidFill>
            <a:schemeClr val="tx1"/>
          </a:solidFill>
          <a:latin typeface="+mn-lt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549FB3"/>
        </a:buClr>
        <a:buSzPct val="70000"/>
        <a:buFont typeface="Wingdings" pitchFamily="2" charset="2"/>
        <a:buChar char=""/>
        <a:defRPr>
          <a:solidFill>
            <a:schemeClr val="tx1"/>
          </a:solidFill>
          <a:latin typeface="+mn-lt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  <a:cs typeface="+mn-cs"/>
        </a:defRPr>
      </a:lvl5pPr>
      <a:lvl6pPr marL="18288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  <a:cs typeface="+mn-cs"/>
        </a:defRPr>
      </a:lvl6pPr>
      <a:lvl7pPr marL="22860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  <a:cs typeface="+mn-cs"/>
        </a:defRPr>
      </a:lvl7pPr>
      <a:lvl8pPr marL="27432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  <a:cs typeface="+mn-cs"/>
        </a:defRPr>
      </a:lvl8pPr>
      <a:lvl9pPr marL="32004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1188" y="1125538"/>
            <a:ext cx="7273925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COR PULMONALE</a:t>
            </a:r>
          </a:p>
          <a:p>
            <a:pPr lvl="0"/>
            <a:endParaRPr lang="cs-CZ" smtClean="0"/>
          </a:p>
        </p:txBody>
      </p:sp>
      <p:sp>
        <p:nvSpPr>
          <p:cNvPr id="12" name="Rectangle 32"/>
          <p:cNvSpPr>
            <a:spLocks noChangeArrowheads="1"/>
          </p:cNvSpPr>
          <p:nvPr/>
        </p:nvSpPr>
        <p:spPr bwMode="auto">
          <a:xfrm>
            <a:off x="0" y="836613"/>
            <a:ext cx="9144000" cy="2060575"/>
          </a:xfrm>
          <a:prstGeom prst="rect">
            <a:avLst/>
          </a:prstGeom>
          <a:noFill/>
          <a:ln w="6350" cap="rnd" algn="ctr">
            <a:solidFill>
              <a:srgbClr val="993300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6" name="Rectangle 31"/>
          <p:cNvSpPr>
            <a:spLocks noChangeArrowheads="1"/>
          </p:cNvSpPr>
          <p:nvPr/>
        </p:nvSpPr>
        <p:spPr bwMode="auto">
          <a:xfrm>
            <a:off x="0" y="836613"/>
            <a:ext cx="250825" cy="2060575"/>
          </a:xfrm>
          <a:prstGeom prst="rect">
            <a:avLst/>
          </a:prstGeom>
          <a:solidFill>
            <a:srgbClr val="993300"/>
          </a:solidFill>
          <a:ln w="6350" cap="rnd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cs typeface="+mn-cs"/>
            </a:endParaRPr>
          </a:p>
        </p:txBody>
      </p:sp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15913" y="5589588"/>
            <a:ext cx="795337" cy="863600"/>
          </a:xfrm>
          <a:prstGeom prst="rect">
            <a:avLst/>
          </a:prstGeom>
          <a:solidFill>
            <a:schemeClr val="tx2">
              <a:alpha val="0"/>
            </a:schemeClr>
          </a:solidFill>
          <a:ln w="9525">
            <a:solidFill>
              <a:srgbClr val="FF6600"/>
            </a:solidFill>
            <a:miter lim="800000"/>
            <a:headEnd/>
            <a:tailEnd/>
          </a:ln>
        </p:spPr>
      </p:pic>
      <p:sp>
        <p:nvSpPr>
          <p:cNvPr id="11" name="Rectangle 20"/>
          <p:cNvSpPr/>
          <p:nvPr userDrawn="1"/>
        </p:nvSpPr>
        <p:spPr>
          <a:xfrm>
            <a:off x="0" y="3284538"/>
            <a:ext cx="9144000" cy="1268412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21"/>
          <p:cNvSpPr/>
          <p:nvPr userDrawn="1"/>
        </p:nvSpPr>
        <p:spPr>
          <a:xfrm>
            <a:off x="0" y="3284538"/>
            <a:ext cx="250825" cy="1268412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0184" name="Title Placeholder 21"/>
          <p:cNvSpPr>
            <a:spLocks noGrp="1"/>
          </p:cNvSpPr>
          <p:nvPr>
            <p:ph type="title"/>
          </p:nvPr>
        </p:nvSpPr>
        <p:spPr bwMode="auto">
          <a:xfrm>
            <a:off x="468313" y="3357563"/>
            <a:ext cx="8229600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endParaRPr lang="en-GB" smtClean="0"/>
          </a:p>
        </p:txBody>
      </p:sp>
      <p:sp>
        <p:nvSpPr>
          <p:cNvPr id="38921" name="Text Box 9"/>
          <p:cNvSpPr txBox="1">
            <a:spLocks noChangeArrowheads="1"/>
          </p:cNvSpPr>
          <p:nvPr userDrawn="1"/>
        </p:nvSpPr>
        <p:spPr bwMode="auto">
          <a:xfrm>
            <a:off x="611188" y="3429000"/>
            <a:ext cx="53292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None/>
              <a:defRPr/>
            </a:pPr>
            <a:r>
              <a:rPr lang="cs-CZ" sz="2000" b="1">
                <a:latin typeface="Gill Sans MT" pitchFamily="34" charset="-18"/>
                <a:cs typeface="+mn-cs"/>
              </a:rPr>
              <a:t>INTERNÍ KLINIKA</a:t>
            </a:r>
            <a:br>
              <a:rPr lang="cs-CZ" sz="2000" b="1">
                <a:latin typeface="Gill Sans MT" pitchFamily="34" charset="-18"/>
                <a:cs typeface="+mn-cs"/>
              </a:rPr>
            </a:br>
            <a:r>
              <a:rPr lang="cs-CZ" sz="2000" b="1">
                <a:latin typeface="Gill Sans MT" pitchFamily="34" charset="-18"/>
                <a:cs typeface="+mn-cs"/>
              </a:rPr>
              <a:t>FAKULTNÍ NEMOCNICE V MOTOLE</a:t>
            </a:r>
            <a:br>
              <a:rPr lang="cs-CZ" sz="2000" b="1">
                <a:latin typeface="Gill Sans MT" pitchFamily="34" charset="-18"/>
                <a:cs typeface="+mn-cs"/>
              </a:rPr>
            </a:br>
            <a:r>
              <a:rPr lang="cs-CZ" sz="2000" b="1">
                <a:latin typeface="Gill Sans MT" pitchFamily="34" charset="-18"/>
                <a:cs typeface="+mn-cs"/>
              </a:rPr>
              <a:t>UNIVERZITA KARLOVA 2. LF</a:t>
            </a:r>
          </a:p>
        </p:txBody>
      </p:sp>
      <p:pic>
        <p:nvPicPr>
          <p:cNvPr id="50186" name="Picture 10" descr="logo interny 1(3)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7956550" y="5589588"/>
            <a:ext cx="863600" cy="86360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</p:spPr>
      </p:pic>
      <p:pic>
        <p:nvPicPr>
          <p:cNvPr id="50187" name="Picture 11" descr="Znak 2LF UK barevny 111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3998913" y="5445125"/>
            <a:ext cx="114617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defRPr sz="4000" b="1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defRPr sz="2300">
          <a:solidFill>
            <a:schemeClr val="tx2"/>
          </a:solidFill>
          <a:latin typeface="+mn-lt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76000"/>
        <a:buFont typeface="Wingdings 3" pitchFamily="18" charset="2"/>
        <a:buChar char=""/>
        <a:defRPr sz="2000">
          <a:solidFill>
            <a:schemeClr val="tx1"/>
          </a:solidFill>
          <a:latin typeface="+mn-lt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549FB3"/>
        </a:buClr>
        <a:buSzPct val="70000"/>
        <a:buFont typeface="Wingdings" pitchFamily="2" charset="2"/>
        <a:buChar char=""/>
        <a:defRPr>
          <a:solidFill>
            <a:schemeClr val="tx1"/>
          </a:solidFill>
          <a:latin typeface="+mn-lt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</a:defRPr>
      </a:lvl5pPr>
      <a:lvl6pPr marL="18288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</a:defRPr>
      </a:lvl6pPr>
      <a:lvl7pPr marL="22860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</a:defRPr>
      </a:lvl7pPr>
      <a:lvl8pPr marL="27432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</a:defRPr>
      </a:lvl8pPr>
      <a:lvl9pPr marL="32004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2"/>
          <p:cNvSpPr>
            <a:spLocks noChangeArrowheads="1"/>
          </p:cNvSpPr>
          <p:nvPr/>
        </p:nvSpPr>
        <p:spPr bwMode="auto">
          <a:xfrm>
            <a:off x="0" y="1989138"/>
            <a:ext cx="9144000" cy="2060575"/>
          </a:xfrm>
          <a:prstGeom prst="rect">
            <a:avLst/>
          </a:prstGeom>
          <a:solidFill>
            <a:schemeClr val="bg1"/>
          </a:solidFill>
          <a:ln w="6350" cap="rnd" algn="ctr">
            <a:solidFill>
              <a:srgbClr val="993300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6" name="Rectangle 31"/>
          <p:cNvSpPr>
            <a:spLocks noChangeArrowheads="1"/>
          </p:cNvSpPr>
          <p:nvPr/>
        </p:nvSpPr>
        <p:spPr bwMode="auto">
          <a:xfrm>
            <a:off x="0" y="1989138"/>
            <a:ext cx="250825" cy="2060575"/>
          </a:xfrm>
          <a:prstGeom prst="rect">
            <a:avLst/>
          </a:prstGeom>
          <a:solidFill>
            <a:srgbClr val="993300"/>
          </a:solidFill>
          <a:ln w="6350" cap="rnd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9940" name="Text Box 4"/>
          <p:cNvSpPr txBox="1">
            <a:spLocks noChangeArrowheads="1"/>
          </p:cNvSpPr>
          <p:nvPr userDrawn="1"/>
        </p:nvSpPr>
        <p:spPr bwMode="auto">
          <a:xfrm>
            <a:off x="900113" y="2636838"/>
            <a:ext cx="76327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None/>
              <a:defRPr/>
            </a:pPr>
            <a:r>
              <a:rPr lang="cs-CZ" sz="4800" b="1">
                <a:latin typeface="Gill Sans MT" pitchFamily="34" charset="-18"/>
                <a:cs typeface="+mn-cs"/>
              </a:rPr>
              <a:t>DĚKUJI ZA POZORNOST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  <a:cs typeface="Arial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defRPr sz="4400" b="1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defRPr sz="2300">
          <a:solidFill>
            <a:schemeClr val="tx2"/>
          </a:solidFill>
          <a:latin typeface="+mn-lt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76000"/>
        <a:buFont typeface="Wingdings 3" pitchFamily="18" charset="2"/>
        <a:buChar char=""/>
        <a:defRPr sz="2000">
          <a:solidFill>
            <a:schemeClr val="tx1"/>
          </a:solidFill>
          <a:latin typeface="+mn-lt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549FB3"/>
        </a:buClr>
        <a:buSzPct val="70000"/>
        <a:buFont typeface="Wingdings" pitchFamily="2" charset="2"/>
        <a:buChar char=""/>
        <a:defRPr>
          <a:solidFill>
            <a:schemeClr val="tx1"/>
          </a:solidFill>
          <a:latin typeface="+mn-lt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  <a:cs typeface="+mn-cs"/>
        </a:defRPr>
      </a:lvl5pPr>
      <a:lvl6pPr marL="18288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  <a:cs typeface="+mn-cs"/>
        </a:defRPr>
      </a:lvl6pPr>
      <a:lvl7pPr marL="22860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  <a:cs typeface="+mn-cs"/>
        </a:defRPr>
      </a:lvl7pPr>
      <a:lvl8pPr marL="27432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  <a:cs typeface="+mn-cs"/>
        </a:defRPr>
      </a:lvl8pPr>
      <a:lvl9pPr marL="32004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Nadpis 1"/>
          <p:cNvSpPr>
            <a:spLocks noGrp="1"/>
          </p:cNvSpPr>
          <p:nvPr>
            <p:ph type="title" idx="4294967295"/>
          </p:nvPr>
        </p:nvSpPr>
        <p:spPr>
          <a:xfrm>
            <a:off x="611188" y="1052513"/>
            <a:ext cx="8301037" cy="1547812"/>
          </a:xfrm>
        </p:spPr>
        <p:txBody>
          <a:bodyPr lIns="45720" rIns="45720" anchor="ctr"/>
          <a:lstStyle/>
          <a:p>
            <a:pPr eaLnBrk="1" hangingPunct="1"/>
            <a:r>
              <a:rPr lang="cs-CZ" sz="2800" smtClean="0"/>
              <a:t>Symptomatologie kardiovaskulárních chorob</a:t>
            </a:r>
            <a:r>
              <a:rPr lang="cs-CZ" smtClean="0"/>
              <a:t>	</a:t>
            </a:r>
            <a:br>
              <a:rPr lang="cs-CZ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2400" b="0" smtClean="0"/>
              <a:t>Doc. MUDr. Chlumský Jaromír, Ph.D.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45720" rIns="45720" anchor="ctr"/>
          <a:lstStyle/>
          <a:p>
            <a:pPr eaLnBrk="1" hangingPunct="1"/>
            <a:r>
              <a:rPr lang="cs-CZ" sz="2700" smtClean="0"/>
              <a:t>Příznaky srdečních onemocnění</a:t>
            </a:r>
          </a:p>
        </p:txBody>
      </p:sp>
      <p:sp>
        <p:nvSpPr>
          <p:cNvPr id="78850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68313" y="1341438"/>
            <a:ext cx="8229600" cy="491013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mtClean="0"/>
              <a:t>Bolest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Dušnost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Kašel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Palpitace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Synkopa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Cyanóza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Otok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Hemotýza, hemoptoe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45720" rIns="45720" anchor="ctr"/>
          <a:lstStyle/>
          <a:p>
            <a:pPr eaLnBrk="1" hangingPunct="1"/>
            <a:r>
              <a:rPr lang="cs-CZ" smtClean="0"/>
              <a:t>Bolest</a:t>
            </a:r>
          </a:p>
        </p:txBody>
      </p:sp>
      <p:sp>
        <p:nvSpPr>
          <p:cNvPr id="80898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23850" y="1196975"/>
            <a:ext cx="5184775" cy="4910138"/>
          </a:xfrm>
        </p:spPr>
        <p:txBody>
          <a:bodyPr/>
          <a:lstStyle/>
          <a:p>
            <a:pPr eaLnBrk="1" hangingPunct="1"/>
            <a:r>
              <a:rPr lang="cs-CZ" smtClean="0"/>
              <a:t>Stenokardie </a:t>
            </a:r>
          </a:p>
          <a:p>
            <a:pPr marL="742950" lvl="1" indent="-285750" eaLnBrk="1" hangingPunct="1"/>
            <a:r>
              <a:rPr lang="cs-CZ" smtClean="0"/>
              <a:t>lokalizace</a:t>
            </a:r>
          </a:p>
          <a:p>
            <a:pPr marL="742950" lvl="1" indent="-285750" eaLnBrk="1" hangingPunct="1"/>
            <a:r>
              <a:rPr lang="cs-CZ" smtClean="0"/>
              <a:t>propagace</a:t>
            </a:r>
          </a:p>
          <a:p>
            <a:pPr marL="742950" lvl="1" indent="-285750" eaLnBrk="1" hangingPunct="1"/>
            <a:r>
              <a:rPr lang="cs-CZ" smtClean="0"/>
              <a:t>intenzita</a:t>
            </a:r>
          </a:p>
          <a:p>
            <a:pPr marL="742950" lvl="1" indent="-285750" eaLnBrk="1" hangingPunct="1"/>
            <a:r>
              <a:rPr lang="cs-CZ" smtClean="0"/>
              <a:t>charakter</a:t>
            </a:r>
          </a:p>
          <a:p>
            <a:pPr marL="742950" lvl="1" indent="-285750" eaLnBrk="1" hangingPunct="1"/>
            <a:r>
              <a:rPr lang="cs-CZ" smtClean="0"/>
              <a:t>reakce na námahu a léky</a:t>
            </a:r>
          </a:p>
          <a:p>
            <a:pPr eaLnBrk="1" hangingPunct="1"/>
            <a:r>
              <a:rPr lang="cs-CZ" smtClean="0"/>
              <a:t>Disekce aorty</a:t>
            </a:r>
          </a:p>
          <a:p>
            <a:pPr eaLnBrk="1" hangingPunct="1"/>
            <a:r>
              <a:rPr lang="cs-CZ" smtClean="0"/>
              <a:t>Perikarditis</a:t>
            </a:r>
          </a:p>
          <a:p>
            <a:pPr eaLnBrk="1" hangingPunct="1"/>
            <a:r>
              <a:rPr lang="cs-CZ" smtClean="0"/>
              <a:t>Embolizace plic</a:t>
            </a:r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</p:txBody>
      </p:sp>
      <p:pic>
        <p:nvPicPr>
          <p:cNvPr id="80899" name="Picture 5" descr="AHD0501-01-07-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2225" y="1125538"/>
            <a:ext cx="4041775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45720" rIns="45720" anchor="ctr"/>
          <a:lstStyle/>
          <a:p>
            <a:pPr eaLnBrk="1" hangingPunct="1"/>
            <a:r>
              <a:rPr lang="cs-CZ" smtClean="0"/>
              <a:t>Dušnost</a:t>
            </a:r>
          </a:p>
        </p:txBody>
      </p:sp>
      <p:sp>
        <p:nvSpPr>
          <p:cNvPr id="82946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95288" y="1341438"/>
            <a:ext cx="8229600" cy="4910137"/>
          </a:xfrm>
        </p:spPr>
        <p:txBody>
          <a:bodyPr/>
          <a:lstStyle/>
          <a:p>
            <a:pPr eaLnBrk="1" hangingPunct="1"/>
            <a:r>
              <a:rPr lang="cs-CZ" smtClean="0"/>
              <a:t>Námahová dušnost</a:t>
            </a:r>
          </a:p>
          <a:p>
            <a:pPr eaLnBrk="1" hangingPunct="1"/>
            <a:r>
              <a:rPr lang="cs-CZ" smtClean="0"/>
              <a:t>Ortopnoická dušnost</a:t>
            </a:r>
          </a:p>
          <a:p>
            <a:pPr eaLnBrk="1" hangingPunct="1"/>
            <a:r>
              <a:rPr lang="cs-CZ" smtClean="0"/>
              <a:t>Paroxysmální</a:t>
            </a:r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Picture 5" descr="AHD0404-07-0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65175"/>
            <a:ext cx="9144000" cy="508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0"/>
            <a:ext cx="8569325" cy="1139825"/>
          </a:xfrm>
        </p:spPr>
        <p:txBody>
          <a:bodyPr lIns="45720" rIns="45720" anchor="ctr"/>
          <a:lstStyle/>
          <a:p>
            <a:pPr eaLnBrk="1" hangingPunct="1"/>
            <a:r>
              <a:rPr lang="cs-CZ" sz="2300" smtClean="0"/>
              <a:t>Námahová dušnost se hodnotí podle kriterií NYHA </a:t>
            </a:r>
            <a:br>
              <a:rPr lang="cs-CZ" sz="2300" smtClean="0"/>
            </a:br>
            <a:r>
              <a:rPr lang="cs-CZ" sz="2300" smtClean="0"/>
              <a:t>(New York Heart Association) z roku 1964:</a:t>
            </a:r>
          </a:p>
        </p:txBody>
      </p:sp>
      <p:sp>
        <p:nvSpPr>
          <p:cNvPr id="8704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95288" y="1557338"/>
            <a:ext cx="8748712" cy="5300662"/>
          </a:xfrm>
        </p:spPr>
        <p:txBody>
          <a:bodyPr/>
          <a:lstStyle/>
          <a:p>
            <a:pPr eaLnBrk="1" hangingPunct="1"/>
            <a:r>
              <a:rPr lang="cs-CZ" sz="2400" smtClean="0"/>
              <a:t>1. stupeň </a:t>
            </a:r>
          </a:p>
          <a:p>
            <a:pPr marL="742950" lvl="1" indent="-285750" eaLnBrk="1" hangingPunct="1"/>
            <a:r>
              <a:rPr lang="cs-CZ" sz="2100" b="0" smtClean="0"/>
              <a:t>obvyklá fyzická aktivita nezpůsobuje dušnost ani stenokardie, ta je vyvolána jen velkou zátěží</a:t>
            </a:r>
          </a:p>
          <a:p>
            <a:pPr eaLnBrk="1" hangingPunct="1"/>
            <a:r>
              <a:rPr lang="cs-CZ" sz="2400" smtClean="0"/>
              <a:t>2. stupeň </a:t>
            </a:r>
          </a:p>
          <a:p>
            <a:pPr marL="742950" lvl="1" indent="-285750" eaLnBrk="1" hangingPunct="1"/>
            <a:r>
              <a:rPr lang="cs-CZ" sz="2100" b="0" smtClean="0"/>
              <a:t>obvyklá fyzická aktivita způsobuje dušnost nebo anginózní bolest (tolerance běžné denní zátěže je ale dobrá)</a:t>
            </a:r>
          </a:p>
          <a:p>
            <a:pPr eaLnBrk="1" hangingPunct="1"/>
            <a:r>
              <a:rPr lang="cs-CZ" sz="2400" smtClean="0"/>
              <a:t>3. stupeň </a:t>
            </a:r>
          </a:p>
          <a:p>
            <a:pPr marL="742950" lvl="1" indent="-285750" eaLnBrk="1" hangingPunct="1"/>
            <a:r>
              <a:rPr lang="cs-CZ" sz="2100" b="0" smtClean="0"/>
              <a:t>malá zátěž (pomalá chůze po rovině, oblékání, toaleta) vyvolává dušnost, v klidu bez potíží</a:t>
            </a:r>
          </a:p>
          <a:p>
            <a:pPr eaLnBrk="1" hangingPunct="1"/>
            <a:r>
              <a:rPr lang="cs-CZ" sz="2400" smtClean="0"/>
              <a:t>4. stupeň </a:t>
            </a:r>
          </a:p>
          <a:p>
            <a:pPr marL="742950" lvl="1" indent="-285750" eaLnBrk="1" hangingPunct="1"/>
            <a:r>
              <a:rPr lang="cs-CZ" sz="2100" b="0" smtClean="0"/>
              <a:t>projevy klidové dušnosti</a:t>
            </a:r>
            <a:br>
              <a:rPr lang="cs-CZ" sz="2100" b="0" smtClean="0"/>
            </a:br>
            <a:endParaRPr lang="cs-CZ" sz="2100" b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45720" rIns="45720" anchor="ctr"/>
          <a:lstStyle/>
          <a:p>
            <a:pPr eaLnBrk="1" hangingPunct="1"/>
            <a:r>
              <a:rPr lang="cs-CZ" sz="2800" smtClean="0"/>
              <a:t>Předpovědní hodnota fyzikálního nálezu</a:t>
            </a:r>
          </a:p>
        </p:txBody>
      </p:sp>
      <p:pic>
        <p:nvPicPr>
          <p:cNvPr id="89090" name="Picture 4" descr="AHD0404-07-00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196975"/>
            <a:ext cx="8280400" cy="453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45720" rIns="45720" anchor="ctr"/>
          <a:lstStyle/>
          <a:p>
            <a:pPr eaLnBrk="1" hangingPunct="1"/>
            <a:r>
              <a:rPr lang="cs-CZ" smtClean="0"/>
              <a:t>Cyanóza</a:t>
            </a:r>
          </a:p>
        </p:txBody>
      </p:sp>
      <p:sp>
        <p:nvSpPr>
          <p:cNvPr id="91138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23850" y="1341438"/>
            <a:ext cx="8229600" cy="4910137"/>
          </a:xfrm>
        </p:spPr>
        <p:txBody>
          <a:bodyPr/>
          <a:lstStyle/>
          <a:p>
            <a:pPr eaLnBrk="1" hangingPunct="1"/>
            <a:r>
              <a:rPr lang="cs-CZ" smtClean="0"/>
              <a:t>Periferní</a:t>
            </a:r>
          </a:p>
          <a:p>
            <a:pPr eaLnBrk="1" hangingPunct="1"/>
            <a:r>
              <a:rPr lang="cs-CZ" smtClean="0"/>
              <a:t>Centrální</a:t>
            </a:r>
          </a:p>
          <a:p>
            <a:pPr eaLnBrk="1" hangingPunct="1"/>
            <a:r>
              <a:rPr lang="cs-CZ" smtClean="0"/>
              <a:t>Redukovaný Hb nad 50g/l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45720" rIns="45720" anchor="ctr"/>
          <a:lstStyle/>
          <a:p>
            <a:pPr eaLnBrk="1" hangingPunct="1"/>
            <a:r>
              <a:rPr lang="cs-CZ" smtClean="0"/>
              <a:t>Otok</a:t>
            </a:r>
          </a:p>
        </p:txBody>
      </p:sp>
      <p:sp>
        <p:nvSpPr>
          <p:cNvPr id="93186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23850" y="1341438"/>
            <a:ext cx="8229600" cy="4910137"/>
          </a:xfrm>
        </p:spPr>
        <p:txBody>
          <a:bodyPr/>
          <a:lstStyle/>
          <a:p>
            <a:pPr eaLnBrk="1" hangingPunct="1"/>
            <a:r>
              <a:rPr lang="cs-CZ" smtClean="0"/>
              <a:t>Zvýšený filtrační tlak</a:t>
            </a:r>
          </a:p>
          <a:p>
            <a:pPr eaLnBrk="1" hangingPunct="1"/>
            <a:r>
              <a:rPr lang="cs-CZ" smtClean="0"/>
              <a:t>Aktivace RAA systému a adrenergního systému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45720" rIns="45720" anchor="ctr"/>
          <a:lstStyle/>
          <a:p>
            <a:pPr eaLnBrk="1" hangingPunct="1"/>
            <a:r>
              <a:rPr lang="cs-CZ" smtClean="0"/>
              <a:t>Hemoptýza</a:t>
            </a:r>
          </a:p>
        </p:txBody>
      </p:sp>
      <p:sp>
        <p:nvSpPr>
          <p:cNvPr id="95234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23850" y="1268413"/>
            <a:ext cx="8229600" cy="4910137"/>
          </a:xfrm>
        </p:spPr>
        <p:txBody>
          <a:bodyPr/>
          <a:lstStyle/>
          <a:p>
            <a:pPr eaLnBrk="1" hangingPunct="1"/>
            <a:r>
              <a:rPr lang="cs-CZ" smtClean="0"/>
              <a:t>Plicní hypertenze</a:t>
            </a:r>
          </a:p>
          <a:p>
            <a:pPr eaLnBrk="1" hangingPunct="1"/>
            <a:r>
              <a:rPr lang="cs-CZ" smtClean="0"/>
              <a:t>Plicní embolizace</a:t>
            </a:r>
          </a:p>
          <a:p>
            <a:pPr eaLnBrk="1" hangingPunct="1"/>
            <a:r>
              <a:rPr lang="cs-CZ" smtClean="0"/>
              <a:t>Plicní městnání</a:t>
            </a:r>
          </a:p>
          <a:p>
            <a:pPr eaLnBrk="1" hangingPunct="1"/>
            <a:r>
              <a:rPr lang="cs-CZ" smtClean="0"/>
              <a:t>Plicní choroby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newone_FNM">
  <a:themeElements>
    <a:clrScheme name="newone_FNM 1">
      <a:dk1>
        <a:srgbClr val="5A6378"/>
      </a:dk1>
      <a:lt1>
        <a:srgbClr val="FFFFFF"/>
      </a:lt1>
      <a:dk2>
        <a:srgbClr val="000000"/>
      </a:dk2>
      <a:lt2>
        <a:srgbClr val="D4D4D6"/>
      </a:lt2>
      <a:accent1>
        <a:srgbClr val="F0AD00"/>
      </a:accent1>
      <a:accent2>
        <a:srgbClr val="60B5CC"/>
      </a:accent2>
      <a:accent3>
        <a:srgbClr val="AAAAAA"/>
      </a:accent3>
      <a:accent4>
        <a:srgbClr val="DADADA"/>
      </a:accent4>
      <a:accent5>
        <a:srgbClr val="F6D3AA"/>
      </a:accent5>
      <a:accent6>
        <a:srgbClr val="56A4B9"/>
      </a:accent6>
      <a:hlink>
        <a:srgbClr val="168BBA"/>
      </a:hlink>
      <a:folHlink>
        <a:srgbClr val="680000"/>
      </a:folHlink>
    </a:clrScheme>
    <a:fontScheme name="newone_FNM">
      <a:majorFont>
        <a:latin typeface="Gill Sans MT"/>
        <a:ea typeface=""/>
        <a:cs typeface="Arial"/>
      </a:majorFont>
      <a:minorFont>
        <a:latin typeface="Gill Sans MT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ewone_FNM 1">
        <a:dk1>
          <a:srgbClr val="5A6378"/>
        </a:dk1>
        <a:lt1>
          <a:srgbClr val="FFFFFF"/>
        </a:lt1>
        <a:dk2>
          <a:srgbClr val="000000"/>
        </a:dk2>
        <a:lt2>
          <a:srgbClr val="D4D4D6"/>
        </a:lt2>
        <a:accent1>
          <a:srgbClr val="F0AD00"/>
        </a:accent1>
        <a:accent2>
          <a:srgbClr val="60B5CC"/>
        </a:accent2>
        <a:accent3>
          <a:srgbClr val="AAAAAA"/>
        </a:accent3>
        <a:accent4>
          <a:srgbClr val="DADADA"/>
        </a:accent4>
        <a:accent5>
          <a:srgbClr val="F6D3AA"/>
        </a:accent5>
        <a:accent6>
          <a:srgbClr val="56A4B9"/>
        </a:accent6>
        <a:hlink>
          <a:srgbClr val="168BBA"/>
        </a:hlink>
        <a:folHlink>
          <a:srgbClr val="68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newone_FNM">
  <a:themeElements>
    <a:clrScheme name="2_newone_FNM 1">
      <a:dk1>
        <a:srgbClr val="5A6378"/>
      </a:dk1>
      <a:lt1>
        <a:srgbClr val="FFFFFF"/>
      </a:lt1>
      <a:dk2>
        <a:srgbClr val="000000"/>
      </a:dk2>
      <a:lt2>
        <a:srgbClr val="D4D4D6"/>
      </a:lt2>
      <a:accent1>
        <a:srgbClr val="F0AD00"/>
      </a:accent1>
      <a:accent2>
        <a:srgbClr val="60B5CC"/>
      </a:accent2>
      <a:accent3>
        <a:srgbClr val="AAAAAA"/>
      </a:accent3>
      <a:accent4>
        <a:srgbClr val="DADADA"/>
      </a:accent4>
      <a:accent5>
        <a:srgbClr val="F6D3AA"/>
      </a:accent5>
      <a:accent6>
        <a:srgbClr val="56A4B9"/>
      </a:accent6>
      <a:hlink>
        <a:srgbClr val="168BBA"/>
      </a:hlink>
      <a:folHlink>
        <a:srgbClr val="680000"/>
      </a:folHlink>
    </a:clrScheme>
    <a:fontScheme name="2_newone_FNM">
      <a:majorFont>
        <a:latin typeface="Gill Sans MT"/>
        <a:ea typeface=""/>
        <a:cs typeface="Arial"/>
      </a:majorFont>
      <a:minorFont>
        <a:latin typeface="Gill Sans MT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newone_FNM 1">
        <a:dk1>
          <a:srgbClr val="5A6378"/>
        </a:dk1>
        <a:lt1>
          <a:srgbClr val="FFFFFF"/>
        </a:lt1>
        <a:dk2>
          <a:srgbClr val="000000"/>
        </a:dk2>
        <a:lt2>
          <a:srgbClr val="D4D4D6"/>
        </a:lt2>
        <a:accent1>
          <a:srgbClr val="F0AD00"/>
        </a:accent1>
        <a:accent2>
          <a:srgbClr val="60B5CC"/>
        </a:accent2>
        <a:accent3>
          <a:srgbClr val="AAAAAA"/>
        </a:accent3>
        <a:accent4>
          <a:srgbClr val="DADADA"/>
        </a:accent4>
        <a:accent5>
          <a:srgbClr val="F6D3AA"/>
        </a:accent5>
        <a:accent6>
          <a:srgbClr val="56A4B9"/>
        </a:accent6>
        <a:hlink>
          <a:srgbClr val="168BBA"/>
        </a:hlink>
        <a:folHlink>
          <a:srgbClr val="68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newone_FNM">
  <a:themeElements>
    <a:clrScheme name="1_newone_FNM 1">
      <a:dk1>
        <a:srgbClr val="5A6378"/>
      </a:dk1>
      <a:lt1>
        <a:srgbClr val="FFFFFF"/>
      </a:lt1>
      <a:dk2>
        <a:srgbClr val="000000"/>
      </a:dk2>
      <a:lt2>
        <a:srgbClr val="D4D4D6"/>
      </a:lt2>
      <a:accent1>
        <a:srgbClr val="F0AD00"/>
      </a:accent1>
      <a:accent2>
        <a:srgbClr val="60B5CC"/>
      </a:accent2>
      <a:accent3>
        <a:srgbClr val="AAAAAA"/>
      </a:accent3>
      <a:accent4>
        <a:srgbClr val="DADADA"/>
      </a:accent4>
      <a:accent5>
        <a:srgbClr val="F6D3AA"/>
      </a:accent5>
      <a:accent6>
        <a:srgbClr val="56A4B9"/>
      </a:accent6>
      <a:hlink>
        <a:srgbClr val="168BBA"/>
      </a:hlink>
      <a:folHlink>
        <a:srgbClr val="680000"/>
      </a:folHlink>
    </a:clrScheme>
    <a:fontScheme name="1_newone_FNM">
      <a:majorFont>
        <a:latin typeface="Gill Sans MT"/>
        <a:ea typeface=""/>
        <a:cs typeface="Arial"/>
      </a:majorFont>
      <a:minorFont>
        <a:latin typeface="Gill Sans MT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newone_FNM 1">
        <a:dk1>
          <a:srgbClr val="5A6378"/>
        </a:dk1>
        <a:lt1>
          <a:srgbClr val="FFFFFF"/>
        </a:lt1>
        <a:dk2>
          <a:srgbClr val="000000"/>
        </a:dk2>
        <a:lt2>
          <a:srgbClr val="D4D4D6"/>
        </a:lt2>
        <a:accent1>
          <a:srgbClr val="F0AD00"/>
        </a:accent1>
        <a:accent2>
          <a:srgbClr val="60B5CC"/>
        </a:accent2>
        <a:accent3>
          <a:srgbClr val="AAAAAA"/>
        </a:accent3>
        <a:accent4>
          <a:srgbClr val="DADADA"/>
        </a:accent4>
        <a:accent5>
          <a:srgbClr val="F6D3AA"/>
        </a:accent5>
        <a:accent6>
          <a:srgbClr val="56A4B9"/>
        </a:accent6>
        <a:hlink>
          <a:srgbClr val="168BBA"/>
        </a:hlink>
        <a:folHlink>
          <a:srgbClr val="68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3_Origin">
  <a:themeElements>
    <a:clrScheme name="13_Origin 1">
      <a:dk1>
        <a:srgbClr val="5A6378"/>
      </a:dk1>
      <a:lt1>
        <a:srgbClr val="FFFFFF"/>
      </a:lt1>
      <a:dk2>
        <a:srgbClr val="000000"/>
      </a:dk2>
      <a:lt2>
        <a:srgbClr val="D4D4D6"/>
      </a:lt2>
      <a:accent1>
        <a:srgbClr val="F0AD00"/>
      </a:accent1>
      <a:accent2>
        <a:srgbClr val="60B5CC"/>
      </a:accent2>
      <a:accent3>
        <a:srgbClr val="AAAAAA"/>
      </a:accent3>
      <a:accent4>
        <a:srgbClr val="DADADA"/>
      </a:accent4>
      <a:accent5>
        <a:srgbClr val="F6D3AA"/>
      </a:accent5>
      <a:accent6>
        <a:srgbClr val="56A4B9"/>
      </a:accent6>
      <a:hlink>
        <a:srgbClr val="168BBA"/>
      </a:hlink>
      <a:folHlink>
        <a:srgbClr val="680000"/>
      </a:folHlink>
    </a:clrScheme>
    <a:fontScheme name="13_Origin">
      <a:majorFont>
        <a:latin typeface="Gill Sans MT"/>
        <a:ea typeface=""/>
        <a:cs typeface="Arial"/>
      </a:majorFont>
      <a:minorFont>
        <a:latin typeface="Gill Sans MT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3_Origin 1">
        <a:dk1>
          <a:srgbClr val="5A6378"/>
        </a:dk1>
        <a:lt1>
          <a:srgbClr val="FFFFFF"/>
        </a:lt1>
        <a:dk2>
          <a:srgbClr val="000000"/>
        </a:dk2>
        <a:lt2>
          <a:srgbClr val="D4D4D6"/>
        </a:lt2>
        <a:accent1>
          <a:srgbClr val="F0AD00"/>
        </a:accent1>
        <a:accent2>
          <a:srgbClr val="60B5CC"/>
        </a:accent2>
        <a:accent3>
          <a:srgbClr val="AAAAAA"/>
        </a:accent3>
        <a:accent4>
          <a:srgbClr val="DADADA"/>
        </a:accent4>
        <a:accent5>
          <a:srgbClr val="F6D3AA"/>
        </a:accent5>
        <a:accent6>
          <a:srgbClr val="56A4B9"/>
        </a:accent6>
        <a:hlink>
          <a:srgbClr val="168BBA"/>
        </a:hlink>
        <a:folHlink>
          <a:srgbClr val="68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2_Origin">
  <a:themeElements>
    <a:clrScheme name="12_Origin 1">
      <a:dk1>
        <a:srgbClr val="5A6378"/>
      </a:dk1>
      <a:lt1>
        <a:srgbClr val="FFFFFF"/>
      </a:lt1>
      <a:dk2>
        <a:srgbClr val="000000"/>
      </a:dk2>
      <a:lt2>
        <a:srgbClr val="D4D4D6"/>
      </a:lt2>
      <a:accent1>
        <a:srgbClr val="F0AD00"/>
      </a:accent1>
      <a:accent2>
        <a:srgbClr val="60B5CC"/>
      </a:accent2>
      <a:accent3>
        <a:srgbClr val="AAAAAA"/>
      </a:accent3>
      <a:accent4>
        <a:srgbClr val="DADADA"/>
      </a:accent4>
      <a:accent5>
        <a:srgbClr val="F6D3AA"/>
      </a:accent5>
      <a:accent6>
        <a:srgbClr val="56A4B9"/>
      </a:accent6>
      <a:hlink>
        <a:srgbClr val="168BBA"/>
      </a:hlink>
      <a:folHlink>
        <a:srgbClr val="680000"/>
      </a:folHlink>
    </a:clrScheme>
    <a:fontScheme name="12_Origin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2_Origin 1">
        <a:dk1>
          <a:srgbClr val="5A6378"/>
        </a:dk1>
        <a:lt1>
          <a:srgbClr val="FFFFFF"/>
        </a:lt1>
        <a:dk2>
          <a:srgbClr val="000000"/>
        </a:dk2>
        <a:lt2>
          <a:srgbClr val="D4D4D6"/>
        </a:lt2>
        <a:accent1>
          <a:srgbClr val="F0AD00"/>
        </a:accent1>
        <a:accent2>
          <a:srgbClr val="60B5CC"/>
        </a:accent2>
        <a:accent3>
          <a:srgbClr val="AAAAAA"/>
        </a:accent3>
        <a:accent4>
          <a:srgbClr val="DADADA"/>
        </a:accent4>
        <a:accent5>
          <a:srgbClr val="F6D3AA"/>
        </a:accent5>
        <a:accent6>
          <a:srgbClr val="56A4B9"/>
        </a:accent6>
        <a:hlink>
          <a:srgbClr val="168BBA"/>
        </a:hlink>
        <a:folHlink>
          <a:srgbClr val="68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4_Origin">
  <a:themeElements>
    <a:clrScheme name="14_Origin 1">
      <a:dk1>
        <a:srgbClr val="5A6378"/>
      </a:dk1>
      <a:lt1>
        <a:srgbClr val="FFFFFF"/>
      </a:lt1>
      <a:dk2>
        <a:srgbClr val="000000"/>
      </a:dk2>
      <a:lt2>
        <a:srgbClr val="D4D4D6"/>
      </a:lt2>
      <a:accent1>
        <a:srgbClr val="F0AD00"/>
      </a:accent1>
      <a:accent2>
        <a:srgbClr val="60B5CC"/>
      </a:accent2>
      <a:accent3>
        <a:srgbClr val="AAAAAA"/>
      </a:accent3>
      <a:accent4>
        <a:srgbClr val="DADADA"/>
      </a:accent4>
      <a:accent5>
        <a:srgbClr val="F6D3AA"/>
      </a:accent5>
      <a:accent6>
        <a:srgbClr val="56A4B9"/>
      </a:accent6>
      <a:hlink>
        <a:srgbClr val="168BBA"/>
      </a:hlink>
      <a:folHlink>
        <a:srgbClr val="680000"/>
      </a:folHlink>
    </a:clrScheme>
    <a:fontScheme name="14_Origin">
      <a:majorFont>
        <a:latin typeface="Gill Sans MT"/>
        <a:ea typeface=""/>
        <a:cs typeface="Arial"/>
      </a:majorFont>
      <a:minorFont>
        <a:latin typeface="Gill Sans MT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4_Origin 1">
        <a:dk1>
          <a:srgbClr val="5A6378"/>
        </a:dk1>
        <a:lt1>
          <a:srgbClr val="FFFFFF"/>
        </a:lt1>
        <a:dk2>
          <a:srgbClr val="000000"/>
        </a:dk2>
        <a:lt2>
          <a:srgbClr val="D4D4D6"/>
        </a:lt2>
        <a:accent1>
          <a:srgbClr val="F0AD00"/>
        </a:accent1>
        <a:accent2>
          <a:srgbClr val="60B5CC"/>
        </a:accent2>
        <a:accent3>
          <a:srgbClr val="AAAAAA"/>
        </a:accent3>
        <a:accent4>
          <a:srgbClr val="DADADA"/>
        </a:accent4>
        <a:accent5>
          <a:srgbClr val="F6D3AA"/>
        </a:accent5>
        <a:accent6>
          <a:srgbClr val="56A4B9"/>
        </a:accent6>
        <a:hlink>
          <a:srgbClr val="168BBA"/>
        </a:hlink>
        <a:folHlink>
          <a:srgbClr val="68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15</TotalTime>
  <Words>139</Words>
  <Application>Microsoft Office PowerPoint</Application>
  <PresentationFormat>On-screen Show (4:3)</PresentationFormat>
  <Paragraphs>46</Paragraphs>
  <Slides>11</Slides>
  <Notes>10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6</vt:i4>
      </vt:variant>
      <vt:variant>
        <vt:lpstr>Nadpisy snímků</vt:lpstr>
      </vt:variant>
      <vt:variant>
        <vt:i4>11</vt:i4>
      </vt:variant>
    </vt:vector>
  </HeadingPairs>
  <TitlesOfParts>
    <vt:vector size="22" baseType="lpstr">
      <vt:lpstr>Arial</vt:lpstr>
      <vt:lpstr>Gill Sans MT</vt:lpstr>
      <vt:lpstr>Wingdings</vt:lpstr>
      <vt:lpstr>Calibri</vt:lpstr>
      <vt:lpstr>Wingdings 3</vt:lpstr>
      <vt:lpstr>newone_FNM</vt:lpstr>
      <vt:lpstr>2_newone_FNM</vt:lpstr>
      <vt:lpstr>1_newone_FNM</vt:lpstr>
      <vt:lpstr>13_Origin</vt:lpstr>
      <vt:lpstr>12_Origin</vt:lpstr>
      <vt:lpstr>14_Origin</vt:lpstr>
      <vt:lpstr>Symptomatologie kardiovaskulárních chorob    Doc. MUDr. Chlumský Jaromír, Ph.D.</vt:lpstr>
      <vt:lpstr>Příznaky srdečních onemocnění</vt:lpstr>
      <vt:lpstr>Bolest</vt:lpstr>
      <vt:lpstr>Dušnost</vt:lpstr>
      <vt:lpstr>Snímek 5</vt:lpstr>
      <vt:lpstr>Námahová dušnost se hodnotí podle kriterií NYHA  (New York Heart Association) z roku 1964:</vt:lpstr>
      <vt:lpstr>Předpovědní hodnota fyzikálního nálezu</vt:lpstr>
      <vt:lpstr>Cyanóza</vt:lpstr>
      <vt:lpstr>Otok</vt:lpstr>
      <vt:lpstr>Hemoptýza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Symptomatologie kardiovaskulárních chorob. </dc:title>
  <dc:creator>Chlumský</dc:creator>
  <cp:lastModifiedBy>Radka Špičíková</cp:lastModifiedBy>
  <cp:revision>5</cp:revision>
  <dcterms:created xsi:type="dcterms:W3CDTF">2010-06-04T19:05:31Z</dcterms:created>
  <dcterms:modified xsi:type="dcterms:W3CDTF">2010-10-03T19:31:58Z</dcterms:modified>
</cp:coreProperties>
</file>